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ommentAuthors.xml" ContentType="application/vnd.openxmlformats-officedocument.presentationml.commentAuthors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7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821" r:id="rId7"/>
  </p:sldMasterIdLst>
  <p:handoutMasterIdLst>
    <p:handoutMasterId r:id="rId24"/>
  </p:handoutMasterIdLst>
  <p:sldIdLst>
    <p:sldId id="294" r:id="rId8"/>
    <p:sldId id="312" r:id="rId9"/>
    <p:sldId id="264" r:id="rId10"/>
    <p:sldId id="300" r:id="rId11"/>
    <p:sldId id="270" r:id="rId12"/>
    <p:sldId id="287" r:id="rId13"/>
    <p:sldId id="313" r:id="rId14"/>
    <p:sldId id="311" r:id="rId15"/>
    <p:sldId id="277" r:id="rId16"/>
    <p:sldId id="257" r:id="rId17"/>
    <p:sldId id="261" r:id="rId18"/>
    <p:sldId id="297" r:id="rId19"/>
    <p:sldId id="314" r:id="rId20"/>
    <p:sldId id="316" r:id="rId21"/>
    <p:sldId id="315" r:id="rId22"/>
    <p:sldId id="295" r:id="rId23"/>
  </p:sldIdLst>
  <p:sldSz cx="9144000" cy="6858000" type="screen4x3"/>
  <p:notesSz cx="6873875" cy="10063163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uario" initials="u" lastIdx="17" clrIdx="0"/>
  <p:cmAuthor id="1" name="usuario" initials="JS" lastIdx="1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FFCA"/>
    <a:srgbClr val="00009E"/>
    <a:srgbClr val="00005C"/>
    <a:srgbClr val="C5E2FF"/>
    <a:srgbClr val="ABD5FF"/>
    <a:srgbClr val="7DBEFF"/>
    <a:srgbClr val="29297F"/>
    <a:srgbClr val="1F1F5F"/>
    <a:srgbClr val="2C2C8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2" autoAdjust="0"/>
  </p:normalViewPr>
  <p:slideViewPr>
    <p:cSldViewPr snapToGrid="0">
      <p:cViewPr varScale="1">
        <p:scale>
          <a:sx n="79" d="100"/>
          <a:sy n="79" d="100"/>
        </p:scale>
        <p:origin x="-76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2.wmf"/><Relationship Id="rId1" Type="http://schemas.openxmlformats.org/officeDocument/2006/relationships/image" Target="../media/image14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138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8338"/>
            <a:ext cx="2978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138" y="9558338"/>
            <a:ext cx="2978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94A0D91-DAE9-4441-9C17-5E63813853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8EBAC-8772-4F96-81F4-FBA3C2BE05E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BB840-5890-4E54-8D96-C99636256E8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141A07-5DFC-4689-8580-C4F846D5883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CCF19-E13E-4663-BE52-6710FD2B718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F5B12-7897-4D9F-A739-0E8850C71D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2EFBB-DC85-467D-8F7F-375C3B48432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2F18D-AE3C-4EFE-BF62-3397D26B37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4C9DB-40DB-420E-A16C-E2465715EF3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2B75E-077A-4E5D-AFF8-DFB798F0D67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7B092-D6D1-413F-B8D2-9D338F33B7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4BF37-5700-4D60-AFE8-42B5C0CCF2F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764FA-A6D0-4BD0-A2D0-CC1237C3B76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BBAD5-FDDF-44F1-BB6C-BDFA07AE95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6DED5-5F4B-47EB-AD93-B1234A5F3C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64084-D6E4-47D7-9C80-849E56A7DCE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D849B-1B5F-4BBD-A1E6-1F3B7A9EC8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5D0D6-0A09-41B2-8B5F-54FC28B7C9B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D56F6-2833-4908-9ED2-31DF6E36FE8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63FA6-45DE-4D77-9428-AAD083CE8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08E6E-124F-4E7B-9B93-DCB2CF3C0D2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C456B-397F-4F6B-A908-BE5ED507D2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5A29B-55A1-4713-8163-24808F08E8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51EAF-3AB4-4A2E-9778-056F3421FA5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A89EB-5111-4772-AD22-2F7DBFD8DEA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DFB86-A787-4A2F-A579-E53192E55F2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A1D5C-DFAC-487F-8220-5A3F368CE73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0E50F-6101-41A1-B386-8CD4BFF5FD2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8D0F3-10A7-4243-9FAA-733C575B9D6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63625-EFE5-4BE9-B3D2-578C95473C2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91929-CB86-4F98-8869-993F7FA3B19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5AEA2-4007-4BE3-873E-6F62D6E498A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7088B-6AB2-4C88-BA8B-E34187DC422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CF67D-400D-481F-A708-2EF5880F5C3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8EBD4-E346-4A1B-8BFB-523693A068B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68CA0-2BFB-4AC6-89C1-980750B8911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CE49E-8D08-4967-809F-10F72B4BDB8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D12E2-9371-4196-A38B-F71CB946FEE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E4645-11EA-4259-AAF0-78789BA8AC1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9400B-659E-4DD9-AECB-55F7BE06624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A872D-425C-4BCE-A1C3-E86150249F0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FCC76-3416-4FB9-88DF-332B0E7CE2F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FB6A0-741F-4656-9A83-732C1B4581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67548-8652-4C79-ADEC-53495A132A7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873F5-ADDA-403A-8AD7-5560A7417E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304EA-80F7-45E1-AFFC-C18CFBEC100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7856-1EB6-42E9-9A99-EFABE61B9B9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DE317-C9F9-44DD-8472-47D523E2FD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7A778-DCB9-416E-A5BA-688D61700D3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037F-7051-439C-84B2-F6DA1A5D0CD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D7E3E-A3CC-4CE4-9CFF-B8608D2643C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8208A-6C28-4229-AF4B-81DAEC5D93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635BF-7984-4764-96F8-C6DB52EE857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65ABA-2E34-45E2-8966-0B2A27C7BAC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C99AA-9522-4D71-AB91-6F9739F9F84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974CA-EFDC-4972-8D9A-67CC4676D75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5C5EA-E03F-4357-B218-02BDCAEC243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78D9F-2DEC-4918-AC06-CD4BD3E8C7B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3DFA2-1354-453F-94C9-9EC4E8338F2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E1EAC-DC01-4839-81E3-1359F53ACA1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1A90E-9533-4A51-A1EA-439A7889C29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F42C0-1773-4E99-A731-B6A702BDC09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A219F-4818-46E1-8932-29F3A75217F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AC7BD-7D09-40C9-9A4D-C68E4AF5815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258B38E9-DB85-408A-B562-1BF053D00E6E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818D6EBD-D909-41F9-92E0-BA9F1B5D925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DC47BCE8-7921-4C3F-AF48-EBC1149BBCB6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749DAC0C-913C-4829-B8EE-A0D13CD7348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75EF5B40-45C5-403D-9EEF-088615662ED7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7B46DD48-81E0-4324-A442-FC0D423928B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30C09-1D29-4E11-AC33-3814711E0DB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4FA62C41-5625-4BF5-9394-D6122D4384B8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9EC45EE4-DAA2-48E5-ABAE-606C4A71666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66705AFB-56E2-4B28-BB7C-B5D59B7FAB2A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8C3F150A-74E2-40CD-80F5-C8ED414A40A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7B2FB8E8-4CE9-4331-AD1A-7C0292C482ED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AE9F50E9-E0C4-41A3-BFF3-F90FC78DDC9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3DC55556-E199-44C3-BB48-1FDB4859D5FD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60781AB2-CCED-48EC-82D0-6244EFE16FA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4E801CF7-AC4B-41BF-8162-36602315CC97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7C36AC27-E69F-470C-AE07-2EF9C96A225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63E7C1EA-8D66-40E9-8A8A-B3148A16EDEA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23080617-137D-426F-8F11-8BDD98B7D14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DB1C84D1-A4EE-41EC-AFEB-424866BC631C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AAF69248-4556-46F6-87AC-F4111399409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232E8CE0-C6BB-4232-B8E9-E93E3F7BFC58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fld id="{E6E2A8D4-0595-4DAA-8DE3-468482295B2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E53FA-5045-49DF-B36B-58D39B85C69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32EFD-ED4F-4555-8D58-73B5B351A3C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título del patrón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EF44F87-60E5-4C6B-BB08-007253B37FA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4" r:id="rId1"/>
    <p:sldLayoutId id="2147484175" r:id="rId2"/>
    <p:sldLayoutId id="2147484176" r:id="rId3"/>
    <p:sldLayoutId id="2147484177" r:id="rId4"/>
    <p:sldLayoutId id="2147484178" r:id="rId5"/>
    <p:sldLayoutId id="2147484179" r:id="rId6"/>
    <p:sldLayoutId id="2147484180" r:id="rId7"/>
    <p:sldLayoutId id="2147484181" r:id="rId8"/>
    <p:sldLayoutId id="2147484182" r:id="rId9"/>
    <p:sldLayoutId id="2147484183" r:id="rId10"/>
    <p:sldLayoutId id="21474841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5AB1A696-83DE-4A14-A89E-456C9B5CE3E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5" r:id="rId1"/>
    <p:sldLayoutId id="2147484186" r:id="rId2"/>
    <p:sldLayoutId id="2147484187" r:id="rId3"/>
    <p:sldLayoutId id="2147484188" r:id="rId4"/>
    <p:sldLayoutId id="2147484189" r:id="rId5"/>
    <p:sldLayoutId id="2147484190" r:id="rId6"/>
    <p:sldLayoutId id="2147484191" r:id="rId7"/>
    <p:sldLayoutId id="2147484192" r:id="rId8"/>
    <p:sldLayoutId id="2147484193" r:id="rId9"/>
    <p:sldLayoutId id="2147484194" r:id="rId10"/>
    <p:sldLayoutId id="21474841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19CE0111-A381-42CB-A793-AEB5C94879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6" r:id="rId1"/>
    <p:sldLayoutId id="2147484197" r:id="rId2"/>
    <p:sldLayoutId id="2147484198" r:id="rId3"/>
    <p:sldLayoutId id="2147484199" r:id="rId4"/>
    <p:sldLayoutId id="2147484200" r:id="rId5"/>
    <p:sldLayoutId id="2147484201" r:id="rId6"/>
    <p:sldLayoutId id="2147484202" r:id="rId7"/>
    <p:sldLayoutId id="2147484203" r:id="rId8"/>
    <p:sldLayoutId id="2147484204" r:id="rId9"/>
    <p:sldLayoutId id="2147484205" r:id="rId10"/>
    <p:sldLayoutId id="21474842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título del patrón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5F5F9E6-70AD-4C94-852C-5990B2BDC3A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7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5EDE8F25-1F61-45ED-9862-0190467E402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8" r:id="rId1"/>
    <p:sldLayoutId id="2147484219" r:id="rId2"/>
    <p:sldLayoutId id="2147484220" r:id="rId3"/>
    <p:sldLayoutId id="2147484221" r:id="rId4"/>
    <p:sldLayoutId id="2147484222" r:id="rId5"/>
    <p:sldLayoutId id="2147484223" r:id="rId6"/>
    <p:sldLayoutId id="2147484224" r:id="rId7"/>
    <p:sldLayoutId id="2147484225" r:id="rId8"/>
    <p:sldLayoutId id="2147484226" r:id="rId9"/>
    <p:sldLayoutId id="2147484227" r:id="rId10"/>
    <p:sldLayoutId id="21474842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título del patrón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393D75D5-AB98-4E86-BD52-BAA3FDFB72C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9" r:id="rId1"/>
    <p:sldLayoutId id="2147484230" r:id="rId2"/>
    <p:sldLayoutId id="2147484231" r:id="rId3"/>
    <p:sldLayoutId id="2147484232" r:id="rId4"/>
    <p:sldLayoutId id="2147484233" r:id="rId5"/>
    <p:sldLayoutId id="2147484234" r:id="rId6"/>
    <p:sldLayoutId id="2147484235" r:id="rId7"/>
    <p:sldLayoutId id="2147484236" r:id="rId8"/>
    <p:sldLayoutId id="2147484237" r:id="rId9"/>
    <p:sldLayoutId id="2147484238" r:id="rId10"/>
    <p:sldLayoutId id="21474842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ES_tradnl" smtClean="0"/>
          </a:p>
        </p:txBody>
      </p:sp>
      <p:sp>
        <p:nvSpPr>
          <p:cNvPr id="1433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25A7626C-8D47-46F7-B54D-E9E4D0C39908}" type="datetimeFigureOut">
              <a:rPr lang="es-ES_tradnl"/>
              <a:pPr>
                <a:defRPr/>
              </a:pPr>
              <a:t>10/07/2017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8BAB389F-2135-4E3F-A6D3-AEA5C1C3FA8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  <p:sldLayoutId id="2147484263" r:id="rId2"/>
    <p:sldLayoutId id="2147484264" r:id="rId3"/>
    <p:sldLayoutId id="2147484265" r:id="rId4"/>
    <p:sldLayoutId id="2147484266" r:id="rId5"/>
    <p:sldLayoutId id="2147484267" r:id="rId6"/>
    <p:sldLayoutId id="2147484268" r:id="rId7"/>
    <p:sldLayoutId id="2147484269" r:id="rId8"/>
    <p:sldLayoutId id="2147484270" r:id="rId9"/>
    <p:sldLayoutId id="2147484271" r:id="rId10"/>
    <p:sldLayoutId id="21474842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sb@ua.es" TargetMode="External"/><Relationship Id="rId2" Type="http://schemas.openxmlformats.org/officeDocument/2006/relationships/slideLayout" Target="../slideLayouts/slideLayout45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8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542" y="1869325"/>
            <a:ext cx="7772400" cy="2714708"/>
          </a:xfrm>
        </p:spPr>
        <p:txBody>
          <a:bodyPr/>
          <a:lstStyle/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Estructura del átomo: modelo elemental.</a:t>
            </a:r>
          </a:p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Radiactividad: descubrimiento.</a:t>
            </a:r>
          </a:p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El Carbono-12.</a:t>
            </a:r>
          </a:p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Isótopos e </a:t>
            </a:r>
            <a:r>
              <a:rPr lang="es-ES" sz="2800" b="1" dirty="0" err="1" smtClean="0">
                <a:solidFill>
                  <a:schemeClr val="bg1"/>
                </a:solidFill>
                <a:latin typeface="Calibri" pitchFamily="34" charset="0"/>
              </a:rPr>
              <a:t>isóbaros</a:t>
            </a: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: </a:t>
            </a: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El Carbono-14.</a:t>
            </a:r>
          </a:p>
          <a:p>
            <a:pPr marL="514350" indent="-514350" eaLnBrk="1" hangingPunct="1">
              <a:buFont typeface="Times New Roman" pitchFamily="18" charset="0"/>
              <a:buAutoNum type="arabicPeriod"/>
            </a:pP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Datación </a:t>
            </a: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por </a:t>
            </a: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</a:rPr>
              <a:t>C-14.</a:t>
            </a:r>
            <a:endParaRPr lang="es-ES" sz="2800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144379" y="670761"/>
            <a:ext cx="84581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s-ES_tradnl" sz="4000" b="1" dirty="0">
                <a:solidFill>
                  <a:srgbClr val="FFFF00"/>
                </a:solidFill>
                <a:latin typeface="Calibri" pitchFamily="34" charset="0"/>
              </a:rPr>
              <a:t>DATACIÓN </a:t>
            </a:r>
            <a:r>
              <a:rPr lang="es-ES_tradnl" sz="4000" b="1" dirty="0" smtClean="0">
                <a:solidFill>
                  <a:srgbClr val="FFFF00"/>
                </a:solidFill>
                <a:latin typeface="Calibri" pitchFamily="34" charset="0"/>
              </a:rPr>
              <a:t>DE FÓSILES </a:t>
            </a:r>
            <a:r>
              <a:rPr lang="es-ES_tradnl" b="1" dirty="0" smtClean="0">
                <a:solidFill>
                  <a:srgbClr val="92D050"/>
                </a:solidFill>
                <a:latin typeface="Calibri" pitchFamily="34" charset="0"/>
              </a:rPr>
              <a:t>(</a:t>
            </a:r>
            <a:r>
              <a:rPr lang="es-ES_tradnl" b="1" dirty="0" smtClean="0">
                <a:solidFill>
                  <a:srgbClr val="92D050"/>
                </a:solidFill>
                <a:latin typeface="Calibri" pitchFamily="34" charset="0"/>
              </a:rPr>
              <a:t>17 </a:t>
            </a:r>
            <a:r>
              <a:rPr lang="es-ES_tradnl" b="1" dirty="0" smtClean="0">
                <a:solidFill>
                  <a:srgbClr val="92D050"/>
                </a:solidFill>
                <a:latin typeface="Calibri" pitchFamily="34" charset="0"/>
              </a:rPr>
              <a:t>diapositivas)</a:t>
            </a:r>
            <a:endParaRPr lang="es-ES_tradnl" b="1" dirty="0">
              <a:solidFill>
                <a:srgbClr val="92D050"/>
              </a:solidFill>
              <a:latin typeface="Calibri" pitchFamily="34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830179" y="1456574"/>
            <a:ext cx="7629525" cy="1587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3 Rectángulo"/>
          <p:cNvSpPr>
            <a:spLocks noChangeArrowheads="1"/>
          </p:cNvSpPr>
          <p:nvPr/>
        </p:nvSpPr>
        <p:spPr bwMode="auto">
          <a:xfrm>
            <a:off x="0" y="5534561"/>
            <a:ext cx="9144000" cy="132343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latin typeface="Calibri" pitchFamily="34" charset="0"/>
              </a:rPr>
              <a:t>Uno de los neutrones del núcleo del átomo de C se desintegra en un protón y un electrón que es emitido en forma de partícula </a:t>
            </a:r>
            <a:r>
              <a:rPr lang="es-ES_tradnl" sz="1600" b="1" dirty="0" smtClean="0">
                <a:latin typeface="Calibri" pitchFamily="34" charset="0"/>
              </a:rPr>
              <a:t>beta, </a:t>
            </a:r>
            <a:r>
              <a:rPr lang="es-ES_tradnl" sz="1600" b="1" dirty="0">
                <a:latin typeface="Calibri" pitchFamily="34" charset="0"/>
              </a:rPr>
              <a:t>dando lugar a un elemento con un protón más en su núcleo: el nitrógeno</a:t>
            </a:r>
            <a:r>
              <a:rPr lang="es-ES_tradnl" sz="1600" b="1" dirty="0" smtClean="0">
                <a:latin typeface="Calibri" pitchFamily="34" charset="0"/>
              </a:rPr>
              <a:t>.</a:t>
            </a:r>
          </a:p>
          <a:p>
            <a:pPr algn="ctr"/>
            <a:endParaRPr lang="es-ES_tradnl" sz="1600" dirty="0" smtClean="0">
              <a:latin typeface="Calibri" pitchFamily="34" charset="0"/>
            </a:endParaRPr>
          </a:p>
          <a:p>
            <a:pPr algn="ctr"/>
            <a:endParaRPr lang="es-ES_tradnl" sz="1600" dirty="0" smtClean="0">
              <a:latin typeface="Calibri" pitchFamily="34" charset="0"/>
            </a:endParaRPr>
          </a:p>
          <a:p>
            <a:pPr algn="ctr"/>
            <a:endParaRPr lang="es-ES_tradnl" sz="1600" dirty="0">
              <a:latin typeface="Calibri" pitchFamily="34" charset="0"/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569245" y="1648327"/>
            <a:ext cx="7929562" cy="33207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080" name="Rectangle 51"/>
          <p:cNvSpPr>
            <a:spLocks noChangeArrowheads="1"/>
          </p:cNvSpPr>
          <p:nvPr/>
        </p:nvSpPr>
        <p:spPr bwMode="auto">
          <a:xfrm>
            <a:off x="0" y="0"/>
            <a:ext cx="9144000" cy="529389"/>
          </a:xfrm>
          <a:prstGeom prst="rect">
            <a:avLst/>
          </a:prstGeom>
          <a:solidFill>
            <a:srgbClr val="00009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600" b="1" dirty="0" smtClean="0">
                <a:solidFill>
                  <a:schemeClr val="bg1"/>
                </a:solidFill>
                <a:latin typeface="Calibri" pitchFamily="34" charset="0"/>
              </a:rPr>
              <a:t>Período de </a:t>
            </a:r>
            <a:r>
              <a:rPr lang="es-ES" sz="2600" b="1" dirty="0" err="1" smtClean="0">
                <a:solidFill>
                  <a:schemeClr val="bg1"/>
                </a:solidFill>
                <a:latin typeface="Calibri" pitchFamily="34" charset="0"/>
              </a:rPr>
              <a:t>semidesintegración</a:t>
            </a:r>
            <a:r>
              <a:rPr lang="es-ES" sz="2600" b="1" dirty="0" smtClean="0">
                <a:solidFill>
                  <a:schemeClr val="bg1"/>
                </a:solidFill>
                <a:latin typeface="Calibri" pitchFamily="34" charset="0"/>
              </a:rPr>
              <a:t> de un elemento radiactivo</a:t>
            </a:r>
            <a:endParaRPr lang="es-ES" sz="2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533357" y="3968501"/>
            <a:ext cx="739775" cy="774700"/>
            <a:chOff x="3664" y="3334"/>
            <a:chExt cx="466" cy="488"/>
          </a:xfrm>
        </p:grpSpPr>
        <p:sp>
          <p:nvSpPr>
            <p:cNvPr id="3101" name="Oval 10"/>
            <p:cNvSpPr>
              <a:spLocks noChangeArrowheads="1"/>
            </p:cNvSpPr>
            <p:nvPr/>
          </p:nvSpPr>
          <p:spPr bwMode="auto">
            <a:xfrm>
              <a:off x="3664" y="3355"/>
              <a:ext cx="466" cy="46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102" name="Text Box 11"/>
            <p:cNvSpPr txBox="1">
              <a:spLocks noChangeArrowheads="1"/>
            </p:cNvSpPr>
            <p:nvPr/>
          </p:nvSpPr>
          <p:spPr bwMode="auto">
            <a:xfrm>
              <a:off x="3760" y="3334"/>
              <a:ext cx="29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4000" b="1" dirty="0">
                  <a:solidFill>
                    <a:schemeClr val="accent2"/>
                  </a:solidFill>
                  <a:sym typeface="Symbol" pitchFamily="18" charset="2"/>
                </a:rPr>
                <a:t></a:t>
              </a:r>
              <a:endParaRPr lang="es-ES_tradnl" sz="4000" b="1" dirty="0">
                <a:solidFill>
                  <a:schemeClr val="accent2"/>
                </a:solidFill>
              </a:endParaRPr>
            </a:p>
          </p:txBody>
        </p:sp>
      </p:grpSp>
      <p:graphicFrame>
        <p:nvGraphicFramePr>
          <p:cNvPr id="3077" name="Object 47"/>
          <p:cNvGraphicFramePr>
            <a:graphicFrameLocks noChangeAspect="1"/>
          </p:cNvGraphicFramePr>
          <p:nvPr/>
        </p:nvGraphicFramePr>
        <p:xfrm>
          <a:off x="3176336" y="6139485"/>
          <a:ext cx="3007895" cy="532237"/>
        </p:xfrm>
        <a:graphic>
          <a:graphicData uri="http://schemas.openxmlformats.org/presentationml/2006/ole">
            <p:oleObj spid="_x0000_s3077" name="Equation" r:id="rId3" imgW="1295280" imgH="241200" progId="Equation.DSMT4">
              <p:embed/>
            </p:oleObj>
          </a:graphicData>
        </a:graphic>
      </p:graphicFrame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2783807" y="2406316"/>
            <a:ext cx="2700338" cy="1985211"/>
            <a:chOff x="1563" y="799"/>
            <a:chExt cx="1893" cy="2240"/>
          </a:xfrm>
        </p:grpSpPr>
        <p:sp>
          <p:nvSpPr>
            <p:cNvPr id="3098" name="Line 39"/>
            <p:cNvSpPr>
              <a:spLocks noChangeShapeType="1"/>
            </p:cNvSpPr>
            <p:nvPr/>
          </p:nvSpPr>
          <p:spPr bwMode="auto">
            <a:xfrm>
              <a:off x="1563" y="1894"/>
              <a:ext cx="13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99" name="AutoShape 48"/>
            <p:cNvSpPr>
              <a:spLocks/>
            </p:cNvSpPr>
            <p:nvPr/>
          </p:nvSpPr>
          <p:spPr bwMode="auto">
            <a:xfrm>
              <a:off x="2951" y="799"/>
              <a:ext cx="505" cy="2240"/>
            </a:xfrm>
            <a:prstGeom prst="leftBracket">
              <a:avLst>
                <a:gd name="adj" fmla="val 36964"/>
              </a:avLst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s-ES"/>
            </a:p>
          </p:txBody>
        </p:sp>
      </p:grpSp>
      <p:grpSp>
        <p:nvGrpSpPr>
          <p:cNvPr id="5" name="35 Grupo"/>
          <p:cNvGrpSpPr>
            <a:grpSpLocks/>
          </p:cNvGrpSpPr>
          <p:nvPr/>
        </p:nvGrpSpPr>
        <p:grpSpPr bwMode="auto">
          <a:xfrm>
            <a:off x="851820" y="2504742"/>
            <a:ext cx="1666875" cy="2171700"/>
            <a:chOff x="839787" y="2384425"/>
            <a:chExt cx="1666875" cy="2171700"/>
          </a:xfrm>
        </p:grpSpPr>
        <p:grpSp>
          <p:nvGrpSpPr>
            <p:cNvPr id="3095" name="Group 38"/>
            <p:cNvGrpSpPr>
              <a:grpSpLocks/>
            </p:cNvGrpSpPr>
            <p:nvPr/>
          </p:nvGrpSpPr>
          <p:grpSpPr bwMode="auto">
            <a:xfrm>
              <a:off x="839787" y="2384425"/>
              <a:ext cx="1666875" cy="2171700"/>
              <a:chOff x="211" y="2046"/>
              <a:chExt cx="1050" cy="1368"/>
            </a:xfrm>
          </p:grpSpPr>
          <p:sp>
            <p:nvSpPr>
              <p:cNvPr id="3096" name="Text Box 23"/>
              <p:cNvSpPr txBox="1">
                <a:spLocks noChangeArrowheads="1"/>
              </p:cNvSpPr>
              <p:nvPr/>
            </p:nvSpPr>
            <p:spPr bwMode="auto">
              <a:xfrm>
                <a:off x="600" y="3087"/>
                <a:ext cx="45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2800" b="1"/>
                  <a:t>m</a:t>
                </a:r>
              </a:p>
            </p:txBody>
          </p:sp>
          <p:sp>
            <p:nvSpPr>
              <p:cNvPr id="3097" name="Oval 3"/>
              <p:cNvSpPr>
                <a:spLocks noChangeArrowheads="1"/>
              </p:cNvSpPr>
              <p:nvPr/>
            </p:nvSpPr>
            <p:spPr bwMode="auto">
              <a:xfrm>
                <a:off x="211" y="2046"/>
                <a:ext cx="1050" cy="1050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graphicFrame>
          <p:nvGraphicFramePr>
            <p:cNvPr id="3076" name="Object 53"/>
            <p:cNvGraphicFramePr>
              <a:graphicFrameLocks noChangeAspect="1"/>
            </p:cNvGraphicFramePr>
            <p:nvPr/>
          </p:nvGraphicFramePr>
          <p:xfrm>
            <a:off x="1239838" y="2800350"/>
            <a:ext cx="952500" cy="833438"/>
          </p:xfrm>
          <a:graphic>
            <a:graphicData uri="http://schemas.openxmlformats.org/presentationml/2006/ole">
              <p:oleObj spid="_x0000_s3076" name="Ecuación" r:id="rId4" imgW="253800" imgH="241200" progId="Equation.3">
                <p:embed/>
              </p:oleObj>
            </a:graphicData>
          </a:graphic>
        </p:graphicFrame>
      </p:grpSp>
      <p:grpSp>
        <p:nvGrpSpPr>
          <p:cNvPr id="7" name="36 Grupo"/>
          <p:cNvGrpSpPr>
            <a:grpSpLocks/>
          </p:cNvGrpSpPr>
          <p:nvPr/>
        </p:nvGrpSpPr>
        <p:grpSpPr bwMode="auto">
          <a:xfrm>
            <a:off x="5531770" y="1812007"/>
            <a:ext cx="1076325" cy="1076325"/>
            <a:chOff x="5519738" y="1138237"/>
            <a:chExt cx="1076325" cy="1076325"/>
          </a:xfrm>
        </p:grpSpPr>
        <p:sp>
          <p:nvSpPr>
            <p:cNvPr id="3094" name="Oval 8"/>
            <p:cNvSpPr>
              <a:spLocks noChangeArrowheads="1"/>
            </p:cNvSpPr>
            <p:nvPr/>
          </p:nvSpPr>
          <p:spPr bwMode="auto">
            <a:xfrm>
              <a:off x="5519738" y="1138237"/>
              <a:ext cx="1076325" cy="10763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graphicFrame>
          <p:nvGraphicFramePr>
            <p:cNvPr id="3075" name="Object 53"/>
            <p:cNvGraphicFramePr>
              <a:graphicFrameLocks noChangeAspect="1"/>
            </p:cNvGraphicFramePr>
            <p:nvPr/>
          </p:nvGraphicFramePr>
          <p:xfrm>
            <a:off x="5573713" y="1336676"/>
            <a:ext cx="1000125" cy="788987"/>
          </p:xfrm>
          <a:graphic>
            <a:graphicData uri="http://schemas.openxmlformats.org/presentationml/2006/ole">
              <p:oleObj spid="_x0000_s3075" name="Ecuación" r:id="rId5" imgW="266400" imgH="228600" progId="Equation.3">
                <p:embed/>
              </p:oleObj>
            </a:graphicData>
          </a:graphic>
        </p:graphicFrame>
      </p:grpSp>
      <p:grpSp>
        <p:nvGrpSpPr>
          <p:cNvPr id="8" name="37 Grupo"/>
          <p:cNvGrpSpPr>
            <a:grpSpLocks/>
          </p:cNvGrpSpPr>
          <p:nvPr/>
        </p:nvGrpSpPr>
        <p:grpSpPr bwMode="auto">
          <a:xfrm>
            <a:off x="3050507" y="2782555"/>
            <a:ext cx="5148263" cy="1727200"/>
            <a:chOff x="3038475" y="2662238"/>
            <a:chExt cx="5148263" cy="1727200"/>
          </a:xfrm>
        </p:grpSpPr>
        <p:grpSp>
          <p:nvGrpSpPr>
            <p:cNvPr id="3088" name="Group 42"/>
            <p:cNvGrpSpPr>
              <a:grpSpLocks/>
            </p:cNvGrpSpPr>
            <p:nvPr/>
          </p:nvGrpSpPr>
          <p:grpSpPr bwMode="auto">
            <a:xfrm>
              <a:off x="3038475" y="2662238"/>
              <a:ext cx="5148263" cy="1727200"/>
              <a:chOff x="1839" y="2221"/>
              <a:chExt cx="3243" cy="1088"/>
            </a:xfrm>
          </p:grpSpPr>
          <p:sp>
            <p:nvSpPr>
              <p:cNvPr id="3089" name="Oval 19"/>
              <p:cNvSpPr>
                <a:spLocks noChangeArrowheads="1"/>
              </p:cNvSpPr>
              <p:nvPr/>
            </p:nvSpPr>
            <p:spPr bwMode="auto">
              <a:xfrm>
                <a:off x="4348" y="2223"/>
                <a:ext cx="696" cy="696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grpSp>
            <p:nvGrpSpPr>
              <p:cNvPr id="3090" name="Group 41"/>
              <p:cNvGrpSpPr>
                <a:grpSpLocks/>
              </p:cNvGrpSpPr>
              <p:nvPr/>
            </p:nvGrpSpPr>
            <p:grpSpPr bwMode="auto">
              <a:xfrm>
                <a:off x="1839" y="2221"/>
                <a:ext cx="3243" cy="1088"/>
                <a:chOff x="1839" y="2221"/>
                <a:chExt cx="3243" cy="1088"/>
              </a:xfrm>
            </p:grpSpPr>
            <p:sp>
              <p:nvSpPr>
                <p:cNvPr id="3091" name="Line 17"/>
                <p:cNvSpPr>
                  <a:spLocks noChangeShapeType="1"/>
                </p:cNvSpPr>
                <p:nvPr/>
              </p:nvSpPr>
              <p:spPr bwMode="auto">
                <a:xfrm>
                  <a:off x="2929" y="2601"/>
                  <a:ext cx="1329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  <p:sp>
              <p:nvSpPr>
                <p:cNvPr id="309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839" y="2221"/>
                  <a:ext cx="1246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sz="2800" b="1" dirty="0"/>
                    <a:t>5730 años</a:t>
                  </a:r>
                </a:p>
              </p:txBody>
            </p:sp>
            <p:sp>
              <p:nvSpPr>
                <p:cNvPr id="3093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4474" y="2982"/>
                  <a:ext cx="60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sz="2800" b="1"/>
                    <a:t>m/2</a:t>
                  </a:r>
                </a:p>
              </p:txBody>
            </p:sp>
          </p:grpSp>
        </p:grpSp>
        <p:graphicFrame>
          <p:nvGraphicFramePr>
            <p:cNvPr id="3074" name="Object 55"/>
            <p:cNvGraphicFramePr>
              <a:graphicFrameLocks noChangeAspect="1"/>
            </p:cNvGraphicFramePr>
            <p:nvPr/>
          </p:nvGraphicFramePr>
          <p:xfrm>
            <a:off x="7140576" y="2800350"/>
            <a:ext cx="952500" cy="833438"/>
          </p:xfrm>
          <a:graphic>
            <a:graphicData uri="http://schemas.openxmlformats.org/presentationml/2006/ole">
              <p:oleObj spid="_x0000_s3074" name="Ecuación" r:id="rId6" imgW="253800" imgH="241200" progId="Equation.3">
                <p:embed/>
              </p:oleObj>
            </a:graphicData>
          </a:graphic>
        </p:graphicFrame>
      </p:grpSp>
      <p:sp>
        <p:nvSpPr>
          <p:cNvPr id="30" name="29 CuadroTexto"/>
          <p:cNvSpPr txBox="1"/>
          <p:nvPr/>
        </p:nvSpPr>
        <p:spPr>
          <a:xfrm>
            <a:off x="1" y="697832"/>
            <a:ext cx="9143999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latin typeface="Calibri" pitchFamily="34" charset="0"/>
                <a:cs typeface="Calibri" pitchFamily="34" charset="0"/>
              </a:rPr>
              <a:t>Es el </a:t>
            </a:r>
            <a:r>
              <a:rPr lang="es-ES_tradnl" sz="1600" b="1" dirty="0" smtClean="0">
                <a:latin typeface="Calibri" pitchFamily="34" charset="0"/>
                <a:cs typeface="Calibri" pitchFamily="34" charset="0"/>
              </a:rPr>
              <a:t>tiempo necesario para que se </a:t>
            </a:r>
            <a:r>
              <a:rPr lang="es-ES_tradnl" sz="1600" b="1" dirty="0" smtClean="0">
                <a:latin typeface="Calibri" pitchFamily="34" charset="0"/>
                <a:cs typeface="Calibri" pitchFamily="34" charset="0"/>
              </a:rPr>
              <a:t>desintegre </a:t>
            </a:r>
            <a:r>
              <a:rPr lang="es-ES_tradnl" sz="1600" b="1" dirty="0" smtClean="0">
                <a:latin typeface="Calibri" pitchFamily="34" charset="0"/>
                <a:cs typeface="Calibri" pitchFamily="34" charset="0"/>
              </a:rPr>
              <a:t>la mitad de los núcleos de una muestra inicial de un </a:t>
            </a:r>
            <a:r>
              <a:rPr lang="es-ES_tradnl" sz="1600" b="1" dirty="0" smtClean="0">
                <a:latin typeface="Calibri" pitchFamily="34" charset="0"/>
                <a:cs typeface="Calibri" pitchFamily="34" charset="0"/>
              </a:rPr>
              <a:t>elemento radiactivo. Si la masa inicial es </a:t>
            </a:r>
            <a:r>
              <a:rPr lang="es-ES_tradnl" sz="1600" b="1" i="1" dirty="0" smtClean="0">
                <a:latin typeface="+mn-lt"/>
                <a:cs typeface="Calibri" pitchFamily="34" charset="0"/>
              </a:rPr>
              <a:t>m</a:t>
            </a:r>
            <a:r>
              <a:rPr lang="es-ES_tradnl" sz="1600" b="1" dirty="0" smtClean="0">
                <a:latin typeface="Calibri" pitchFamily="34" charset="0"/>
                <a:cs typeface="Calibri" pitchFamily="34" charset="0"/>
              </a:rPr>
              <a:t>, al cabo de un período de </a:t>
            </a:r>
            <a:r>
              <a:rPr lang="es-ES_tradnl" sz="1600" b="1" dirty="0" err="1" smtClean="0">
                <a:latin typeface="Calibri" pitchFamily="34" charset="0"/>
                <a:cs typeface="Calibri" pitchFamily="34" charset="0"/>
              </a:rPr>
              <a:t>semidesintegración</a:t>
            </a:r>
            <a:r>
              <a:rPr lang="es-ES_tradnl" sz="1600" b="1" dirty="0" smtClean="0">
                <a:latin typeface="Calibri" pitchFamily="34" charset="0"/>
                <a:cs typeface="Calibri" pitchFamily="34" charset="0"/>
              </a:rPr>
              <a:t> será </a:t>
            </a:r>
            <a:r>
              <a:rPr lang="es-ES_tradnl" sz="1600" b="1" i="1" dirty="0" smtClean="0">
                <a:latin typeface="+mn-lt"/>
                <a:cs typeface="Calibri" pitchFamily="34" charset="0"/>
              </a:rPr>
              <a:t>m</a:t>
            </a:r>
            <a:r>
              <a:rPr lang="es-ES_tradnl" sz="1600" b="1" dirty="0" smtClean="0">
                <a:latin typeface="Calibri" pitchFamily="34" charset="0"/>
                <a:cs typeface="Calibri" pitchFamily="34" charset="0"/>
              </a:rPr>
              <a:t>/2.</a:t>
            </a:r>
            <a:endParaRPr lang="es-ES_tradnl" sz="16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693738" y="987341"/>
            <a:ext cx="7772400" cy="5605462"/>
            <a:chOff x="526" y="413"/>
            <a:chExt cx="4896" cy="3531"/>
          </a:xfrm>
        </p:grpSpPr>
        <p:grpSp>
          <p:nvGrpSpPr>
            <p:cNvPr id="38926" name="Group 34"/>
            <p:cNvGrpSpPr>
              <a:grpSpLocks/>
            </p:cNvGrpSpPr>
            <p:nvPr/>
          </p:nvGrpSpPr>
          <p:grpSpPr bwMode="auto">
            <a:xfrm>
              <a:off x="526" y="413"/>
              <a:ext cx="4896" cy="3531"/>
              <a:chOff x="914" y="413"/>
              <a:chExt cx="3907" cy="3531"/>
            </a:xfrm>
          </p:grpSpPr>
          <p:sp>
            <p:nvSpPr>
              <p:cNvPr id="38929" name="Rectangle 2"/>
              <p:cNvSpPr>
                <a:spLocks noChangeArrowheads="1"/>
              </p:cNvSpPr>
              <p:nvPr/>
            </p:nvSpPr>
            <p:spPr bwMode="auto">
              <a:xfrm>
                <a:off x="914" y="414"/>
                <a:ext cx="3907" cy="353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s-ES" sz="2800">
                  <a:solidFill>
                    <a:srgbClr val="FF3300"/>
                  </a:solidFill>
                </a:endParaRPr>
              </a:p>
            </p:txBody>
          </p:sp>
          <p:sp>
            <p:nvSpPr>
              <p:cNvPr id="38930" name="Line 28"/>
              <p:cNvSpPr>
                <a:spLocks noChangeShapeType="1"/>
              </p:cNvSpPr>
              <p:nvPr/>
            </p:nvSpPr>
            <p:spPr bwMode="auto">
              <a:xfrm>
                <a:off x="2880" y="413"/>
                <a:ext cx="0" cy="35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8931" name="Line 29"/>
              <p:cNvSpPr>
                <a:spLocks noChangeShapeType="1"/>
              </p:cNvSpPr>
              <p:nvPr/>
            </p:nvSpPr>
            <p:spPr bwMode="auto">
              <a:xfrm>
                <a:off x="914" y="989"/>
                <a:ext cx="390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8932" name="Line 30"/>
              <p:cNvSpPr>
                <a:spLocks noChangeShapeType="1"/>
              </p:cNvSpPr>
              <p:nvPr/>
            </p:nvSpPr>
            <p:spPr bwMode="auto">
              <a:xfrm>
                <a:off x="914" y="1590"/>
                <a:ext cx="390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8933" name="Line 31"/>
              <p:cNvSpPr>
                <a:spLocks noChangeShapeType="1"/>
              </p:cNvSpPr>
              <p:nvPr/>
            </p:nvSpPr>
            <p:spPr bwMode="auto">
              <a:xfrm>
                <a:off x="914" y="2178"/>
                <a:ext cx="390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8934" name="Line 32"/>
              <p:cNvSpPr>
                <a:spLocks noChangeShapeType="1"/>
              </p:cNvSpPr>
              <p:nvPr/>
            </p:nvSpPr>
            <p:spPr bwMode="auto">
              <a:xfrm>
                <a:off x="914" y="2767"/>
                <a:ext cx="390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8935" name="Line 33"/>
              <p:cNvSpPr>
                <a:spLocks noChangeShapeType="1"/>
              </p:cNvSpPr>
              <p:nvPr/>
            </p:nvSpPr>
            <p:spPr bwMode="auto">
              <a:xfrm>
                <a:off x="914" y="3355"/>
                <a:ext cx="390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38927" name="Rectangle 35"/>
            <p:cNvSpPr>
              <a:spLocks noChangeArrowheads="1"/>
            </p:cNvSpPr>
            <p:nvPr/>
          </p:nvSpPr>
          <p:spPr bwMode="auto">
            <a:xfrm>
              <a:off x="1422" y="501"/>
              <a:ext cx="74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s-ES_tradnl" sz="3600" b="1">
                  <a:solidFill>
                    <a:schemeClr val="accent2"/>
                  </a:solidFill>
                </a:rPr>
                <a:t>Años</a:t>
              </a:r>
            </a:p>
          </p:txBody>
        </p:sp>
        <p:sp>
          <p:nvSpPr>
            <p:cNvPr id="38928" name="Rectangle 36"/>
            <p:cNvSpPr>
              <a:spLocks noChangeArrowheads="1"/>
            </p:cNvSpPr>
            <p:nvPr/>
          </p:nvSpPr>
          <p:spPr bwMode="auto">
            <a:xfrm>
              <a:off x="3602" y="479"/>
              <a:ext cx="119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sz="3600" b="1">
                  <a:solidFill>
                    <a:srgbClr val="FF3300"/>
                  </a:solidFill>
                </a:rPr>
                <a:t>Masa (g)</a:t>
              </a:r>
            </a:p>
          </p:txBody>
        </p:sp>
      </p:grp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1012825" y="2027153"/>
            <a:ext cx="18081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5942013" y="2027153"/>
            <a:ext cx="1808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992188" y="2981241"/>
            <a:ext cx="1808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chemeClr val="accent2"/>
                </a:solidFill>
              </a:rPr>
              <a:t>5730</a:t>
            </a:r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6180138" y="2981241"/>
            <a:ext cx="1808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993775" y="3936916"/>
            <a:ext cx="3514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chemeClr val="accent2"/>
                </a:solidFill>
              </a:rPr>
              <a:t>5730 x 2 = 11460</a:t>
            </a: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6180138" y="3914691"/>
            <a:ext cx="1808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rgbClr val="FF3300"/>
                </a:solidFill>
              </a:rPr>
              <a:t>2.5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993775" y="4830678"/>
            <a:ext cx="3514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chemeClr val="accent2"/>
                </a:solidFill>
              </a:rPr>
              <a:t>5730 x 3 = 17190</a:t>
            </a:r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6180138" y="4848141"/>
            <a:ext cx="1808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rgbClr val="FF3300"/>
                </a:solidFill>
              </a:rPr>
              <a:t>1.25</a:t>
            </a:r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993775" y="5786353"/>
            <a:ext cx="3514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chemeClr val="accent2"/>
                </a:solidFill>
              </a:rPr>
              <a:t>5730 x 4 = 22920</a:t>
            </a:r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6180138" y="5783178"/>
            <a:ext cx="1808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rgbClr val="FF3300"/>
                </a:solidFill>
              </a:rPr>
              <a:t>0.625</a:t>
            </a:r>
          </a:p>
        </p:txBody>
      </p:sp>
      <p:sp>
        <p:nvSpPr>
          <p:cNvPr id="38925" name="Text Box 57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solidFill>
            <a:srgbClr val="29297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Período de </a:t>
            </a:r>
            <a:r>
              <a:rPr lang="es-ES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semidesintegración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ES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del </a:t>
            </a:r>
            <a:r>
              <a:rPr lang="es-ES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C-14 = 5730 años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2899612" y="541421"/>
            <a:ext cx="3645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800" b="1" dirty="0" smtClean="0">
                <a:latin typeface="Calibri" pitchFamily="34" charset="0"/>
                <a:cs typeface="Calibri" pitchFamily="34" charset="0"/>
              </a:rPr>
              <a:t>Un supuesto: masa inicial del = 10 g</a:t>
            </a:r>
            <a:endParaRPr lang="es-ES_tradnl" sz="18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4" grpId="0" autoUpdateAnimBg="0"/>
      <p:bldP spid="9262" grpId="0" autoUpdateAnimBg="0"/>
      <p:bldP spid="9255" grpId="0" autoUpdateAnimBg="0"/>
      <p:bldP spid="9263" grpId="0" autoUpdateAnimBg="0"/>
      <p:bldP spid="9259" grpId="0" autoUpdateAnimBg="0"/>
      <p:bldP spid="9264" grpId="0" autoUpdateAnimBg="0"/>
      <p:bldP spid="9256" grpId="0" autoUpdateAnimBg="0"/>
      <p:bldP spid="9265" grpId="0" autoUpdateAnimBg="0"/>
      <p:bldP spid="9260" grpId="0" autoUpdateAnimBg="0"/>
      <p:bldP spid="926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75 Rectángulo"/>
          <p:cNvSpPr/>
          <p:nvPr/>
        </p:nvSpPr>
        <p:spPr>
          <a:xfrm>
            <a:off x="0" y="649705"/>
            <a:ext cx="9144000" cy="57248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228600" y="2974809"/>
            <a:ext cx="1581150" cy="2862263"/>
            <a:chOff x="144" y="1700"/>
            <a:chExt cx="996" cy="1803"/>
          </a:xfrm>
        </p:grpSpPr>
        <p:grpSp>
          <p:nvGrpSpPr>
            <p:cNvPr id="4165" name="Group 3"/>
            <p:cNvGrpSpPr>
              <a:grpSpLocks/>
            </p:cNvGrpSpPr>
            <p:nvPr/>
          </p:nvGrpSpPr>
          <p:grpSpPr bwMode="auto">
            <a:xfrm>
              <a:off x="144" y="1700"/>
              <a:ext cx="720" cy="428"/>
              <a:chOff x="144" y="2684"/>
              <a:chExt cx="720" cy="428"/>
            </a:xfrm>
          </p:grpSpPr>
          <p:grpSp>
            <p:nvGrpSpPr>
              <p:cNvPr id="4168" name="Group 4"/>
              <p:cNvGrpSpPr>
                <a:grpSpLocks/>
              </p:cNvGrpSpPr>
              <p:nvPr/>
            </p:nvGrpSpPr>
            <p:grpSpPr bwMode="auto">
              <a:xfrm>
                <a:off x="144" y="2684"/>
                <a:ext cx="420" cy="404"/>
                <a:chOff x="144" y="2664"/>
                <a:chExt cx="420" cy="404"/>
              </a:xfrm>
            </p:grpSpPr>
            <p:sp>
              <p:nvSpPr>
                <p:cNvPr id="4170" name="Oval 5"/>
                <p:cNvSpPr>
                  <a:spLocks noChangeArrowheads="1"/>
                </p:cNvSpPr>
                <p:nvPr/>
              </p:nvSpPr>
              <p:spPr bwMode="auto">
                <a:xfrm>
                  <a:off x="144" y="2700"/>
                  <a:ext cx="360" cy="360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71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92" y="2664"/>
                  <a:ext cx="372" cy="4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sz="3600" b="1"/>
                    <a:t>n</a:t>
                  </a:r>
                </a:p>
              </p:txBody>
            </p:sp>
          </p:grpSp>
          <p:sp>
            <p:nvSpPr>
              <p:cNvPr id="4169" name="Text Box 7"/>
              <p:cNvSpPr txBox="1">
                <a:spLocks noChangeArrowheads="1"/>
              </p:cNvSpPr>
              <p:nvPr/>
            </p:nvSpPr>
            <p:spPr bwMode="auto">
              <a:xfrm>
                <a:off x="540" y="2708"/>
                <a:ext cx="32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3600" b="1"/>
                  <a:t>+</a:t>
                </a:r>
              </a:p>
            </p:txBody>
          </p:sp>
        </p:grpSp>
        <p:grpSp>
          <p:nvGrpSpPr>
            <p:cNvPr id="4166" name="Group 8"/>
            <p:cNvGrpSpPr>
              <a:grpSpLocks/>
            </p:cNvGrpSpPr>
            <p:nvPr/>
          </p:nvGrpSpPr>
          <p:grpSpPr bwMode="auto">
            <a:xfrm>
              <a:off x="222" y="3017"/>
              <a:ext cx="918" cy="486"/>
              <a:chOff x="222" y="3570"/>
              <a:chExt cx="918" cy="486"/>
            </a:xfrm>
          </p:grpSpPr>
          <p:graphicFrame>
            <p:nvGraphicFramePr>
              <p:cNvPr id="4101" name="Object 9"/>
              <p:cNvGraphicFramePr>
                <a:graphicFrameLocks noChangeAspect="1"/>
              </p:cNvGraphicFramePr>
              <p:nvPr/>
            </p:nvGraphicFramePr>
            <p:xfrm>
              <a:off x="222" y="3570"/>
              <a:ext cx="409" cy="486"/>
            </p:xfrm>
            <a:graphic>
              <a:graphicData uri="http://schemas.openxmlformats.org/presentationml/2006/ole">
                <p:oleObj spid="_x0000_s4101" name="Ecuación" r:id="rId3" imgW="190440" imgH="215640" progId="Equation.3">
                  <p:embed/>
                </p:oleObj>
              </a:graphicData>
            </a:graphic>
          </p:graphicFrame>
          <p:sp>
            <p:nvSpPr>
              <p:cNvPr id="4167" name="Text Box 10"/>
              <p:cNvSpPr txBox="1">
                <a:spLocks noChangeArrowheads="1"/>
              </p:cNvSpPr>
              <p:nvPr/>
            </p:nvSpPr>
            <p:spPr bwMode="auto">
              <a:xfrm>
                <a:off x="816" y="3612"/>
                <a:ext cx="32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3600" b="1"/>
                  <a:t>+</a:t>
                </a:r>
              </a:p>
            </p:txBody>
          </p:sp>
        </p:grpSp>
      </p:grpSp>
      <p:grpSp>
        <p:nvGrpSpPr>
          <p:cNvPr id="6" name="Group 79"/>
          <p:cNvGrpSpPr>
            <a:grpSpLocks/>
          </p:cNvGrpSpPr>
          <p:nvPr/>
        </p:nvGrpSpPr>
        <p:grpSpPr bwMode="auto">
          <a:xfrm>
            <a:off x="7239000" y="2931947"/>
            <a:ext cx="1647825" cy="2905125"/>
            <a:chOff x="4560" y="1673"/>
            <a:chExt cx="1038" cy="1830"/>
          </a:xfrm>
        </p:grpSpPr>
        <p:grpSp>
          <p:nvGrpSpPr>
            <p:cNvPr id="4158" name="Group 14"/>
            <p:cNvGrpSpPr>
              <a:grpSpLocks/>
            </p:cNvGrpSpPr>
            <p:nvPr/>
          </p:nvGrpSpPr>
          <p:grpSpPr bwMode="auto">
            <a:xfrm>
              <a:off x="5208" y="1673"/>
              <a:ext cx="390" cy="523"/>
              <a:chOff x="2424" y="237"/>
              <a:chExt cx="390" cy="523"/>
            </a:xfrm>
          </p:grpSpPr>
          <p:sp>
            <p:nvSpPr>
              <p:cNvPr id="4163" name="Oval 15"/>
              <p:cNvSpPr>
                <a:spLocks noChangeArrowheads="1"/>
              </p:cNvSpPr>
              <p:nvPr/>
            </p:nvSpPr>
            <p:spPr bwMode="auto">
              <a:xfrm>
                <a:off x="2424" y="339"/>
                <a:ext cx="360" cy="360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64" name="Text Box 16"/>
              <p:cNvSpPr txBox="1">
                <a:spLocks noChangeArrowheads="1"/>
              </p:cNvSpPr>
              <p:nvPr/>
            </p:nvSpPr>
            <p:spPr bwMode="auto">
              <a:xfrm>
                <a:off x="2442" y="237"/>
                <a:ext cx="372" cy="5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4800" b="1">
                    <a:solidFill>
                      <a:srgbClr val="FF3300"/>
                    </a:solidFill>
                  </a:rPr>
                  <a:t>+</a:t>
                </a:r>
              </a:p>
            </p:txBody>
          </p:sp>
        </p:grpSp>
        <p:grpSp>
          <p:nvGrpSpPr>
            <p:cNvPr id="4159" name="Group 78"/>
            <p:cNvGrpSpPr>
              <a:grpSpLocks/>
            </p:cNvGrpSpPr>
            <p:nvPr/>
          </p:nvGrpSpPr>
          <p:grpSpPr bwMode="auto">
            <a:xfrm>
              <a:off x="4560" y="1724"/>
              <a:ext cx="1015" cy="1779"/>
              <a:chOff x="4560" y="1724"/>
              <a:chExt cx="1015" cy="1779"/>
            </a:xfrm>
          </p:grpSpPr>
          <p:sp>
            <p:nvSpPr>
              <p:cNvPr id="4160" name="Text Box 12"/>
              <p:cNvSpPr txBox="1">
                <a:spLocks noChangeArrowheads="1"/>
              </p:cNvSpPr>
              <p:nvPr/>
            </p:nvSpPr>
            <p:spPr bwMode="auto">
              <a:xfrm>
                <a:off x="4860" y="1724"/>
                <a:ext cx="32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3600" b="1"/>
                  <a:t>+</a:t>
                </a:r>
              </a:p>
            </p:txBody>
          </p:sp>
          <p:grpSp>
            <p:nvGrpSpPr>
              <p:cNvPr id="4161" name="Group 17"/>
              <p:cNvGrpSpPr>
                <a:grpSpLocks/>
              </p:cNvGrpSpPr>
              <p:nvPr/>
            </p:nvGrpSpPr>
            <p:grpSpPr bwMode="auto">
              <a:xfrm>
                <a:off x="4560" y="3017"/>
                <a:ext cx="1015" cy="486"/>
                <a:chOff x="4560" y="3570"/>
                <a:chExt cx="1015" cy="486"/>
              </a:xfrm>
            </p:grpSpPr>
            <p:graphicFrame>
              <p:nvGraphicFramePr>
                <p:cNvPr id="4100" name="Object 18"/>
                <p:cNvGraphicFramePr>
                  <a:graphicFrameLocks noChangeAspect="1"/>
                </p:cNvGraphicFramePr>
                <p:nvPr/>
              </p:nvGraphicFramePr>
              <p:xfrm>
                <a:off x="5111" y="3570"/>
                <a:ext cx="464" cy="486"/>
              </p:xfrm>
              <a:graphic>
                <a:graphicData uri="http://schemas.openxmlformats.org/presentationml/2006/ole">
                  <p:oleObj spid="_x0000_s4100" name="Ecuación" r:id="rId4" imgW="215640" imgH="215640" progId="Equation.3">
                    <p:embed/>
                  </p:oleObj>
                </a:graphicData>
              </a:graphic>
            </p:graphicFrame>
            <p:sp>
              <p:nvSpPr>
                <p:cNvPr id="4162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560" y="3612"/>
                  <a:ext cx="324" cy="4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sz="3600" b="1"/>
                    <a:t>+</a:t>
                  </a:r>
                </a:p>
              </p:txBody>
            </p:sp>
          </p:grpSp>
        </p:grpSp>
      </p:grpSp>
      <p:grpSp>
        <p:nvGrpSpPr>
          <p:cNvPr id="10" name="Group 76"/>
          <p:cNvGrpSpPr>
            <a:grpSpLocks/>
          </p:cNvGrpSpPr>
          <p:nvPr/>
        </p:nvGrpSpPr>
        <p:grpSpPr bwMode="auto">
          <a:xfrm>
            <a:off x="4191000" y="3298659"/>
            <a:ext cx="647700" cy="2100263"/>
            <a:chOff x="2640" y="1904"/>
            <a:chExt cx="408" cy="1323"/>
          </a:xfrm>
        </p:grpSpPr>
        <p:sp>
          <p:nvSpPr>
            <p:cNvPr id="4156" name="Line 21"/>
            <p:cNvSpPr>
              <a:spLocks noChangeShapeType="1"/>
            </p:cNvSpPr>
            <p:nvPr/>
          </p:nvSpPr>
          <p:spPr bwMode="auto">
            <a:xfrm>
              <a:off x="2640" y="1904"/>
              <a:ext cx="4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157" name="Line 22"/>
            <p:cNvSpPr>
              <a:spLocks noChangeShapeType="1"/>
            </p:cNvSpPr>
            <p:nvPr/>
          </p:nvSpPr>
          <p:spPr bwMode="auto">
            <a:xfrm>
              <a:off x="2640" y="3227"/>
              <a:ext cx="4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11" name="Group 75"/>
          <p:cNvGrpSpPr>
            <a:grpSpLocks/>
          </p:cNvGrpSpPr>
          <p:nvPr/>
        </p:nvGrpSpPr>
        <p:grpSpPr bwMode="auto">
          <a:xfrm>
            <a:off x="1333500" y="1687347"/>
            <a:ext cx="2668588" cy="4149725"/>
            <a:chOff x="840" y="889"/>
            <a:chExt cx="1681" cy="2614"/>
          </a:xfrm>
        </p:grpSpPr>
        <p:graphicFrame>
          <p:nvGraphicFramePr>
            <p:cNvPr id="4099" name="Object 24"/>
            <p:cNvGraphicFramePr>
              <a:graphicFrameLocks noChangeAspect="1"/>
            </p:cNvGraphicFramePr>
            <p:nvPr/>
          </p:nvGraphicFramePr>
          <p:xfrm>
            <a:off x="1426" y="3017"/>
            <a:ext cx="546" cy="486"/>
          </p:xfrm>
          <a:graphic>
            <a:graphicData uri="http://schemas.openxmlformats.org/presentationml/2006/ole">
              <p:oleObj spid="_x0000_s4099" name="Ecuación" r:id="rId5" imgW="253800" imgH="215640" progId="Equation.3">
                <p:embed/>
              </p:oleObj>
            </a:graphicData>
          </a:graphic>
        </p:graphicFrame>
        <p:grpSp>
          <p:nvGrpSpPr>
            <p:cNvPr id="4130" name="Group 25"/>
            <p:cNvGrpSpPr>
              <a:grpSpLocks/>
            </p:cNvGrpSpPr>
            <p:nvPr/>
          </p:nvGrpSpPr>
          <p:grpSpPr bwMode="auto">
            <a:xfrm>
              <a:off x="840" y="889"/>
              <a:ext cx="1681" cy="1797"/>
              <a:chOff x="840" y="1873"/>
              <a:chExt cx="1681" cy="1797"/>
            </a:xfrm>
          </p:grpSpPr>
          <p:grpSp>
            <p:nvGrpSpPr>
              <p:cNvPr id="4131" name="Group 26"/>
              <p:cNvGrpSpPr>
                <a:grpSpLocks/>
              </p:cNvGrpSpPr>
              <p:nvPr/>
            </p:nvGrpSpPr>
            <p:grpSpPr bwMode="auto">
              <a:xfrm>
                <a:off x="1586" y="1873"/>
                <a:ext cx="224" cy="442"/>
                <a:chOff x="1586" y="1733"/>
                <a:chExt cx="224" cy="442"/>
              </a:xfrm>
            </p:grpSpPr>
            <p:sp>
              <p:nvSpPr>
                <p:cNvPr id="4154" name="Oval 27"/>
                <p:cNvSpPr>
                  <a:spLocks noChangeArrowheads="1"/>
                </p:cNvSpPr>
                <p:nvPr/>
              </p:nvSpPr>
              <p:spPr bwMode="auto">
                <a:xfrm>
                  <a:off x="1636" y="1931"/>
                  <a:ext cx="125" cy="125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rgbClr val="99CC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5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1586" y="1733"/>
                  <a:ext cx="22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sz="4000"/>
                    <a:t>-</a:t>
                  </a:r>
                </a:p>
              </p:txBody>
            </p:sp>
          </p:grpSp>
          <p:sp>
            <p:nvSpPr>
              <p:cNvPr id="4132" name="Oval 29"/>
              <p:cNvSpPr>
                <a:spLocks noChangeArrowheads="1"/>
              </p:cNvSpPr>
              <p:nvPr/>
            </p:nvSpPr>
            <p:spPr bwMode="auto">
              <a:xfrm>
                <a:off x="1418" y="2650"/>
                <a:ext cx="514" cy="51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33" name="Text Box 30"/>
              <p:cNvSpPr txBox="1">
                <a:spLocks noChangeArrowheads="1"/>
              </p:cNvSpPr>
              <p:nvPr/>
            </p:nvSpPr>
            <p:spPr bwMode="auto">
              <a:xfrm>
                <a:off x="1537" y="2658"/>
                <a:ext cx="614" cy="4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b="1">
                    <a:solidFill>
                      <a:srgbClr val="FF3300"/>
                    </a:solidFill>
                  </a:rPr>
                  <a:t>7+</a:t>
                </a:r>
              </a:p>
              <a:p>
                <a:pPr>
                  <a:lnSpc>
                    <a:spcPct val="40000"/>
                  </a:lnSpc>
                  <a:spcBef>
                    <a:spcPct val="50000"/>
                  </a:spcBef>
                </a:pPr>
                <a:r>
                  <a:rPr lang="es-ES_tradnl" b="1"/>
                  <a:t>7n</a:t>
                </a:r>
              </a:p>
            </p:txBody>
          </p:sp>
          <p:sp>
            <p:nvSpPr>
              <p:cNvPr id="4134" name="Oval 31"/>
              <p:cNvSpPr>
                <a:spLocks noChangeArrowheads="1"/>
              </p:cNvSpPr>
              <p:nvPr/>
            </p:nvSpPr>
            <p:spPr bwMode="auto">
              <a:xfrm>
                <a:off x="1166" y="2386"/>
                <a:ext cx="1023" cy="1023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35" name="Oval 32"/>
              <p:cNvSpPr>
                <a:spLocks noChangeArrowheads="1"/>
              </p:cNvSpPr>
              <p:nvPr/>
            </p:nvSpPr>
            <p:spPr bwMode="auto">
              <a:xfrm>
                <a:off x="909" y="2129"/>
                <a:ext cx="1537" cy="153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grpSp>
            <p:nvGrpSpPr>
              <p:cNvPr id="4136" name="Group 33"/>
              <p:cNvGrpSpPr>
                <a:grpSpLocks/>
              </p:cNvGrpSpPr>
              <p:nvPr/>
            </p:nvGrpSpPr>
            <p:grpSpPr bwMode="auto">
              <a:xfrm>
                <a:off x="2297" y="2395"/>
                <a:ext cx="224" cy="442"/>
                <a:chOff x="1586" y="1733"/>
                <a:chExt cx="224" cy="442"/>
              </a:xfrm>
            </p:grpSpPr>
            <p:sp>
              <p:nvSpPr>
                <p:cNvPr id="4152" name="Oval 34"/>
                <p:cNvSpPr>
                  <a:spLocks noChangeArrowheads="1"/>
                </p:cNvSpPr>
                <p:nvPr/>
              </p:nvSpPr>
              <p:spPr bwMode="auto">
                <a:xfrm>
                  <a:off x="1636" y="1931"/>
                  <a:ext cx="125" cy="125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rgbClr val="99CC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3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586" y="1733"/>
                  <a:ext cx="22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sz="4000"/>
                    <a:t>-</a:t>
                  </a:r>
                </a:p>
              </p:txBody>
            </p:sp>
          </p:grpSp>
          <p:grpSp>
            <p:nvGrpSpPr>
              <p:cNvPr id="4137" name="Group 36"/>
              <p:cNvGrpSpPr>
                <a:grpSpLocks/>
              </p:cNvGrpSpPr>
              <p:nvPr/>
            </p:nvGrpSpPr>
            <p:grpSpPr bwMode="auto">
              <a:xfrm>
                <a:off x="840" y="2395"/>
                <a:ext cx="224" cy="442"/>
                <a:chOff x="1586" y="1733"/>
                <a:chExt cx="224" cy="442"/>
              </a:xfrm>
            </p:grpSpPr>
            <p:sp>
              <p:nvSpPr>
                <p:cNvPr id="4150" name="Oval 37"/>
                <p:cNvSpPr>
                  <a:spLocks noChangeArrowheads="1"/>
                </p:cNvSpPr>
                <p:nvPr/>
              </p:nvSpPr>
              <p:spPr bwMode="auto">
                <a:xfrm>
                  <a:off x="1636" y="1931"/>
                  <a:ext cx="125" cy="125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rgbClr val="99CC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51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1586" y="1733"/>
                  <a:ext cx="22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sz="4000"/>
                    <a:t>-</a:t>
                  </a:r>
                </a:p>
              </p:txBody>
            </p:sp>
          </p:grpSp>
          <p:grpSp>
            <p:nvGrpSpPr>
              <p:cNvPr id="4138" name="Group 39"/>
              <p:cNvGrpSpPr>
                <a:grpSpLocks/>
              </p:cNvGrpSpPr>
              <p:nvPr/>
            </p:nvGrpSpPr>
            <p:grpSpPr bwMode="auto">
              <a:xfrm>
                <a:off x="1268" y="2232"/>
                <a:ext cx="224" cy="442"/>
                <a:chOff x="1586" y="1733"/>
                <a:chExt cx="224" cy="442"/>
              </a:xfrm>
            </p:grpSpPr>
            <p:sp>
              <p:nvSpPr>
                <p:cNvPr id="4148" name="Oval 40"/>
                <p:cNvSpPr>
                  <a:spLocks noChangeArrowheads="1"/>
                </p:cNvSpPr>
                <p:nvPr/>
              </p:nvSpPr>
              <p:spPr bwMode="auto">
                <a:xfrm>
                  <a:off x="1636" y="1931"/>
                  <a:ext cx="125" cy="125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rgbClr val="99CC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9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1586" y="1733"/>
                  <a:ext cx="22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sz="4000"/>
                    <a:t>-</a:t>
                  </a:r>
                </a:p>
              </p:txBody>
            </p:sp>
          </p:grpSp>
          <p:grpSp>
            <p:nvGrpSpPr>
              <p:cNvPr id="4139" name="Group 42"/>
              <p:cNvGrpSpPr>
                <a:grpSpLocks/>
              </p:cNvGrpSpPr>
              <p:nvPr/>
            </p:nvGrpSpPr>
            <p:grpSpPr bwMode="auto">
              <a:xfrm>
                <a:off x="1078" y="3228"/>
                <a:ext cx="224" cy="442"/>
                <a:chOff x="1586" y="1733"/>
                <a:chExt cx="224" cy="442"/>
              </a:xfrm>
            </p:grpSpPr>
            <p:sp>
              <p:nvSpPr>
                <p:cNvPr id="4146" name="Oval 43"/>
                <p:cNvSpPr>
                  <a:spLocks noChangeArrowheads="1"/>
                </p:cNvSpPr>
                <p:nvPr/>
              </p:nvSpPr>
              <p:spPr bwMode="auto">
                <a:xfrm>
                  <a:off x="1636" y="1931"/>
                  <a:ext cx="125" cy="125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rgbClr val="99CC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7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1586" y="1733"/>
                  <a:ext cx="22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sz="4000"/>
                    <a:t>-</a:t>
                  </a:r>
                </a:p>
              </p:txBody>
            </p:sp>
          </p:grpSp>
          <p:grpSp>
            <p:nvGrpSpPr>
              <p:cNvPr id="4140" name="Group 45"/>
              <p:cNvGrpSpPr>
                <a:grpSpLocks/>
              </p:cNvGrpSpPr>
              <p:nvPr/>
            </p:nvGrpSpPr>
            <p:grpSpPr bwMode="auto">
              <a:xfrm>
                <a:off x="2054" y="3228"/>
                <a:ext cx="224" cy="442"/>
                <a:chOff x="1586" y="1733"/>
                <a:chExt cx="224" cy="442"/>
              </a:xfrm>
            </p:grpSpPr>
            <p:sp>
              <p:nvSpPr>
                <p:cNvPr id="4144" name="Oval 46"/>
                <p:cNvSpPr>
                  <a:spLocks noChangeArrowheads="1"/>
                </p:cNvSpPr>
                <p:nvPr/>
              </p:nvSpPr>
              <p:spPr bwMode="auto">
                <a:xfrm>
                  <a:off x="1636" y="1931"/>
                  <a:ext cx="125" cy="125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rgbClr val="99CC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586" y="1733"/>
                  <a:ext cx="22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sz="4000"/>
                    <a:t>-</a:t>
                  </a:r>
                </a:p>
              </p:txBody>
            </p:sp>
          </p:grpSp>
          <p:grpSp>
            <p:nvGrpSpPr>
              <p:cNvPr id="4141" name="Group 48"/>
              <p:cNvGrpSpPr>
                <a:grpSpLocks/>
              </p:cNvGrpSpPr>
              <p:nvPr/>
            </p:nvGrpSpPr>
            <p:grpSpPr bwMode="auto">
              <a:xfrm>
                <a:off x="1885" y="3024"/>
                <a:ext cx="224" cy="442"/>
                <a:chOff x="1586" y="1733"/>
                <a:chExt cx="224" cy="442"/>
              </a:xfrm>
            </p:grpSpPr>
            <p:sp>
              <p:nvSpPr>
                <p:cNvPr id="4142" name="Oval 49"/>
                <p:cNvSpPr>
                  <a:spLocks noChangeArrowheads="1"/>
                </p:cNvSpPr>
                <p:nvPr/>
              </p:nvSpPr>
              <p:spPr bwMode="auto">
                <a:xfrm>
                  <a:off x="1636" y="1931"/>
                  <a:ext cx="125" cy="125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rgbClr val="99CC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4143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86" y="1733"/>
                  <a:ext cx="224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sz="4000"/>
                    <a:t>-</a:t>
                  </a:r>
                </a:p>
              </p:txBody>
            </p:sp>
          </p:grpSp>
        </p:grpSp>
      </p:grpSp>
      <p:grpSp>
        <p:nvGrpSpPr>
          <p:cNvPr id="20" name="Group 77"/>
          <p:cNvGrpSpPr>
            <a:grpSpLocks/>
          </p:cNvGrpSpPr>
          <p:nvPr/>
        </p:nvGrpSpPr>
        <p:grpSpPr bwMode="auto">
          <a:xfrm>
            <a:off x="5022850" y="1844509"/>
            <a:ext cx="2597150" cy="3992563"/>
            <a:chOff x="3164" y="988"/>
            <a:chExt cx="1636" cy="2515"/>
          </a:xfrm>
        </p:grpSpPr>
        <p:graphicFrame>
          <p:nvGraphicFramePr>
            <p:cNvPr id="4098" name="Object 52"/>
            <p:cNvGraphicFramePr>
              <a:graphicFrameLocks noChangeAspect="1"/>
            </p:cNvGraphicFramePr>
            <p:nvPr/>
          </p:nvGraphicFramePr>
          <p:xfrm>
            <a:off x="3792" y="3017"/>
            <a:ext cx="518" cy="486"/>
          </p:xfrm>
          <a:graphic>
            <a:graphicData uri="http://schemas.openxmlformats.org/presentationml/2006/ole">
              <p:oleObj spid="_x0000_s4098" name="Ecuación" r:id="rId6" imgW="241200" imgH="215640" progId="Equation.3">
                <p:embed/>
              </p:oleObj>
            </a:graphicData>
          </a:graphic>
        </p:graphicFrame>
        <p:grpSp>
          <p:nvGrpSpPr>
            <p:cNvPr id="4111" name="Group 53"/>
            <p:cNvGrpSpPr>
              <a:grpSpLocks/>
            </p:cNvGrpSpPr>
            <p:nvPr/>
          </p:nvGrpSpPr>
          <p:grpSpPr bwMode="auto">
            <a:xfrm>
              <a:off x="3164" y="988"/>
              <a:ext cx="1636" cy="1773"/>
              <a:chOff x="3164" y="1314"/>
              <a:chExt cx="1636" cy="1773"/>
            </a:xfrm>
          </p:grpSpPr>
          <p:sp>
            <p:nvSpPr>
              <p:cNvPr id="4112" name="Oval 54"/>
              <p:cNvSpPr>
                <a:spLocks noChangeArrowheads="1"/>
              </p:cNvSpPr>
              <p:nvPr/>
            </p:nvSpPr>
            <p:spPr bwMode="auto">
              <a:xfrm>
                <a:off x="4317" y="1512"/>
                <a:ext cx="125" cy="125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rgbClr val="99CC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13" name="Text Box 55"/>
              <p:cNvSpPr txBox="1">
                <a:spLocks noChangeArrowheads="1"/>
              </p:cNvSpPr>
              <p:nvPr/>
            </p:nvSpPr>
            <p:spPr bwMode="auto">
              <a:xfrm>
                <a:off x="4267" y="1314"/>
                <a:ext cx="22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4000"/>
                  <a:t>-</a:t>
                </a:r>
              </a:p>
            </p:txBody>
          </p:sp>
          <p:sp>
            <p:nvSpPr>
              <p:cNvPr id="4114" name="Oval 56"/>
              <p:cNvSpPr>
                <a:spLocks noChangeArrowheads="1"/>
              </p:cNvSpPr>
              <p:nvPr/>
            </p:nvSpPr>
            <p:spPr bwMode="auto">
              <a:xfrm>
                <a:off x="3742" y="1992"/>
                <a:ext cx="514" cy="51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15" name="Text Box 57"/>
              <p:cNvSpPr txBox="1">
                <a:spLocks noChangeArrowheads="1"/>
              </p:cNvSpPr>
              <p:nvPr/>
            </p:nvSpPr>
            <p:spPr bwMode="auto">
              <a:xfrm>
                <a:off x="3861" y="2000"/>
                <a:ext cx="614" cy="4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b="1">
                    <a:solidFill>
                      <a:srgbClr val="FF3300"/>
                    </a:solidFill>
                  </a:rPr>
                  <a:t>6+</a:t>
                </a:r>
              </a:p>
              <a:p>
                <a:pPr>
                  <a:lnSpc>
                    <a:spcPct val="40000"/>
                  </a:lnSpc>
                  <a:spcBef>
                    <a:spcPct val="50000"/>
                  </a:spcBef>
                </a:pPr>
                <a:r>
                  <a:rPr lang="es-ES_tradnl" b="1"/>
                  <a:t>8n</a:t>
                </a:r>
              </a:p>
            </p:txBody>
          </p:sp>
          <p:sp>
            <p:nvSpPr>
              <p:cNvPr id="4116" name="Oval 58"/>
              <p:cNvSpPr>
                <a:spLocks noChangeArrowheads="1"/>
              </p:cNvSpPr>
              <p:nvPr/>
            </p:nvSpPr>
            <p:spPr bwMode="auto">
              <a:xfrm>
                <a:off x="3490" y="1728"/>
                <a:ext cx="1023" cy="1023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17" name="Oval 59"/>
              <p:cNvSpPr>
                <a:spLocks noChangeArrowheads="1"/>
              </p:cNvSpPr>
              <p:nvPr/>
            </p:nvSpPr>
            <p:spPr bwMode="auto">
              <a:xfrm>
                <a:off x="3233" y="1471"/>
                <a:ext cx="1537" cy="153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18" name="Oval 60"/>
              <p:cNvSpPr>
                <a:spLocks noChangeArrowheads="1"/>
              </p:cNvSpPr>
              <p:nvPr/>
            </p:nvSpPr>
            <p:spPr bwMode="auto">
              <a:xfrm>
                <a:off x="4626" y="2511"/>
                <a:ext cx="125" cy="125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rgbClr val="99CC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19" name="Text Box 61"/>
              <p:cNvSpPr txBox="1">
                <a:spLocks noChangeArrowheads="1"/>
              </p:cNvSpPr>
              <p:nvPr/>
            </p:nvSpPr>
            <p:spPr bwMode="auto">
              <a:xfrm>
                <a:off x="4576" y="2313"/>
                <a:ext cx="22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4000"/>
                  <a:t>-</a:t>
                </a:r>
              </a:p>
            </p:txBody>
          </p:sp>
          <p:sp>
            <p:nvSpPr>
              <p:cNvPr id="4120" name="Oval 62"/>
              <p:cNvSpPr>
                <a:spLocks noChangeArrowheads="1"/>
              </p:cNvSpPr>
              <p:nvPr/>
            </p:nvSpPr>
            <p:spPr bwMode="auto">
              <a:xfrm>
                <a:off x="3214" y="1935"/>
                <a:ext cx="125" cy="125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rgbClr val="99CC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21" name="Text Box 63"/>
              <p:cNvSpPr txBox="1">
                <a:spLocks noChangeArrowheads="1"/>
              </p:cNvSpPr>
              <p:nvPr/>
            </p:nvSpPr>
            <p:spPr bwMode="auto">
              <a:xfrm>
                <a:off x="3164" y="1737"/>
                <a:ext cx="22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4000"/>
                  <a:t>-</a:t>
                </a:r>
              </a:p>
            </p:txBody>
          </p:sp>
          <p:sp>
            <p:nvSpPr>
              <p:cNvPr id="4122" name="Oval 64"/>
              <p:cNvSpPr>
                <a:spLocks noChangeArrowheads="1"/>
              </p:cNvSpPr>
              <p:nvPr/>
            </p:nvSpPr>
            <p:spPr bwMode="auto">
              <a:xfrm>
                <a:off x="3642" y="1772"/>
                <a:ext cx="125" cy="125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rgbClr val="99CC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23" name="Text Box 65"/>
              <p:cNvSpPr txBox="1">
                <a:spLocks noChangeArrowheads="1"/>
              </p:cNvSpPr>
              <p:nvPr/>
            </p:nvSpPr>
            <p:spPr bwMode="auto">
              <a:xfrm>
                <a:off x="3592" y="1574"/>
                <a:ext cx="22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4000"/>
                  <a:t>-</a:t>
                </a:r>
              </a:p>
            </p:txBody>
          </p:sp>
          <p:sp>
            <p:nvSpPr>
              <p:cNvPr id="4124" name="Oval 66"/>
              <p:cNvSpPr>
                <a:spLocks noChangeArrowheads="1"/>
              </p:cNvSpPr>
              <p:nvPr/>
            </p:nvSpPr>
            <p:spPr bwMode="auto">
              <a:xfrm>
                <a:off x="3452" y="2768"/>
                <a:ext cx="125" cy="125"/>
              </a:xfrm>
              <a:prstGeom prst="ellipse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25" name="Text Box 67"/>
              <p:cNvSpPr txBox="1">
                <a:spLocks noChangeArrowheads="1"/>
              </p:cNvSpPr>
              <p:nvPr/>
            </p:nvSpPr>
            <p:spPr bwMode="auto">
              <a:xfrm>
                <a:off x="3402" y="2570"/>
                <a:ext cx="22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s-ES" sz="4000"/>
              </a:p>
            </p:txBody>
          </p:sp>
          <p:sp>
            <p:nvSpPr>
              <p:cNvPr id="4126" name="Oval 68"/>
              <p:cNvSpPr>
                <a:spLocks noChangeArrowheads="1"/>
              </p:cNvSpPr>
              <p:nvPr/>
            </p:nvSpPr>
            <p:spPr bwMode="auto">
              <a:xfrm>
                <a:off x="3564" y="2843"/>
                <a:ext cx="125" cy="125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rgbClr val="99CC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27" name="Text Box 69"/>
              <p:cNvSpPr txBox="1">
                <a:spLocks noChangeArrowheads="1"/>
              </p:cNvSpPr>
              <p:nvPr/>
            </p:nvSpPr>
            <p:spPr bwMode="auto">
              <a:xfrm>
                <a:off x="3514" y="2645"/>
                <a:ext cx="22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4000"/>
                  <a:t>-</a:t>
                </a:r>
              </a:p>
            </p:txBody>
          </p:sp>
          <p:sp>
            <p:nvSpPr>
              <p:cNvPr id="4128" name="Oval 70"/>
              <p:cNvSpPr>
                <a:spLocks noChangeArrowheads="1"/>
              </p:cNvSpPr>
              <p:nvPr/>
            </p:nvSpPr>
            <p:spPr bwMode="auto">
              <a:xfrm>
                <a:off x="4259" y="2564"/>
                <a:ext cx="125" cy="125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rgbClr val="99CC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4129" name="Text Box 71"/>
              <p:cNvSpPr txBox="1">
                <a:spLocks noChangeArrowheads="1"/>
              </p:cNvSpPr>
              <p:nvPr/>
            </p:nvSpPr>
            <p:spPr bwMode="auto">
              <a:xfrm>
                <a:off x="4209" y="2366"/>
                <a:ext cx="22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4000"/>
                  <a:t>-</a:t>
                </a:r>
              </a:p>
            </p:txBody>
          </p:sp>
        </p:grpSp>
      </p:grpSp>
      <p:sp>
        <p:nvSpPr>
          <p:cNvPr id="4109" name="Rectangle 72"/>
          <p:cNvSpPr>
            <a:spLocks noChangeArrowheads="1"/>
          </p:cNvSpPr>
          <p:nvPr/>
        </p:nvSpPr>
        <p:spPr bwMode="auto">
          <a:xfrm>
            <a:off x="0" y="0"/>
            <a:ext cx="9144000" cy="642938"/>
          </a:xfrm>
          <a:prstGeom prst="rect">
            <a:avLst/>
          </a:prstGeom>
          <a:solidFill>
            <a:srgbClr val="2929A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3600" b="1">
                <a:solidFill>
                  <a:schemeClr val="bg1"/>
                </a:solidFill>
                <a:latin typeface="Calibri" pitchFamily="34" charset="0"/>
              </a:rPr>
              <a:t>DATACIÓN</a:t>
            </a:r>
            <a:r>
              <a:rPr lang="es-ES_tradnl" sz="4000" b="1">
                <a:solidFill>
                  <a:schemeClr val="bg1"/>
                </a:solidFill>
                <a:latin typeface="Calibri" pitchFamily="34" charset="0"/>
              </a:rPr>
              <a:t> POR C-14</a:t>
            </a:r>
            <a:endParaRPr lang="es-ES" sz="40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110" name="73 Rectángulo"/>
          <p:cNvSpPr>
            <a:spLocks noChangeArrowheads="1"/>
          </p:cNvSpPr>
          <p:nvPr/>
        </p:nvSpPr>
        <p:spPr bwMode="auto">
          <a:xfrm>
            <a:off x="0" y="809959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sz="1600" b="1" dirty="0">
                <a:latin typeface="Calibri" pitchFamily="34" charset="0"/>
              </a:rPr>
              <a:t>Los rayos cósmicos (protones, neutrones,..) inundan la atmósfera. Los neutrones, por carecer de carga, alcanzan las capas bajas de la atmósfera actuando sobre los núcleos de </a:t>
            </a:r>
            <a:r>
              <a:rPr lang="es-ES_tradnl" sz="1600" b="1" dirty="0" smtClean="0">
                <a:latin typeface="Calibri" pitchFamily="34" charset="0"/>
              </a:rPr>
              <a:t>nitrógeno </a:t>
            </a:r>
            <a:r>
              <a:rPr lang="es-ES_tradnl" sz="1600" b="1" dirty="0" smtClean="0">
                <a:latin typeface="Calibri" pitchFamily="34" charset="0"/>
              </a:rPr>
              <a:t>y dando </a:t>
            </a:r>
            <a:r>
              <a:rPr lang="es-ES_tradnl" sz="1600" b="1" dirty="0" smtClean="0">
                <a:latin typeface="Calibri" pitchFamily="34" charset="0"/>
              </a:rPr>
              <a:t>lugar a un elemento con un protón menos y un neutrón más en su núcleo: el isótopo </a:t>
            </a:r>
            <a:r>
              <a:rPr lang="es-ES_tradnl" sz="1600" b="1" baseline="30000" dirty="0" smtClean="0">
                <a:latin typeface="Calibri" pitchFamily="34" charset="0"/>
              </a:rPr>
              <a:t>14</a:t>
            </a:r>
            <a:r>
              <a:rPr lang="es-ES_tradnl" sz="1600" b="1" dirty="0" smtClean="0">
                <a:latin typeface="Calibri" pitchFamily="34" charset="0"/>
              </a:rPr>
              <a:t>C del carbono.</a:t>
            </a:r>
            <a:endParaRPr lang="es-ES_tradnl" sz="16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60 Rectángulo"/>
          <p:cNvSpPr/>
          <p:nvPr/>
        </p:nvSpPr>
        <p:spPr>
          <a:xfrm>
            <a:off x="385763" y="348916"/>
            <a:ext cx="8415337" cy="63406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srgbClr val="FFFFFF"/>
              </a:solidFill>
            </a:endParaRPr>
          </a:p>
        </p:txBody>
      </p:sp>
      <p:sp>
        <p:nvSpPr>
          <p:cNvPr id="58" name="Oval 3"/>
          <p:cNvSpPr>
            <a:spLocks noChangeArrowheads="1"/>
          </p:cNvSpPr>
          <p:nvPr/>
        </p:nvSpPr>
        <p:spPr bwMode="auto">
          <a:xfrm>
            <a:off x="5936784" y="1337728"/>
            <a:ext cx="1028998" cy="100106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dirty="0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2" name="58 Grupo"/>
          <p:cNvGrpSpPr/>
          <p:nvPr/>
        </p:nvGrpSpPr>
        <p:grpSpPr>
          <a:xfrm>
            <a:off x="2393062" y="1495959"/>
            <a:ext cx="765464" cy="684606"/>
            <a:chOff x="1710310" y="922935"/>
            <a:chExt cx="765464" cy="684606"/>
          </a:xfrm>
        </p:grpSpPr>
        <p:sp>
          <p:nvSpPr>
            <p:cNvPr id="41018" name="Oval 3"/>
            <p:cNvSpPr>
              <a:spLocks noChangeArrowheads="1"/>
            </p:cNvSpPr>
            <p:nvPr/>
          </p:nvSpPr>
          <p:spPr bwMode="auto">
            <a:xfrm>
              <a:off x="1710310" y="922935"/>
              <a:ext cx="703706" cy="68460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41019" name="Text Box 4"/>
            <p:cNvSpPr txBox="1">
              <a:spLocks noChangeArrowheads="1"/>
            </p:cNvSpPr>
            <p:nvPr/>
          </p:nvSpPr>
          <p:spPr bwMode="auto">
            <a:xfrm>
              <a:off x="1717126" y="1026610"/>
              <a:ext cx="75864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2800" b="1" baseline="30000" dirty="0">
                  <a:solidFill>
                    <a:srgbClr val="000000"/>
                  </a:solidFill>
                  <a:latin typeface="Times New Roman"/>
                </a:rPr>
                <a:t>14</a:t>
              </a:r>
              <a:r>
                <a:rPr lang="es-ES_tradnl" sz="2800" b="1" dirty="0">
                  <a:solidFill>
                    <a:srgbClr val="000000"/>
                  </a:solidFill>
                  <a:latin typeface="Times New Roman"/>
                </a:rPr>
                <a:t>C</a:t>
              </a:r>
            </a:p>
          </p:txBody>
        </p:sp>
      </p:grpSp>
      <p:sp>
        <p:nvSpPr>
          <p:cNvPr id="120837" name="Text Box 5"/>
          <p:cNvSpPr txBox="1">
            <a:spLocks noChangeArrowheads="1"/>
          </p:cNvSpPr>
          <p:nvPr/>
        </p:nvSpPr>
        <p:spPr bwMode="auto">
          <a:xfrm>
            <a:off x="3213862" y="1466787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4000" b="1" dirty="0">
                <a:solidFill>
                  <a:srgbClr val="000000"/>
                </a:solidFill>
                <a:latin typeface="Times New Roman"/>
              </a:rPr>
              <a:t>+</a:t>
            </a:r>
          </a:p>
        </p:txBody>
      </p:sp>
      <p:grpSp>
        <p:nvGrpSpPr>
          <p:cNvPr id="3" name="59 Grupo"/>
          <p:cNvGrpSpPr/>
          <p:nvPr/>
        </p:nvGrpSpPr>
        <p:grpSpPr>
          <a:xfrm>
            <a:off x="3848349" y="1524000"/>
            <a:ext cx="852695" cy="628524"/>
            <a:chOff x="4128765" y="950976"/>
            <a:chExt cx="852695" cy="628524"/>
          </a:xfrm>
        </p:grpSpPr>
        <p:sp>
          <p:nvSpPr>
            <p:cNvPr id="57" name="Oval 3"/>
            <p:cNvSpPr>
              <a:spLocks noChangeArrowheads="1"/>
            </p:cNvSpPr>
            <p:nvPr/>
          </p:nvSpPr>
          <p:spPr bwMode="auto">
            <a:xfrm>
              <a:off x="4128765" y="950976"/>
              <a:ext cx="646060" cy="628524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41017" name="Text Box 8"/>
            <p:cNvSpPr txBox="1">
              <a:spLocks noChangeArrowheads="1"/>
            </p:cNvSpPr>
            <p:nvPr/>
          </p:nvSpPr>
          <p:spPr bwMode="auto">
            <a:xfrm>
              <a:off x="4192228" y="959044"/>
              <a:ext cx="78923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2800" b="1" dirty="0">
                  <a:solidFill>
                    <a:srgbClr val="000000"/>
                  </a:solidFill>
                  <a:latin typeface="Times New Roman"/>
                </a:rPr>
                <a:t>O</a:t>
              </a:r>
              <a:r>
                <a:rPr lang="es-ES_tradnl" sz="2800" b="1" baseline="-25000" dirty="0">
                  <a:solidFill>
                    <a:srgbClr val="000000"/>
                  </a:solidFill>
                  <a:latin typeface="Times New Roman"/>
                </a:rPr>
                <a:t>2</a:t>
              </a:r>
              <a:endParaRPr lang="es-ES_tradnl" sz="2800" b="1" dirty="0">
                <a:solidFill>
                  <a:srgbClr val="000000"/>
                </a:solidFill>
                <a:latin typeface="Times New Roman"/>
              </a:endParaRPr>
            </a:p>
          </p:txBody>
        </p:sp>
      </p:grpSp>
      <p:sp>
        <p:nvSpPr>
          <p:cNvPr id="41015" name="Text Box 11"/>
          <p:cNvSpPr txBox="1">
            <a:spLocks noChangeArrowheads="1"/>
          </p:cNvSpPr>
          <p:nvPr/>
        </p:nvSpPr>
        <p:spPr bwMode="auto">
          <a:xfrm>
            <a:off x="5902643" y="1537780"/>
            <a:ext cx="1706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800" b="1" baseline="30000" dirty="0">
                <a:solidFill>
                  <a:srgbClr val="FFFFFF"/>
                </a:solidFill>
                <a:latin typeface="Times New Roman"/>
              </a:rPr>
              <a:t>14</a:t>
            </a:r>
            <a:r>
              <a:rPr lang="es-ES_tradnl" sz="2800" b="1" dirty="0">
                <a:solidFill>
                  <a:srgbClr val="FFFFFF"/>
                </a:solidFill>
                <a:latin typeface="Times New Roman"/>
              </a:rPr>
              <a:t>CO</a:t>
            </a:r>
            <a:r>
              <a:rPr lang="es-ES_tradnl" sz="2800" b="1" baseline="-25000" dirty="0">
                <a:solidFill>
                  <a:srgbClr val="FFFFFF"/>
                </a:solidFill>
                <a:latin typeface="Times New Roman"/>
              </a:rPr>
              <a:t>2</a:t>
            </a:r>
            <a:endParaRPr lang="es-ES_tradnl" sz="2800" b="1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20844" name="Line 12"/>
          <p:cNvSpPr>
            <a:spLocks noChangeShapeType="1"/>
          </p:cNvSpPr>
          <p:nvPr/>
        </p:nvSpPr>
        <p:spPr bwMode="auto">
          <a:xfrm rot="-5400000">
            <a:off x="5238720" y="1470755"/>
            <a:ext cx="0" cy="6969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0851" name="Rectangle 19"/>
          <p:cNvSpPr>
            <a:spLocks noChangeArrowheads="1"/>
          </p:cNvSpPr>
          <p:nvPr/>
        </p:nvSpPr>
        <p:spPr bwMode="auto">
          <a:xfrm>
            <a:off x="2671010" y="2718612"/>
            <a:ext cx="3308683" cy="738664"/>
          </a:xfrm>
          <a:prstGeom prst="rect">
            <a:avLst/>
          </a:prstGeom>
          <a:solidFill>
            <a:srgbClr val="33FFC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000000"/>
                </a:solidFill>
                <a:latin typeface="Arial" charset="0"/>
              </a:rPr>
              <a:t>Menos de una millonésima de 1% del carbono presente en la atmósfera </a:t>
            </a:r>
            <a:r>
              <a:rPr lang="es-ES" sz="1400" b="1" dirty="0" smtClean="0">
                <a:solidFill>
                  <a:srgbClr val="000000"/>
                </a:solidFill>
                <a:latin typeface="Arial" charset="0"/>
              </a:rPr>
              <a:t>es </a:t>
            </a:r>
            <a:r>
              <a:rPr lang="es-ES" sz="1400" b="1" dirty="0">
                <a:solidFill>
                  <a:srgbClr val="000000"/>
                </a:solidFill>
                <a:latin typeface="Arial" charset="0"/>
              </a:rPr>
              <a:t>de C-14 (en forma de CO</a:t>
            </a:r>
            <a:r>
              <a:rPr lang="es-ES" sz="1400" b="1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s-ES" sz="1400" b="1" dirty="0">
                <a:solidFill>
                  <a:srgbClr val="000000"/>
                </a:solidFill>
                <a:latin typeface="Arial" charset="0"/>
              </a:rPr>
              <a:t>).</a:t>
            </a:r>
          </a:p>
        </p:txBody>
      </p: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685717" y="2543765"/>
            <a:ext cx="1576220" cy="2299339"/>
            <a:chOff x="562" y="2026"/>
            <a:chExt cx="909" cy="1326"/>
          </a:xfrm>
        </p:grpSpPr>
        <p:sp>
          <p:nvSpPr>
            <p:cNvPr id="40977" name="Rectangle 65"/>
            <p:cNvSpPr>
              <a:spLocks noChangeArrowheads="1"/>
            </p:cNvSpPr>
            <p:nvPr/>
          </p:nvSpPr>
          <p:spPr bwMode="auto">
            <a:xfrm>
              <a:off x="562" y="2026"/>
              <a:ext cx="909" cy="132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>
                <a:solidFill>
                  <a:srgbClr val="000000"/>
                </a:solidFill>
                <a:latin typeface="Times New Roman"/>
              </a:endParaRPr>
            </a:p>
          </p:txBody>
        </p:sp>
        <p:grpSp>
          <p:nvGrpSpPr>
            <p:cNvPr id="5" name="Group 24"/>
            <p:cNvGrpSpPr>
              <a:grpSpLocks/>
            </p:cNvGrpSpPr>
            <p:nvPr/>
          </p:nvGrpSpPr>
          <p:grpSpPr bwMode="auto">
            <a:xfrm>
              <a:off x="609" y="2127"/>
              <a:ext cx="792" cy="1117"/>
              <a:chOff x="2762" y="1842"/>
              <a:chExt cx="1166" cy="1645"/>
            </a:xfrm>
          </p:grpSpPr>
          <p:sp>
            <p:nvSpPr>
              <p:cNvPr id="40979" name="Freeform 25"/>
              <p:cNvSpPr>
                <a:spLocks/>
              </p:cNvSpPr>
              <p:nvPr/>
            </p:nvSpPr>
            <p:spPr bwMode="auto">
              <a:xfrm>
                <a:off x="3241" y="2672"/>
                <a:ext cx="8" cy="15"/>
              </a:xfrm>
              <a:custGeom>
                <a:avLst/>
                <a:gdLst>
                  <a:gd name="T0" fmla="*/ 0 w 8"/>
                  <a:gd name="T1" fmla="*/ 0 h 15"/>
                  <a:gd name="T2" fmla="*/ 0 w 8"/>
                  <a:gd name="T3" fmla="*/ 0 h 15"/>
                  <a:gd name="T4" fmla="*/ 0 w 8"/>
                  <a:gd name="T5" fmla="*/ 8 h 15"/>
                  <a:gd name="T6" fmla="*/ 0 w 8"/>
                  <a:gd name="T7" fmla="*/ 11 h 15"/>
                  <a:gd name="T8" fmla="*/ 0 w 8"/>
                  <a:gd name="T9" fmla="*/ 15 h 15"/>
                  <a:gd name="T10" fmla="*/ 8 w 8"/>
                  <a:gd name="T11" fmla="*/ 15 h 15"/>
                  <a:gd name="T12" fmla="*/ 8 w 8"/>
                  <a:gd name="T13" fmla="*/ 15 h 15"/>
                  <a:gd name="T14" fmla="*/ 8 w 8"/>
                  <a:gd name="T15" fmla="*/ 8 h 15"/>
                  <a:gd name="T16" fmla="*/ 8 w 8"/>
                  <a:gd name="T17" fmla="*/ 0 h 15"/>
                  <a:gd name="T18" fmla="*/ 8 w 8"/>
                  <a:gd name="T19" fmla="*/ 0 h 15"/>
                  <a:gd name="T20" fmla="*/ 0 w 8"/>
                  <a:gd name="T21" fmla="*/ 0 h 15"/>
                  <a:gd name="T22" fmla="*/ 0 w 8"/>
                  <a:gd name="T23" fmla="*/ 0 h 1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8"/>
                  <a:gd name="T37" fmla="*/ 0 h 15"/>
                  <a:gd name="T38" fmla="*/ 8 w 8"/>
                  <a:gd name="T39" fmla="*/ 15 h 15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8" h="15">
                    <a:moveTo>
                      <a:pt x="0" y="0"/>
                    </a:moveTo>
                    <a:lnTo>
                      <a:pt x="0" y="0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0" y="15"/>
                    </a:lnTo>
                    <a:lnTo>
                      <a:pt x="8" y="15"/>
                    </a:lnTo>
                    <a:lnTo>
                      <a:pt x="8" y="8"/>
                    </a:lnTo>
                    <a:lnTo>
                      <a:pt x="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E91CD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80" name="Freeform 26"/>
              <p:cNvSpPr>
                <a:spLocks/>
              </p:cNvSpPr>
              <p:nvPr/>
            </p:nvSpPr>
            <p:spPr bwMode="auto">
              <a:xfrm>
                <a:off x="3268" y="2415"/>
                <a:ext cx="34" cy="23"/>
              </a:xfrm>
              <a:custGeom>
                <a:avLst/>
                <a:gdLst>
                  <a:gd name="T0" fmla="*/ 0 w 34"/>
                  <a:gd name="T1" fmla="*/ 23 h 23"/>
                  <a:gd name="T2" fmla="*/ 0 w 34"/>
                  <a:gd name="T3" fmla="*/ 23 h 23"/>
                  <a:gd name="T4" fmla="*/ 0 w 34"/>
                  <a:gd name="T5" fmla="*/ 19 h 23"/>
                  <a:gd name="T6" fmla="*/ 3 w 34"/>
                  <a:gd name="T7" fmla="*/ 19 h 23"/>
                  <a:gd name="T8" fmla="*/ 3 w 34"/>
                  <a:gd name="T9" fmla="*/ 19 h 23"/>
                  <a:gd name="T10" fmla="*/ 7 w 34"/>
                  <a:gd name="T11" fmla="*/ 16 h 23"/>
                  <a:gd name="T12" fmla="*/ 7 w 34"/>
                  <a:gd name="T13" fmla="*/ 16 h 23"/>
                  <a:gd name="T14" fmla="*/ 3 w 34"/>
                  <a:gd name="T15" fmla="*/ 16 h 23"/>
                  <a:gd name="T16" fmla="*/ 7 w 34"/>
                  <a:gd name="T17" fmla="*/ 12 h 23"/>
                  <a:gd name="T18" fmla="*/ 11 w 34"/>
                  <a:gd name="T19" fmla="*/ 8 h 23"/>
                  <a:gd name="T20" fmla="*/ 11 w 34"/>
                  <a:gd name="T21" fmla="*/ 8 h 23"/>
                  <a:gd name="T22" fmla="*/ 11 w 34"/>
                  <a:gd name="T23" fmla="*/ 8 h 23"/>
                  <a:gd name="T24" fmla="*/ 7 w 34"/>
                  <a:gd name="T25" fmla="*/ 16 h 23"/>
                  <a:gd name="T26" fmla="*/ 11 w 34"/>
                  <a:gd name="T27" fmla="*/ 16 h 23"/>
                  <a:gd name="T28" fmla="*/ 15 w 34"/>
                  <a:gd name="T29" fmla="*/ 16 h 23"/>
                  <a:gd name="T30" fmla="*/ 15 w 34"/>
                  <a:gd name="T31" fmla="*/ 23 h 23"/>
                  <a:gd name="T32" fmla="*/ 15 w 34"/>
                  <a:gd name="T33" fmla="*/ 23 h 23"/>
                  <a:gd name="T34" fmla="*/ 22 w 34"/>
                  <a:gd name="T35" fmla="*/ 23 h 23"/>
                  <a:gd name="T36" fmla="*/ 22 w 34"/>
                  <a:gd name="T37" fmla="*/ 23 h 23"/>
                  <a:gd name="T38" fmla="*/ 22 w 34"/>
                  <a:gd name="T39" fmla="*/ 23 h 23"/>
                  <a:gd name="T40" fmla="*/ 26 w 34"/>
                  <a:gd name="T41" fmla="*/ 19 h 23"/>
                  <a:gd name="T42" fmla="*/ 26 w 34"/>
                  <a:gd name="T43" fmla="*/ 19 h 23"/>
                  <a:gd name="T44" fmla="*/ 22 w 34"/>
                  <a:gd name="T45" fmla="*/ 16 h 23"/>
                  <a:gd name="T46" fmla="*/ 26 w 34"/>
                  <a:gd name="T47" fmla="*/ 12 h 23"/>
                  <a:gd name="T48" fmla="*/ 34 w 34"/>
                  <a:gd name="T49" fmla="*/ 0 h 23"/>
                  <a:gd name="T50" fmla="*/ 34 w 34"/>
                  <a:gd name="T51" fmla="*/ 0 h 23"/>
                  <a:gd name="T52" fmla="*/ 22 w 34"/>
                  <a:gd name="T53" fmla="*/ 0 h 23"/>
                  <a:gd name="T54" fmla="*/ 15 w 34"/>
                  <a:gd name="T55" fmla="*/ 4 h 23"/>
                  <a:gd name="T56" fmla="*/ 7 w 34"/>
                  <a:gd name="T57" fmla="*/ 4 h 23"/>
                  <a:gd name="T58" fmla="*/ 0 w 34"/>
                  <a:gd name="T59" fmla="*/ 4 h 23"/>
                  <a:gd name="T60" fmla="*/ 0 w 34"/>
                  <a:gd name="T61" fmla="*/ 4 h 23"/>
                  <a:gd name="T62" fmla="*/ 0 w 34"/>
                  <a:gd name="T63" fmla="*/ 16 h 23"/>
                  <a:gd name="T64" fmla="*/ 0 w 34"/>
                  <a:gd name="T65" fmla="*/ 19 h 23"/>
                  <a:gd name="T66" fmla="*/ 0 w 34"/>
                  <a:gd name="T67" fmla="*/ 23 h 23"/>
                  <a:gd name="T68" fmla="*/ 0 w 34"/>
                  <a:gd name="T69" fmla="*/ 23 h 2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34"/>
                  <a:gd name="T106" fmla="*/ 0 h 23"/>
                  <a:gd name="T107" fmla="*/ 34 w 34"/>
                  <a:gd name="T108" fmla="*/ 23 h 2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34" h="23">
                    <a:moveTo>
                      <a:pt x="0" y="23"/>
                    </a:moveTo>
                    <a:lnTo>
                      <a:pt x="0" y="23"/>
                    </a:lnTo>
                    <a:lnTo>
                      <a:pt x="0" y="19"/>
                    </a:lnTo>
                    <a:lnTo>
                      <a:pt x="3" y="19"/>
                    </a:lnTo>
                    <a:lnTo>
                      <a:pt x="7" y="16"/>
                    </a:lnTo>
                    <a:lnTo>
                      <a:pt x="3" y="16"/>
                    </a:lnTo>
                    <a:lnTo>
                      <a:pt x="7" y="12"/>
                    </a:lnTo>
                    <a:lnTo>
                      <a:pt x="11" y="8"/>
                    </a:lnTo>
                    <a:lnTo>
                      <a:pt x="7" y="16"/>
                    </a:lnTo>
                    <a:lnTo>
                      <a:pt x="11" y="16"/>
                    </a:lnTo>
                    <a:lnTo>
                      <a:pt x="15" y="16"/>
                    </a:lnTo>
                    <a:lnTo>
                      <a:pt x="15" y="23"/>
                    </a:lnTo>
                    <a:lnTo>
                      <a:pt x="22" y="23"/>
                    </a:lnTo>
                    <a:lnTo>
                      <a:pt x="26" y="19"/>
                    </a:lnTo>
                    <a:lnTo>
                      <a:pt x="22" y="16"/>
                    </a:lnTo>
                    <a:lnTo>
                      <a:pt x="26" y="12"/>
                    </a:lnTo>
                    <a:lnTo>
                      <a:pt x="34" y="0"/>
                    </a:lnTo>
                    <a:lnTo>
                      <a:pt x="22" y="0"/>
                    </a:lnTo>
                    <a:lnTo>
                      <a:pt x="15" y="4"/>
                    </a:lnTo>
                    <a:lnTo>
                      <a:pt x="7" y="4"/>
                    </a:lnTo>
                    <a:lnTo>
                      <a:pt x="0" y="4"/>
                    </a:lnTo>
                    <a:lnTo>
                      <a:pt x="0" y="16"/>
                    </a:lnTo>
                    <a:lnTo>
                      <a:pt x="0" y="19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4E91CD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81" name="Freeform 27"/>
              <p:cNvSpPr>
                <a:spLocks noEditPoints="1"/>
              </p:cNvSpPr>
              <p:nvPr/>
            </p:nvSpPr>
            <p:spPr bwMode="auto">
              <a:xfrm>
                <a:off x="3203" y="2638"/>
                <a:ext cx="50" cy="68"/>
              </a:xfrm>
              <a:custGeom>
                <a:avLst/>
                <a:gdLst>
                  <a:gd name="T0" fmla="*/ 8 w 50"/>
                  <a:gd name="T1" fmla="*/ 42 h 68"/>
                  <a:gd name="T2" fmla="*/ 4 w 50"/>
                  <a:gd name="T3" fmla="*/ 42 h 68"/>
                  <a:gd name="T4" fmla="*/ 8 w 50"/>
                  <a:gd name="T5" fmla="*/ 38 h 68"/>
                  <a:gd name="T6" fmla="*/ 4 w 50"/>
                  <a:gd name="T7" fmla="*/ 34 h 68"/>
                  <a:gd name="T8" fmla="*/ 8 w 50"/>
                  <a:gd name="T9" fmla="*/ 30 h 68"/>
                  <a:gd name="T10" fmla="*/ 12 w 50"/>
                  <a:gd name="T11" fmla="*/ 38 h 68"/>
                  <a:gd name="T12" fmla="*/ 23 w 50"/>
                  <a:gd name="T13" fmla="*/ 45 h 68"/>
                  <a:gd name="T14" fmla="*/ 23 w 50"/>
                  <a:gd name="T15" fmla="*/ 49 h 68"/>
                  <a:gd name="T16" fmla="*/ 16 w 50"/>
                  <a:gd name="T17" fmla="*/ 49 h 68"/>
                  <a:gd name="T18" fmla="*/ 16 w 50"/>
                  <a:gd name="T19" fmla="*/ 60 h 68"/>
                  <a:gd name="T20" fmla="*/ 19 w 50"/>
                  <a:gd name="T21" fmla="*/ 68 h 68"/>
                  <a:gd name="T22" fmla="*/ 19 w 50"/>
                  <a:gd name="T23" fmla="*/ 64 h 68"/>
                  <a:gd name="T24" fmla="*/ 27 w 50"/>
                  <a:gd name="T25" fmla="*/ 64 h 68"/>
                  <a:gd name="T26" fmla="*/ 27 w 50"/>
                  <a:gd name="T27" fmla="*/ 60 h 68"/>
                  <a:gd name="T28" fmla="*/ 23 w 50"/>
                  <a:gd name="T29" fmla="*/ 60 h 68"/>
                  <a:gd name="T30" fmla="*/ 19 w 50"/>
                  <a:gd name="T31" fmla="*/ 57 h 68"/>
                  <a:gd name="T32" fmla="*/ 23 w 50"/>
                  <a:gd name="T33" fmla="*/ 53 h 68"/>
                  <a:gd name="T34" fmla="*/ 31 w 50"/>
                  <a:gd name="T35" fmla="*/ 49 h 68"/>
                  <a:gd name="T36" fmla="*/ 31 w 50"/>
                  <a:gd name="T37" fmla="*/ 64 h 68"/>
                  <a:gd name="T38" fmla="*/ 34 w 50"/>
                  <a:gd name="T39" fmla="*/ 60 h 68"/>
                  <a:gd name="T40" fmla="*/ 34 w 50"/>
                  <a:gd name="T41" fmla="*/ 49 h 68"/>
                  <a:gd name="T42" fmla="*/ 34 w 50"/>
                  <a:gd name="T43" fmla="*/ 42 h 68"/>
                  <a:gd name="T44" fmla="*/ 23 w 50"/>
                  <a:gd name="T45" fmla="*/ 42 h 68"/>
                  <a:gd name="T46" fmla="*/ 19 w 50"/>
                  <a:gd name="T47" fmla="*/ 30 h 68"/>
                  <a:gd name="T48" fmla="*/ 23 w 50"/>
                  <a:gd name="T49" fmla="*/ 34 h 68"/>
                  <a:gd name="T50" fmla="*/ 31 w 50"/>
                  <a:gd name="T51" fmla="*/ 27 h 68"/>
                  <a:gd name="T52" fmla="*/ 31 w 50"/>
                  <a:gd name="T53" fmla="*/ 30 h 68"/>
                  <a:gd name="T54" fmla="*/ 38 w 50"/>
                  <a:gd name="T55" fmla="*/ 27 h 68"/>
                  <a:gd name="T56" fmla="*/ 50 w 50"/>
                  <a:gd name="T57" fmla="*/ 11 h 68"/>
                  <a:gd name="T58" fmla="*/ 42 w 50"/>
                  <a:gd name="T59" fmla="*/ 15 h 68"/>
                  <a:gd name="T60" fmla="*/ 34 w 50"/>
                  <a:gd name="T61" fmla="*/ 11 h 68"/>
                  <a:gd name="T62" fmla="*/ 31 w 50"/>
                  <a:gd name="T63" fmla="*/ 19 h 68"/>
                  <a:gd name="T64" fmla="*/ 31 w 50"/>
                  <a:gd name="T65" fmla="*/ 8 h 68"/>
                  <a:gd name="T66" fmla="*/ 27 w 50"/>
                  <a:gd name="T67" fmla="*/ 0 h 68"/>
                  <a:gd name="T68" fmla="*/ 23 w 50"/>
                  <a:gd name="T69" fmla="*/ 4 h 68"/>
                  <a:gd name="T70" fmla="*/ 27 w 50"/>
                  <a:gd name="T71" fmla="*/ 11 h 68"/>
                  <a:gd name="T72" fmla="*/ 23 w 50"/>
                  <a:gd name="T73" fmla="*/ 15 h 68"/>
                  <a:gd name="T74" fmla="*/ 19 w 50"/>
                  <a:gd name="T75" fmla="*/ 11 h 68"/>
                  <a:gd name="T76" fmla="*/ 8 w 50"/>
                  <a:gd name="T77" fmla="*/ 19 h 68"/>
                  <a:gd name="T78" fmla="*/ 0 w 50"/>
                  <a:gd name="T79" fmla="*/ 19 h 68"/>
                  <a:gd name="T80" fmla="*/ 0 w 50"/>
                  <a:gd name="T81" fmla="*/ 45 h 68"/>
                  <a:gd name="T82" fmla="*/ 8 w 50"/>
                  <a:gd name="T83" fmla="*/ 45 h 68"/>
                  <a:gd name="T84" fmla="*/ 12 w 50"/>
                  <a:gd name="T85" fmla="*/ 38 h 68"/>
                  <a:gd name="T86" fmla="*/ 8 w 50"/>
                  <a:gd name="T87" fmla="*/ 42 h 68"/>
                  <a:gd name="T88" fmla="*/ 16 w 50"/>
                  <a:gd name="T89" fmla="*/ 19 h 68"/>
                  <a:gd name="T90" fmla="*/ 27 w 50"/>
                  <a:gd name="T91" fmla="*/ 19 h 68"/>
                  <a:gd name="T92" fmla="*/ 23 w 50"/>
                  <a:gd name="T93" fmla="*/ 27 h 68"/>
                  <a:gd name="T94" fmla="*/ 16 w 50"/>
                  <a:gd name="T95" fmla="*/ 27 h 68"/>
                  <a:gd name="T96" fmla="*/ 16 w 50"/>
                  <a:gd name="T97" fmla="*/ 19 h 6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50"/>
                  <a:gd name="T148" fmla="*/ 0 h 68"/>
                  <a:gd name="T149" fmla="*/ 50 w 50"/>
                  <a:gd name="T150" fmla="*/ 68 h 68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50" h="68">
                    <a:moveTo>
                      <a:pt x="8" y="42"/>
                    </a:moveTo>
                    <a:lnTo>
                      <a:pt x="8" y="42"/>
                    </a:lnTo>
                    <a:lnTo>
                      <a:pt x="4" y="42"/>
                    </a:lnTo>
                    <a:lnTo>
                      <a:pt x="8" y="38"/>
                    </a:lnTo>
                    <a:lnTo>
                      <a:pt x="4" y="34"/>
                    </a:lnTo>
                    <a:lnTo>
                      <a:pt x="8" y="30"/>
                    </a:lnTo>
                    <a:lnTo>
                      <a:pt x="8" y="34"/>
                    </a:lnTo>
                    <a:lnTo>
                      <a:pt x="12" y="38"/>
                    </a:lnTo>
                    <a:lnTo>
                      <a:pt x="16" y="42"/>
                    </a:lnTo>
                    <a:lnTo>
                      <a:pt x="23" y="45"/>
                    </a:lnTo>
                    <a:lnTo>
                      <a:pt x="23" y="49"/>
                    </a:lnTo>
                    <a:lnTo>
                      <a:pt x="23" y="53"/>
                    </a:lnTo>
                    <a:lnTo>
                      <a:pt x="16" y="49"/>
                    </a:lnTo>
                    <a:lnTo>
                      <a:pt x="16" y="60"/>
                    </a:lnTo>
                    <a:lnTo>
                      <a:pt x="16" y="68"/>
                    </a:lnTo>
                    <a:lnTo>
                      <a:pt x="19" y="68"/>
                    </a:lnTo>
                    <a:lnTo>
                      <a:pt x="19" y="64"/>
                    </a:lnTo>
                    <a:lnTo>
                      <a:pt x="23" y="64"/>
                    </a:lnTo>
                    <a:lnTo>
                      <a:pt x="27" y="64"/>
                    </a:lnTo>
                    <a:lnTo>
                      <a:pt x="27" y="60"/>
                    </a:lnTo>
                    <a:lnTo>
                      <a:pt x="27" y="57"/>
                    </a:lnTo>
                    <a:lnTo>
                      <a:pt x="23" y="60"/>
                    </a:lnTo>
                    <a:lnTo>
                      <a:pt x="19" y="57"/>
                    </a:lnTo>
                    <a:lnTo>
                      <a:pt x="23" y="53"/>
                    </a:lnTo>
                    <a:lnTo>
                      <a:pt x="27" y="49"/>
                    </a:lnTo>
                    <a:lnTo>
                      <a:pt x="31" y="49"/>
                    </a:lnTo>
                    <a:lnTo>
                      <a:pt x="31" y="64"/>
                    </a:lnTo>
                    <a:lnTo>
                      <a:pt x="34" y="60"/>
                    </a:lnTo>
                    <a:lnTo>
                      <a:pt x="34" y="57"/>
                    </a:lnTo>
                    <a:lnTo>
                      <a:pt x="34" y="49"/>
                    </a:lnTo>
                    <a:lnTo>
                      <a:pt x="34" y="42"/>
                    </a:lnTo>
                    <a:lnTo>
                      <a:pt x="31" y="45"/>
                    </a:lnTo>
                    <a:lnTo>
                      <a:pt x="23" y="42"/>
                    </a:lnTo>
                    <a:lnTo>
                      <a:pt x="19" y="34"/>
                    </a:lnTo>
                    <a:lnTo>
                      <a:pt x="19" y="30"/>
                    </a:lnTo>
                    <a:lnTo>
                      <a:pt x="23" y="34"/>
                    </a:lnTo>
                    <a:lnTo>
                      <a:pt x="27" y="34"/>
                    </a:lnTo>
                    <a:lnTo>
                      <a:pt x="31" y="27"/>
                    </a:lnTo>
                    <a:lnTo>
                      <a:pt x="31" y="30"/>
                    </a:lnTo>
                    <a:lnTo>
                      <a:pt x="34" y="30"/>
                    </a:lnTo>
                    <a:lnTo>
                      <a:pt x="38" y="27"/>
                    </a:lnTo>
                    <a:lnTo>
                      <a:pt x="46" y="19"/>
                    </a:lnTo>
                    <a:lnTo>
                      <a:pt x="50" y="11"/>
                    </a:lnTo>
                    <a:lnTo>
                      <a:pt x="42" y="15"/>
                    </a:lnTo>
                    <a:lnTo>
                      <a:pt x="38" y="11"/>
                    </a:lnTo>
                    <a:lnTo>
                      <a:pt x="34" y="11"/>
                    </a:lnTo>
                    <a:lnTo>
                      <a:pt x="31" y="19"/>
                    </a:lnTo>
                    <a:lnTo>
                      <a:pt x="27" y="11"/>
                    </a:lnTo>
                    <a:lnTo>
                      <a:pt x="31" y="8"/>
                    </a:lnTo>
                    <a:lnTo>
                      <a:pt x="31" y="4"/>
                    </a:lnTo>
                    <a:lnTo>
                      <a:pt x="27" y="0"/>
                    </a:lnTo>
                    <a:lnTo>
                      <a:pt x="23" y="4"/>
                    </a:lnTo>
                    <a:lnTo>
                      <a:pt x="23" y="8"/>
                    </a:lnTo>
                    <a:lnTo>
                      <a:pt x="27" y="11"/>
                    </a:lnTo>
                    <a:lnTo>
                      <a:pt x="23" y="15"/>
                    </a:lnTo>
                    <a:lnTo>
                      <a:pt x="19" y="11"/>
                    </a:lnTo>
                    <a:lnTo>
                      <a:pt x="16" y="15"/>
                    </a:lnTo>
                    <a:lnTo>
                      <a:pt x="8" y="19"/>
                    </a:lnTo>
                    <a:lnTo>
                      <a:pt x="4" y="23"/>
                    </a:lnTo>
                    <a:lnTo>
                      <a:pt x="0" y="19"/>
                    </a:lnTo>
                    <a:lnTo>
                      <a:pt x="0" y="45"/>
                    </a:lnTo>
                    <a:lnTo>
                      <a:pt x="8" y="45"/>
                    </a:lnTo>
                    <a:lnTo>
                      <a:pt x="12" y="42"/>
                    </a:lnTo>
                    <a:lnTo>
                      <a:pt x="12" y="38"/>
                    </a:lnTo>
                    <a:lnTo>
                      <a:pt x="8" y="42"/>
                    </a:lnTo>
                    <a:close/>
                    <a:moveTo>
                      <a:pt x="16" y="19"/>
                    </a:moveTo>
                    <a:lnTo>
                      <a:pt x="16" y="19"/>
                    </a:lnTo>
                    <a:lnTo>
                      <a:pt x="27" y="19"/>
                    </a:lnTo>
                    <a:lnTo>
                      <a:pt x="27" y="23"/>
                    </a:lnTo>
                    <a:lnTo>
                      <a:pt x="23" y="27"/>
                    </a:lnTo>
                    <a:lnTo>
                      <a:pt x="16" y="27"/>
                    </a:lnTo>
                    <a:lnTo>
                      <a:pt x="16" y="19"/>
                    </a:lnTo>
                    <a:close/>
                  </a:path>
                </a:pathLst>
              </a:custGeom>
              <a:solidFill>
                <a:srgbClr val="4E91CD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82" name="Freeform 28"/>
              <p:cNvSpPr>
                <a:spLocks/>
              </p:cNvSpPr>
              <p:nvPr/>
            </p:nvSpPr>
            <p:spPr bwMode="auto">
              <a:xfrm>
                <a:off x="3328" y="2400"/>
                <a:ext cx="23" cy="8"/>
              </a:xfrm>
              <a:custGeom>
                <a:avLst/>
                <a:gdLst>
                  <a:gd name="T0" fmla="*/ 19 w 23"/>
                  <a:gd name="T1" fmla="*/ 0 h 8"/>
                  <a:gd name="T2" fmla="*/ 19 w 23"/>
                  <a:gd name="T3" fmla="*/ 0 h 8"/>
                  <a:gd name="T4" fmla="*/ 19 w 23"/>
                  <a:gd name="T5" fmla="*/ 0 h 8"/>
                  <a:gd name="T6" fmla="*/ 15 w 23"/>
                  <a:gd name="T7" fmla="*/ 0 h 8"/>
                  <a:gd name="T8" fmla="*/ 11 w 23"/>
                  <a:gd name="T9" fmla="*/ 0 h 8"/>
                  <a:gd name="T10" fmla="*/ 4 w 23"/>
                  <a:gd name="T11" fmla="*/ 0 h 8"/>
                  <a:gd name="T12" fmla="*/ 0 w 23"/>
                  <a:gd name="T13" fmla="*/ 0 h 8"/>
                  <a:gd name="T14" fmla="*/ 0 w 23"/>
                  <a:gd name="T15" fmla="*/ 8 h 8"/>
                  <a:gd name="T16" fmla="*/ 0 w 23"/>
                  <a:gd name="T17" fmla="*/ 8 h 8"/>
                  <a:gd name="T18" fmla="*/ 15 w 23"/>
                  <a:gd name="T19" fmla="*/ 8 h 8"/>
                  <a:gd name="T20" fmla="*/ 23 w 23"/>
                  <a:gd name="T21" fmla="*/ 4 h 8"/>
                  <a:gd name="T22" fmla="*/ 19 w 23"/>
                  <a:gd name="T23" fmla="*/ 0 h 8"/>
                  <a:gd name="T24" fmla="*/ 19 w 23"/>
                  <a:gd name="T25" fmla="*/ 0 h 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3"/>
                  <a:gd name="T40" fmla="*/ 0 h 8"/>
                  <a:gd name="T41" fmla="*/ 23 w 23"/>
                  <a:gd name="T42" fmla="*/ 8 h 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3" h="8">
                    <a:moveTo>
                      <a:pt x="19" y="0"/>
                    </a:moveTo>
                    <a:lnTo>
                      <a:pt x="19" y="0"/>
                    </a:lnTo>
                    <a:lnTo>
                      <a:pt x="15" y="0"/>
                    </a:lnTo>
                    <a:lnTo>
                      <a:pt x="11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15" y="8"/>
                    </a:lnTo>
                    <a:lnTo>
                      <a:pt x="23" y="4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4E91CD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83" name="Freeform 29"/>
              <p:cNvSpPr>
                <a:spLocks/>
              </p:cNvSpPr>
              <p:nvPr/>
            </p:nvSpPr>
            <p:spPr bwMode="auto">
              <a:xfrm>
                <a:off x="3245" y="2521"/>
                <a:ext cx="15" cy="15"/>
              </a:xfrm>
              <a:custGeom>
                <a:avLst/>
                <a:gdLst>
                  <a:gd name="T0" fmla="*/ 15 w 15"/>
                  <a:gd name="T1" fmla="*/ 0 h 15"/>
                  <a:gd name="T2" fmla="*/ 15 w 15"/>
                  <a:gd name="T3" fmla="*/ 0 h 15"/>
                  <a:gd name="T4" fmla="*/ 0 w 15"/>
                  <a:gd name="T5" fmla="*/ 0 h 15"/>
                  <a:gd name="T6" fmla="*/ 0 w 15"/>
                  <a:gd name="T7" fmla="*/ 0 h 15"/>
                  <a:gd name="T8" fmla="*/ 0 w 15"/>
                  <a:gd name="T9" fmla="*/ 8 h 15"/>
                  <a:gd name="T10" fmla="*/ 4 w 15"/>
                  <a:gd name="T11" fmla="*/ 15 h 15"/>
                  <a:gd name="T12" fmla="*/ 4 w 15"/>
                  <a:gd name="T13" fmla="*/ 15 h 15"/>
                  <a:gd name="T14" fmla="*/ 11 w 15"/>
                  <a:gd name="T15" fmla="*/ 11 h 15"/>
                  <a:gd name="T16" fmla="*/ 15 w 15"/>
                  <a:gd name="T17" fmla="*/ 8 h 15"/>
                  <a:gd name="T18" fmla="*/ 15 w 15"/>
                  <a:gd name="T19" fmla="*/ 0 h 15"/>
                  <a:gd name="T20" fmla="*/ 15 w 15"/>
                  <a:gd name="T21" fmla="*/ 0 h 1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5"/>
                  <a:gd name="T34" fmla="*/ 0 h 15"/>
                  <a:gd name="T35" fmla="*/ 15 w 15"/>
                  <a:gd name="T36" fmla="*/ 15 h 1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5" h="15">
                    <a:moveTo>
                      <a:pt x="15" y="0"/>
                    </a:moveTo>
                    <a:lnTo>
                      <a:pt x="15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4" y="15"/>
                    </a:lnTo>
                    <a:lnTo>
                      <a:pt x="11" y="11"/>
                    </a:lnTo>
                    <a:lnTo>
                      <a:pt x="15" y="8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4E91CD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84" name="Freeform 30"/>
              <p:cNvSpPr>
                <a:spLocks/>
              </p:cNvSpPr>
              <p:nvPr/>
            </p:nvSpPr>
            <p:spPr bwMode="auto">
              <a:xfrm>
                <a:off x="3203" y="2687"/>
                <a:ext cx="12" cy="19"/>
              </a:xfrm>
              <a:custGeom>
                <a:avLst/>
                <a:gdLst>
                  <a:gd name="T0" fmla="*/ 4 w 12"/>
                  <a:gd name="T1" fmla="*/ 19 h 19"/>
                  <a:gd name="T2" fmla="*/ 4 w 12"/>
                  <a:gd name="T3" fmla="*/ 19 h 19"/>
                  <a:gd name="T4" fmla="*/ 8 w 12"/>
                  <a:gd name="T5" fmla="*/ 15 h 19"/>
                  <a:gd name="T6" fmla="*/ 12 w 12"/>
                  <a:gd name="T7" fmla="*/ 15 h 19"/>
                  <a:gd name="T8" fmla="*/ 12 w 12"/>
                  <a:gd name="T9" fmla="*/ 15 h 19"/>
                  <a:gd name="T10" fmla="*/ 12 w 12"/>
                  <a:gd name="T11" fmla="*/ 0 h 19"/>
                  <a:gd name="T12" fmla="*/ 12 w 12"/>
                  <a:gd name="T13" fmla="*/ 0 h 19"/>
                  <a:gd name="T14" fmla="*/ 8 w 12"/>
                  <a:gd name="T15" fmla="*/ 4 h 19"/>
                  <a:gd name="T16" fmla="*/ 0 w 12"/>
                  <a:gd name="T17" fmla="*/ 0 h 19"/>
                  <a:gd name="T18" fmla="*/ 0 w 12"/>
                  <a:gd name="T19" fmla="*/ 0 h 19"/>
                  <a:gd name="T20" fmla="*/ 0 w 12"/>
                  <a:gd name="T21" fmla="*/ 11 h 19"/>
                  <a:gd name="T22" fmla="*/ 0 w 12"/>
                  <a:gd name="T23" fmla="*/ 15 h 19"/>
                  <a:gd name="T24" fmla="*/ 4 w 12"/>
                  <a:gd name="T25" fmla="*/ 19 h 19"/>
                  <a:gd name="T26" fmla="*/ 4 w 12"/>
                  <a:gd name="T27" fmla="*/ 19 h 1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"/>
                  <a:gd name="T43" fmla="*/ 0 h 19"/>
                  <a:gd name="T44" fmla="*/ 12 w 12"/>
                  <a:gd name="T45" fmla="*/ 19 h 1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" h="19">
                    <a:moveTo>
                      <a:pt x="4" y="19"/>
                    </a:moveTo>
                    <a:lnTo>
                      <a:pt x="4" y="19"/>
                    </a:lnTo>
                    <a:lnTo>
                      <a:pt x="8" y="15"/>
                    </a:lnTo>
                    <a:lnTo>
                      <a:pt x="12" y="15"/>
                    </a:lnTo>
                    <a:lnTo>
                      <a:pt x="12" y="0"/>
                    </a:lnTo>
                    <a:lnTo>
                      <a:pt x="8" y="4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0" y="15"/>
                    </a:lnTo>
                    <a:lnTo>
                      <a:pt x="4" y="19"/>
                    </a:lnTo>
                    <a:close/>
                  </a:path>
                </a:pathLst>
              </a:custGeom>
              <a:solidFill>
                <a:srgbClr val="4E91CD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85" name="Freeform 31"/>
              <p:cNvSpPr>
                <a:spLocks/>
              </p:cNvSpPr>
              <p:nvPr/>
            </p:nvSpPr>
            <p:spPr bwMode="auto">
              <a:xfrm>
                <a:off x="3517" y="2797"/>
                <a:ext cx="18" cy="11"/>
              </a:xfrm>
              <a:custGeom>
                <a:avLst/>
                <a:gdLst>
                  <a:gd name="T0" fmla="*/ 18 w 18"/>
                  <a:gd name="T1" fmla="*/ 7 h 11"/>
                  <a:gd name="T2" fmla="*/ 18 w 18"/>
                  <a:gd name="T3" fmla="*/ 7 h 11"/>
                  <a:gd name="T4" fmla="*/ 18 w 18"/>
                  <a:gd name="T5" fmla="*/ 3 h 11"/>
                  <a:gd name="T6" fmla="*/ 15 w 18"/>
                  <a:gd name="T7" fmla="*/ 0 h 11"/>
                  <a:gd name="T8" fmla="*/ 15 w 18"/>
                  <a:gd name="T9" fmla="*/ 0 h 11"/>
                  <a:gd name="T10" fmla="*/ 11 w 18"/>
                  <a:gd name="T11" fmla="*/ 3 h 11"/>
                  <a:gd name="T12" fmla="*/ 3 w 18"/>
                  <a:gd name="T13" fmla="*/ 3 h 11"/>
                  <a:gd name="T14" fmla="*/ 0 w 18"/>
                  <a:gd name="T15" fmla="*/ 3 h 11"/>
                  <a:gd name="T16" fmla="*/ 3 w 18"/>
                  <a:gd name="T17" fmla="*/ 11 h 11"/>
                  <a:gd name="T18" fmla="*/ 3 w 18"/>
                  <a:gd name="T19" fmla="*/ 11 h 11"/>
                  <a:gd name="T20" fmla="*/ 3 w 18"/>
                  <a:gd name="T21" fmla="*/ 7 h 11"/>
                  <a:gd name="T22" fmla="*/ 7 w 18"/>
                  <a:gd name="T23" fmla="*/ 7 h 11"/>
                  <a:gd name="T24" fmla="*/ 18 w 18"/>
                  <a:gd name="T25" fmla="*/ 7 h 11"/>
                  <a:gd name="T26" fmla="*/ 18 w 18"/>
                  <a:gd name="T27" fmla="*/ 7 h 1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8"/>
                  <a:gd name="T43" fmla="*/ 0 h 11"/>
                  <a:gd name="T44" fmla="*/ 18 w 18"/>
                  <a:gd name="T45" fmla="*/ 11 h 1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8" h="11">
                    <a:moveTo>
                      <a:pt x="18" y="7"/>
                    </a:moveTo>
                    <a:lnTo>
                      <a:pt x="18" y="7"/>
                    </a:lnTo>
                    <a:lnTo>
                      <a:pt x="18" y="3"/>
                    </a:lnTo>
                    <a:lnTo>
                      <a:pt x="15" y="0"/>
                    </a:lnTo>
                    <a:lnTo>
                      <a:pt x="11" y="3"/>
                    </a:lnTo>
                    <a:lnTo>
                      <a:pt x="3" y="3"/>
                    </a:lnTo>
                    <a:lnTo>
                      <a:pt x="0" y="3"/>
                    </a:lnTo>
                    <a:lnTo>
                      <a:pt x="3" y="11"/>
                    </a:lnTo>
                    <a:lnTo>
                      <a:pt x="3" y="7"/>
                    </a:lnTo>
                    <a:lnTo>
                      <a:pt x="7" y="7"/>
                    </a:lnTo>
                    <a:lnTo>
                      <a:pt x="18" y="7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86" name="Freeform 32"/>
              <p:cNvSpPr>
                <a:spLocks/>
              </p:cNvSpPr>
              <p:nvPr/>
            </p:nvSpPr>
            <p:spPr bwMode="auto">
              <a:xfrm>
                <a:off x="3554" y="2797"/>
                <a:ext cx="8" cy="7"/>
              </a:xfrm>
              <a:custGeom>
                <a:avLst/>
                <a:gdLst>
                  <a:gd name="T0" fmla="*/ 8 w 8"/>
                  <a:gd name="T1" fmla="*/ 0 h 7"/>
                  <a:gd name="T2" fmla="*/ 8 w 8"/>
                  <a:gd name="T3" fmla="*/ 0 h 7"/>
                  <a:gd name="T4" fmla="*/ 4 w 8"/>
                  <a:gd name="T5" fmla="*/ 0 h 7"/>
                  <a:gd name="T6" fmla="*/ 4 w 8"/>
                  <a:gd name="T7" fmla="*/ 0 h 7"/>
                  <a:gd name="T8" fmla="*/ 0 w 8"/>
                  <a:gd name="T9" fmla="*/ 0 h 7"/>
                  <a:gd name="T10" fmla="*/ 0 w 8"/>
                  <a:gd name="T11" fmla="*/ 0 h 7"/>
                  <a:gd name="T12" fmla="*/ 0 w 8"/>
                  <a:gd name="T13" fmla="*/ 7 h 7"/>
                  <a:gd name="T14" fmla="*/ 0 w 8"/>
                  <a:gd name="T15" fmla="*/ 7 h 7"/>
                  <a:gd name="T16" fmla="*/ 4 w 8"/>
                  <a:gd name="T17" fmla="*/ 7 h 7"/>
                  <a:gd name="T18" fmla="*/ 8 w 8"/>
                  <a:gd name="T19" fmla="*/ 7 h 7"/>
                  <a:gd name="T20" fmla="*/ 8 w 8"/>
                  <a:gd name="T21" fmla="*/ 3 h 7"/>
                  <a:gd name="T22" fmla="*/ 8 w 8"/>
                  <a:gd name="T23" fmla="*/ 0 h 7"/>
                  <a:gd name="T24" fmla="*/ 8 w 8"/>
                  <a:gd name="T25" fmla="*/ 0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8"/>
                  <a:gd name="T40" fmla="*/ 0 h 7"/>
                  <a:gd name="T41" fmla="*/ 8 w 8"/>
                  <a:gd name="T42" fmla="*/ 7 h 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8" h="7">
                    <a:moveTo>
                      <a:pt x="8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7"/>
                    </a:lnTo>
                    <a:lnTo>
                      <a:pt x="4" y="7"/>
                    </a:lnTo>
                    <a:lnTo>
                      <a:pt x="8" y="7"/>
                    </a:lnTo>
                    <a:lnTo>
                      <a:pt x="8" y="3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87" name="Freeform 33"/>
              <p:cNvSpPr>
                <a:spLocks/>
              </p:cNvSpPr>
              <p:nvPr/>
            </p:nvSpPr>
            <p:spPr bwMode="auto">
              <a:xfrm>
                <a:off x="3547" y="2808"/>
                <a:ext cx="22" cy="7"/>
              </a:xfrm>
              <a:custGeom>
                <a:avLst/>
                <a:gdLst>
                  <a:gd name="T0" fmla="*/ 4 w 22"/>
                  <a:gd name="T1" fmla="*/ 7 h 7"/>
                  <a:gd name="T2" fmla="*/ 4 w 22"/>
                  <a:gd name="T3" fmla="*/ 7 h 7"/>
                  <a:gd name="T4" fmla="*/ 11 w 22"/>
                  <a:gd name="T5" fmla="*/ 7 h 7"/>
                  <a:gd name="T6" fmla="*/ 22 w 22"/>
                  <a:gd name="T7" fmla="*/ 7 h 7"/>
                  <a:gd name="T8" fmla="*/ 22 w 22"/>
                  <a:gd name="T9" fmla="*/ 7 h 7"/>
                  <a:gd name="T10" fmla="*/ 22 w 22"/>
                  <a:gd name="T11" fmla="*/ 0 h 7"/>
                  <a:gd name="T12" fmla="*/ 19 w 22"/>
                  <a:gd name="T13" fmla="*/ 0 h 7"/>
                  <a:gd name="T14" fmla="*/ 19 w 22"/>
                  <a:gd name="T15" fmla="*/ 0 h 7"/>
                  <a:gd name="T16" fmla="*/ 19 w 22"/>
                  <a:gd name="T17" fmla="*/ 4 h 7"/>
                  <a:gd name="T18" fmla="*/ 19 w 22"/>
                  <a:gd name="T19" fmla="*/ 4 h 7"/>
                  <a:gd name="T20" fmla="*/ 15 w 22"/>
                  <a:gd name="T21" fmla="*/ 4 h 7"/>
                  <a:gd name="T22" fmla="*/ 11 w 22"/>
                  <a:gd name="T23" fmla="*/ 4 h 7"/>
                  <a:gd name="T24" fmla="*/ 0 w 22"/>
                  <a:gd name="T25" fmla="*/ 0 h 7"/>
                  <a:gd name="T26" fmla="*/ 0 w 22"/>
                  <a:gd name="T27" fmla="*/ 0 h 7"/>
                  <a:gd name="T28" fmla="*/ 0 w 22"/>
                  <a:gd name="T29" fmla="*/ 7 h 7"/>
                  <a:gd name="T30" fmla="*/ 0 w 22"/>
                  <a:gd name="T31" fmla="*/ 7 h 7"/>
                  <a:gd name="T32" fmla="*/ 0 w 22"/>
                  <a:gd name="T33" fmla="*/ 7 h 7"/>
                  <a:gd name="T34" fmla="*/ 4 w 22"/>
                  <a:gd name="T35" fmla="*/ 7 h 7"/>
                  <a:gd name="T36" fmla="*/ 4 w 22"/>
                  <a:gd name="T37" fmla="*/ 7 h 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2"/>
                  <a:gd name="T58" fmla="*/ 0 h 7"/>
                  <a:gd name="T59" fmla="*/ 22 w 22"/>
                  <a:gd name="T60" fmla="*/ 7 h 7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2" h="7">
                    <a:moveTo>
                      <a:pt x="4" y="7"/>
                    </a:moveTo>
                    <a:lnTo>
                      <a:pt x="4" y="7"/>
                    </a:lnTo>
                    <a:lnTo>
                      <a:pt x="11" y="7"/>
                    </a:lnTo>
                    <a:lnTo>
                      <a:pt x="22" y="7"/>
                    </a:lnTo>
                    <a:lnTo>
                      <a:pt x="22" y="0"/>
                    </a:lnTo>
                    <a:lnTo>
                      <a:pt x="19" y="0"/>
                    </a:lnTo>
                    <a:lnTo>
                      <a:pt x="19" y="4"/>
                    </a:lnTo>
                    <a:lnTo>
                      <a:pt x="15" y="4"/>
                    </a:lnTo>
                    <a:lnTo>
                      <a:pt x="11" y="4"/>
                    </a:lnTo>
                    <a:lnTo>
                      <a:pt x="0" y="0"/>
                    </a:lnTo>
                    <a:lnTo>
                      <a:pt x="0" y="7"/>
                    </a:lnTo>
                    <a:lnTo>
                      <a:pt x="4" y="7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88" name="Freeform 34"/>
              <p:cNvSpPr>
                <a:spLocks/>
              </p:cNvSpPr>
              <p:nvPr/>
            </p:nvSpPr>
            <p:spPr bwMode="auto">
              <a:xfrm>
                <a:off x="3483" y="2819"/>
                <a:ext cx="22" cy="19"/>
              </a:xfrm>
              <a:custGeom>
                <a:avLst/>
                <a:gdLst>
                  <a:gd name="T0" fmla="*/ 7 w 22"/>
                  <a:gd name="T1" fmla="*/ 12 h 19"/>
                  <a:gd name="T2" fmla="*/ 7 w 22"/>
                  <a:gd name="T3" fmla="*/ 12 h 19"/>
                  <a:gd name="T4" fmla="*/ 7 w 22"/>
                  <a:gd name="T5" fmla="*/ 8 h 19"/>
                  <a:gd name="T6" fmla="*/ 15 w 22"/>
                  <a:gd name="T7" fmla="*/ 4 h 19"/>
                  <a:gd name="T8" fmla="*/ 19 w 22"/>
                  <a:gd name="T9" fmla="*/ 4 h 19"/>
                  <a:gd name="T10" fmla="*/ 22 w 22"/>
                  <a:gd name="T11" fmla="*/ 8 h 19"/>
                  <a:gd name="T12" fmla="*/ 22 w 22"/>
                  <a:gd name="T13" fmla="*/ 8 h 19"/>
                  <a:gd name="T14" fmla="*/ 15 w 22"/>
                  <a:gd name="T15" fmla="*/ 15 h 19"/>
                  <a:gd name="T16" fmla="*/ 19 w 22"/>
                  <a:gd name="T17" fmla="*/ 19 h 19"/>
                  <a:gd name="T18" fmla="*/ 22 w 22"/>
                  <a:gd name="T19" fmla="*/ 15 h 19"/>
                  <a:gd name="T20" fmla="*/ 22 w 22"/>
                  <a:gd name="T21" fmla="*/ 4 h 19"/>
                  <a:gd name="T22" fmla="*/ 22 w 22"/>
                  <a:gd name="T23" fmla="*/ 4 h 19"/>
                  <a:gd name="T24" fmla="*/ 11 w 22"/>
                  <a:gd name="T25" fmla="*/ 0 h 19"/>
                  <a:gd name="T26" fmla="*/ 3 w 22"/>
                  <a:gd name="T27" fmla="*/ 4 h 19"/>
                  <a:gd name="T28" fmla="*/ 0 w 22"/>
                  <a:gd name="T29" fmla="*/ 4 h 19"/>
                  <a:gd name="T30" fmla="*/ 0 w 22"/>
                  <a:gd name="T31" fmla="*/ 4 h 19"/>
                  <a:gd name="T32" fmla="*/ 3 w 22"/>
                  <a:gd name="T33" fmla="*/ 4 h 19"/>
                  <a:gd name="T34" fmla="*/ 3 w 22"/>
                  <a:gd name="T35" fmla="*/ 8 h 19"/>
                  <a:gd name="T36" fmla="*/ 7 w 22"/>
                  <a:gd name="T37" fmla="*/ 12 h 19"/>
                  <a:gd name="T38" fmla="*/ 7 w 22"/>
                  <a:gd name="T39" fmla="*/ 12 h 19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22"/>
                  <a:gd name="T61" fmla="*/ 0 h 19"/>
                  <a:gd name="T62" fmla="*/ 22 w 22"/>
                  <a:gd name="T63" fmla="*/ 19 h 19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22" h="19">
                    <a:moveTo>
                      <a:pt x="7" y="12"/>
                    </a:moveTo>
                    <a:lnTo>
                      <a:pt x="7" y="12"/>
                    </a:lnTo>
                    <a:lnTo>
                      <a:pt x="7" y="8"/>
                    </a:lnTo>
                    <a:lnTo>
                      <a:pt x="15" y="4"/>
                    </a:lnTo>
                    <a:lnTo>
                      <a:pt x="19" y="4"/>
                    </a:lnTo>
                    <a:lnTo>
                      <a:pt x="22" y="8"/>
                    </a:lnTo>
                    <a:lnTo>
                      <a:pt x="15" y="15"/>
                    </a:lnTo>
                    <a:lnTo>
                      <a:pt x="19" y="19"/>
                    </a:lnTo>
                    <a:lnTo>
                      <a:pt x="22" y="15"/>
                    </a:lnTo>
                    <a:lnTo>
                      <a:pt x="22" y="4"/>
                    </a:lnTo>
                    <a:lnTo>
                      <a:pt x="11" y="0"/>
                    </a:lnTo>
                    <a:lnTo>
                      <a:pt x="3" y="4"/>
                    </a:lnTo>
                    <a:lnTo>
                      <a:pt x="0" y="4"/>
                    </a:lnTo>
                    <a:lnTo>
                      <a:pt x="3" y="4"/>
                    </a:lnTo>
                    <a:lnTo>
                      <a:pt x="3" y="8"/>
                    </a:lnTo>
                    <a:lnTo>
                      <a:pt x="7" y="12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89" name="Freeform 35"/>
              <p:cNvSpPr>
                <a:spLocks/>
              </p:cNvSpPr>
              <p:nvPr/>
            </p:nvSpPr>
            <p:spPr bwMode="auto">
              <a:xfrm>
                <a:off x="3513" y="2819"/>
                <a:ext cx="26" cy="8"/>
              </a:xfrm>
              <a:custGeom>
                <a:avLst/>
                <a:gdLst>
                  <a:gd name="T0" fmla="*/ 26 w 26"/>
                  <a:gd name="T1" fmla="*/ 4 h 8"/>
                  <a:gd name="T2" fmla="*/ 26 w 26"/>
                  <a:gd name="T3" fmla="*/ 4 h 8"/>
                  <a:gd name="T4" fmla="*/ 15 w 26"/>
                  <a:gd name="T5" fmla="*/ 0 h 8"/>
                  <a:gd name="T6" fmla="*/ 7 w 26"/>
                  <a:gd name="T7" fmla="*/ 4 h 8"/>
                  <a:gd name="T8" fmla="*/ 0 w 26"/>
                  <a:gd name="T9" fmla="*/ 8 h 8"/>
                  <a:gd name="T10" fmla="*/ 0 w 26"/>
                  <a:gd name="T11" fmla="*/ 8 h 8"/>
                  <a:gd name="T12" fmla="*/ 19 w 26"/>
                  <a:gd name="T13" fmla="*/ 8 h 8"/>
                  <a:gd name="T14" fmla="*/ 22 w 26"/>
                  <a:gd name="T15" fmla="*/ 8 h 8"/>
                  <a:gd name="T16" fmla="*/ 26 w 26"/>
                  <a:gd name="T17" fmla="*/ 4 h 8"/>
                  <a:gd name="T18" fmla="*/ 26 w 26"/>
                  <a:gd name="T19" fmla="*/ 4 h 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6"/>
                  <a:gd name="T31" fmla="*/ 0 h 8"/>
                  <a:gd name="T32" fmla="*/ 26 w 26"/>
                  <a:gd name="T33" fmla="*/ 8 h 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6" h="8">
                    <a:moveTo>
                      <a:pt x="26" y="4"/>
                    </a:moveTo>
                    <a:lnTo>
                      <a:pt x="26" y="4"/>
                    </a:lnTo>
                    <a:lnTo>
                      <a:pt x="15" y="0"/>
                    </a:lnTo>
                    <a:lnTo>
                      <a:pt x="7" y="4"/>
                    </a:lnTo>
                    <a:lnTo>
                      <a:pt x="0" y="8"/>
                    </a:lnTo>
                    <a:lnTo>
                      <a:pt x="19" y="8"/>
                    </a:lnTo>
                    <a:lnTo>
                      <a:pt x="22" y="8"/>
                    </a:lnTo>
                    <a:lnTo>
                      <a:pt x="26" y="4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90" name="Freeform 36"/>
              <p:cNvSpPr>
                <a:spLocks/>
              </p:cNvSpPr>
              <p:nvPr/>
            </p:nvSpPr>
            <p:spPr bwMode="auto">
              <a:xfrm>
                <a:off x="3547" y="2819"/>
                <a:ext cx="22" cy="8"/>
              </a:xfrm>
              <a:custGeom>
                <a:avLst/>
                <a:gdLst>
                  <a:gd name="T0" fmla="*/ 4 w 22"/>
                  <a:gd name="T1" fmla="*/ 8 h 8"/>
                  <a:gd name="T2" fmla="*/ 4 w 22"/>
                  <a:gd name="T3" fmla="*/ 8 h 8"/>
                  <a:gd name="T4" fmla="*/ 4 w 22"/>
                  <a:gd name="T5" fmla="*/ 4 h 8"/>
                  <a:gd name="T6" fmla="*/ 11 w 22"/>
                  <a:gd name="T7" fmla="*/ 4 h 8"/>
                  <a:gd name="T8" fmla="*/ 22 w 22"/>
                  <a:gd name="T9" fmla="*/ 4 h 8"/>
                  <a:gd name="T10" fmla="*/ 22 w 22"/>
                  <a:gd name="T11" fmla="*/ 4 h 8"/>
                  <a:gd name="T12" fmla="*/ 19 w 22"/>
                  <a:gd name="T13" fmla="*/ 0 h 8"/>
                  <a:gd name="T14" fmla="*/ 15 w 22"/>
                  <a:gd name="T15" fmla="*/ 0 h 8"/>
                  <a:gd name="T16" fmla="*/ 0 w 22"/>
                  <a:gd name="T17" fmla="*/ 0 h 8"/>
                  <a:gd name="T18" fmla="*/ 0 w 22"/>
                  <a:gd name="T19" fmla="*/ 0 h 8"/>
                  <a:gd name="T20" fmla="*/ 0 w 22"/>
                  <a:gd name="T21" fmla="*/ 4 h 8"/>
                  <a:gd name="T22" fmla="*/ 0 w 22"/>
                  <a:gd name="T23" fmla="*/ 4 h 8"/>
                  <a:gd name="T24" fmla="*/ 0 w 22"/>
                  <a:gd name="T25" fmla="*/ 8 h 8"/>
                  <a:gd name="T26" fmla="*/ 4 w 22"/>
                  <a:gd name="T27" fmla="*/ 8 h 8"/>
                  <a:gd name="T28" fmla="*/ 4 w 22"/>
                  <a:gd name="T29" fmla="*/ 8 h 8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2"/>
                  <a:gd name="T46" fmla="*/ 0 h 8"/>
                  <a:gd name="T47" fmla="*/ 22 w 22"/>
                  <a:gd name="T48" fmla="*/ 8 h 8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2" h="8">
                    <a:moveTo>
                      <a:pt x="4" y="8"/>
                    </a:moveTo>
                    <a:lnTo>
                      <a:pt x="4" y="8"/>
                    </a:lnTo>
                    <a:lnTo>
                      <a:pt x="4" y="4"/>
                    </a:lnTo>
                    <a:lnTo>
                      <a:pt x="11" y="4"/>
                    </a:lnTo>
                    <a:lnTo>
                      <a:pt x="22" y="4"/>
                    </a:lnTo>
                    <a:lnTo>
                      <a:pt x="19" y="0"/>
                    </a:lnTo>
                    <a:lnTo>
                      <a:pt x="15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91" name="Freeform 37"/>
              <p:cNvSpPr>
                <a:spLocks/>
              </p:cNvSpPr>
              <p:nvPr/>
            </p:nvSpPr>
            <p:spPr bwMode="auto">
              <a:xfrm>
                <a:off x="3517" y="2831"/>
                <a:ext cx="18" cy="7"/>
              </a:xfrm>
              <a:custGeom>
                <a:avLst/>
                <a:gdLst>
                  <a:gd name="T0" fmla="*/ 0 w 18"/>
                  <a:gd name="T1" fmla="*/ 7 h 7"/>
                  <a:gd name="T2" fmla="*/ 0 w 18"/>
                  <a:gd name="T3" fmla="*/ 7 h 7"/>
                  <a:gd name="T4" fmla="*/ 7 w 18"/>
                  <a:gd name="T5" fmla="*/ 3 h 7"/>
                  <a:gd name="T6" fmla="*/ 18 w 18"/>
                  <a:gd name="T7" fmla="*/ 7 h 7"/>
                  <a:gd name="T8" fmla="*/ 18 w 18"/>
                  <a:gd name="T9" fmla="*/ 7 h 7"/>
                  <a:gd name="T10" fmla="*/ 18 w 18"/>
                  <a:gd name="T11" fmla="*/ 0 h 7"/>
                  <a:gd name="T12" fmla="*/ 18 w 18"/>
                  <a:gd name="T13" fmla="*/ 0 h 7"/>
                  <a:gd name="T14" fmla="*/ 18 w 18"/>
                  <a:gd name="T15" fmla="*/ 0 h 7"/>
                  <a:gd name="T16" fmla="*/ 15 w 18"/>
                  <a:gd name="T17" fmla="*/ 0 h 7"/>
                  <a:gd name="T18" fmla="*/ 15 w 18"/>
                  <a:gd name="T19" fmla="*/ 0 h 7"/>
                  <a:gd name="T20" fmla="*/ 11 w 18"/>
                  <a:gd name="T21" fmla="*/ 0 h 7"/>
                  <a:gd name="T22" fmla="*/ 3 w 18"/>
                  <a:gd name="T23" fmla="*/ 3 h 7"/>
                  <a:gd name="T24" fmla="*/ 0 w 18"/>
                  <a:gd name="T25" fmla="*/ 3 h 7"/>
                  <a:gd name="T26" fmla="*/ 0 w 18"/>
                  <a:gd name="T27" fmla="*/ 7 h 7"/>
                  <a:gd name="T28" fmla="*/ 0 w 18"/>
                  <a:gd name="T29" fmla="*/ 7 h 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8"/>
                  <a:gd name="T46" fmla="*/ 0 h 7"/>
                  <a:gd name="T47" fmla="*/ 18 w 18"/>
                  <a:gd name="T48" fmla="*/ 7 h 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8" h="7">
                    <a:moveTo>
                      <a:pt x="0" y="7"/>
                    </a:moveTo>
                    <a:lnTo>
                      <a:pt x="0" y="7"/>
                    </a:lnTo>
                    <a:lnTo>
                      <a:pt x="7" y="3"/>
                    </a:lnTo>
                    <a:lnTo>
                      <a:pt x="18" y="7"/>
                    </a:lnTo>
                    <a:lnTo>
                      <a:pt x="18" y="0"/>
                    </a:lnTo>
                    <a:lnTo>
                      <a:pt x="15" y="0"/>
                    </a:lnTo>
                    <a:lnTo>
                      <a:pt x="11" y="0"/>
                    </a:lnTo>
                    <a:lnTo>
                      <a:pt x="3" y="3"/>
                    </a:lnTo>
                    <a:lnTo>
                      <a:pt x="0" y="3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92" name="Freeform 38"/>
              <p:cNvSpPr>
                <a:spLocks/>
              </p:cNvSpPr>
              <p:nvPr/>
            </p:nvSpPr>
            <p:spPr bwMode="auto">
              <a:xfrm>
                <a:off x="3543" y="2831"/>
                <a:ext cx="26" cy="3"/>
              </a:xfrm>
              <a:custGeom>
                <a:avLst/>
                <a:gdLst>
                  <a:gd name="T0" fmla="*/ 26 w 26"/>
                  <a:gd name="T1" fmla="*/ 3 h 3"/>
                  <a:gd name="T2" fmla="*/ 26 w 26"/>
                  <a:gd name="T3" fmla="*/ 3 h 3"/>
                  <a:gd name="T4" fmla="*/ 23 w 26"/>
                  <a:gd name="T5" fmla="*/ 0 h 3"/>
                  <a:gd name="T6" fmla="*/ 15 w 26"/>
                  <a:gd name="T7" fmla="*/ 0 h 3"/>
                  <a:gd name="T8" fmla="*/ 0 w 26"/>
                  <a:gd name="T9" fmla="*/ 0 h 3"/>
                  <a:gd name="T10" fmla="*/ 0 w 26"/>
                  <a:gd name="T11" fmla="*/ 0 h 3"/>
                  <a:gd name="T12" fmla="*/ 4 w 26"/>
                  <a:gd name="T13" fmla="*/ 3 h 3"/>
                  <a:gd name="T14" fmla="*/ 8 w 26"/>
                  <a:gd name="T15" fmla="*/ 3 h 3"/>
                  <a:gd name="T16" fmla="*/ 15 w 26"/>
                  <a:gd name="T17" fmla="*/ 3 h 3"/>
                  <a:gd name="T18" fmla="*/ 26 w 26"/>
                  <a:gd name="T19" fmla="*/ 3 h 3"/>
                  <a:gd name="T20" fmla="*/ 26 w 26"/>
                  <a:gd name="T21" fmla="*/ 3 h 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6"/>
                  <a:gd name="T34" fmla="*/ 0 h 3"/>
                  <a:gd name="T35" fmla="*/ 26 w 26"/>
                  <a:gd name="T36" fmla="*/ 3 h 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6" h="3">
                    <a:moveTo>
                      <a:pt x="26" y="3"/>
                    </a:moveTo>
                    <a:lnTo>
                      <a:pt x="26" y="3"/>
                    </a:lnTo>
                    <a:lnTo>
                      <a:pt x="23" y="0"/>
                    </a:lnTo>
                    <a:lnTo>
                      <a:pt x="15" y="0"/>
                    </a:lnTo>
                    <a:lnTo>
                      <a:pt x="0" y="0"/>
                    </a:lnTo>
                    <a:lnTo>
                      <a:pt x="4" y="3"/>
                    </a:lnTo>
                    <a:lnTo>
                      <a:pt x="8" y="3"/>
                    </a:lnTo>
                    <a:lnTo>
                      <a:pt x="15" y="3"/>
                    </a:lnTo>
                    <a:lnTo>
                      <a:pt x="26" y="3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93" name="Freeform 39"/>
              <p:cNvSpPr>
                <a:spLocks/>
              </p:cNvSpPr>
              <p:nvPr/>
            </p:nvSpPr>
            <p:spPr bwMode="auto">
              <a:xfrm>
                <a:off x="3509" y="2842"/>
                <a:ext cx="23" cy="7"/>
              </a:xfrm>
              <a:custGeom>
                <a:avLst/>
                <a:gdLst>
                  <a:gd name="T0" fmla="*/ 23 w 23"/>
                  <a:gd name="T1" fmla="*/ 0 h 7"/>
                  <a:gd name="T2" fmla="*/ 23 w 23"/>
                  <a:gd name="T3" fmla="*/ 0 h 7"/>
                  <a:gd name="T4" fmla="*/ 15 w 23"/>
                  <a:gd name="T5" fmla="*/ 0 h 7"/>
                  <a:gd name="T6" fmla="*/ 11 w 23"/>
                  <a:gd name="T7" fmla="*/ 0 h 7"/>
                  <a:gd name="T8" fmla="*/ 0 w 23"/>
                  <a:gd name="T9" fmla="*/ 0 h 7"/>
                  <a:gd name="T10" fmla="*/ 0 w 23"/>
                  <a:gd name="T11" fmla="*/ 0 h 7"/>
                  <a:gd name="T12" fmla="*/ 4 w 23"/>
                  <a:gd name="T13" fmla="*/ 4 h 7"/>
                  <a:gd name="T14" fmla="*/ 8 w 23"/>
                  <a:gd name="T15" fmla="*/ 7 h 7"/>
                  <a:gd name="T16" fmla="*/ 15 w 23"/>
                  <a:gd name="T17" fmla="*/ 4 h 7"/>
                  <a:gd name="T18" fmla="*/ 23 w 23"/>
                  <a:gd name="T19" fmla="*/ 0 h 7"/>
                  <a:gd name="T20" fmla="*/ 23 w 23"/>
                  <a:gd name="T21" fmla="*/ 0 h 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"/>
                  <a:gd name="T34" fmla="*/ 0 h 7"/>
                  <a:gd name="T35" fmla="*/ 23 w 23"/>
                  <a:gd name="T36" fmla="*/ 7 h 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" h="7">
                    <a:moveTo>
                      <a:pt x="23" y="0"/>
                    </a:moveTo>
                    <a:lnTo>
                      <a:pt x="23" y="0"/>
                    </a:lnTo>
                    <a:lnTo>
                      <a:pt x="15" y="0"/>
                    </a:lnTo>
                    <a:lnTo>
                      <a:pt x="11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8" y="7"/>
                    </a:lnTo>
                    <a:lnTo>
                      <a:pt x="15" y="4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94" name="Freeform 40"/>
              <p:cNvSpPr>
                <a:spLocks/>
              </p:cNvSpPr>
              <p:nvPr/>
            </p:nvSpPr>
            <p:spPr bwMode="auto">
              <a:xfrm>
                <a:off x="3543" y="2838"/>
                <a:ext cx="26" cy="11"/>
              </a:xfrm>
              <a:custGeom>
                <a:avLst/>
                <a:gdLst>
                  <a:gd name="T0" fmla="*/ 4 w 26"/>
                  <a:gd name="T1" fmla="*/ 11 h 11"/>
                  <a:gd name="T2" fmla="*/ 4 w 26"/>
                  <a:gd name="T3" fmla="*/ 11 h 11"/>
                  <a:gd name="T4" fmla="*/ 4 w 26"/>
                  <a:gd name="T5" fmla="*/ 4 h 11"/>
                  <a:gd name="T6" fmla="*/ 11 w 26"/>
                  <a:gd name="T7" fmla="*/ 4 h 11"/>
                  <a:gd name="T8" fmla="*/ 26 w 26"/>
                  <a:gd name="T9" fmla="*/ 8 h 11"/>
                  <a:gd name="T10" fmla="*/ 26 w 26"/>
                  <a:gd name="T11" fmla="*/ 8 h 11"/>
                  <a:gd name="T12" fmla="*/ 23 w 26"/>
                  <a:gd name="T13" fmla="*/ 4 h 11"/>
                  <a:gd name="T14" fmla="*/ 15 w 26"/>
                  <a:gd name="T15" fmla="*/ 0 h 11"/>
                  <a:gd name="T16" fmla="*/ 0 w 26"/>
                  <a:gd name="T17" fmla="*/ 0 h 11"/>
                  <a:gd name="T18" fmla="*/ 0 w 26"/>
                  <a:gd name="T19" fmla="*/ 0 h 11"/>
                  <a:gd name="T20" fmla="*/ 0 w 26"/>
                  <a:gd name="T21" fmla="*/ 8 h 11"/>
                  <a:gd name="T22" fmla="*/ 0 w 26"/>
                  <a:gd name="T23" fmla="*/ 8 h 11"/>
                  <a:gd name="T24" fmla="*/ 0 w 26"/>
                  <a:gd name="T25" fmla="*/ 8 h 11"/>
                  <a:gd name="T26" fmla="*/ 4 w 26"/>
                  <a:gd name="T27" fmla="*/ 11 h 11"/>
                  <a:gd name="T28" fmla="*/ 4 w 26"/>
                  <a:gd name="T29" fmla="*/ 11 h 1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6"/>
                  <a:gd name="T46" fmla="*/ 0 h 11"/>
                  <a:gd name="T47" fmla="*/ 26 w 26"/>
                  <a:gd name="T48" fmla="*/ 11 h 11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6" h="11">
                    <a:moveTo>
                      <a:pt x="4" y="11"/>
                    </a:moveTo>
                    <a:lnTo>
                      <a:pt x="4" y="11"/>
                    </a:lnTo>
                    <a:lnTo>
                      <a:pt x="4" y="4"/>
                    </a:lnTo>
                    <a:lnTo>
                      <a:pt x="11" y="4"/>
                    </a:lnTo>
                    <a:lnTo>
                      <a:pt x="26" y="8"/>
                    </a:lnTo>
                    <a:lnTo>
                      <a:pt x="23" y="4"/>
                    </a:lnTo>
                    <a:lnTo>
                      <a:pt x="15" y="0"/>
                    </a:lnTo>
                    <a:lnTo>
                      <a:pt x="0" y="0"/>
                    </a:lnTo>
                    <a:lnTo>
                      <a:pt x="0" y="8"/>
                    </a:lnTo>
                    <a:lnTo>
                      <a:pt x="4" y="11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95" name="Freeform 41"/>
              <p:cNvSpPr>
                <a:spLocks/>
              </p:cNvSpPr>
              <p:nvPr/>
            </p:nvSpPr>
            <p:spPr bwMode="auto">
              <a:xfrm>
                <a:off x="3513" y="2849"/>
                <a:ext cx="26" cy="8"/>
              </a:xfrm>
              <a:custGeom>
                <a:avLst/>
                <a:gdLst>
                  <a:gd name="T0" fmla="*/ 0 w 26"/>
                  <a:gd name="T1" fmla="*/ 0 h 8"/>
                  <a:gd name="T2" fmla="*/ 0 w 26"/>
                  <a:gd name="T3" fmla="*/ 0 h 8"/>
                  <a:gd name="T4" fmla="*/ 4 w 26"/>
                  <a:gd name="T5" fmla="*/ 8 h 8"/>
                  <a:gd name="T6" fmla="*/ 11 w 26"/>
                  <a:gd name="T7" fmla="*/ 8 h 8"/>
                  <a:gd name="T8" fmla="*/ 19 w 26"/>
                  <a:gd name="T9" fmla="*/ 8 h 8"/>
                  <a:gd name="T10" fmla="*/ 26 w 26"/>
                  <a:gd name="T11" fmla="*/ 8 h 8"/>
                  <a:gd name="T12" fmla="*/ 26 w 26"/>
                  <a:gd name="T13" fmla="*/ 8 h 8"/>
                  <a:gd name="T14" fmla="*/ 26 w 26"/>
                  <a:gd name="T15" fmla="*/ 4 h 8"/>
                  <a:gd name="T16" fmla="*/ 26 w 26"/>
                  <a:gd name="T17" fmla="*/ 0 h 8"/>
                  <a:gd name="T18" fmla="*/ 15 w 26"/>
                  <a:gd name="T19" fmla="*/ 0 h 8"/>
                  <a:gd name="T20" fmla="*/ 7 w 26"/>
                  <a:gd name="T21" fmla="*/ 4 h 8"/>
                  <a:gd name="T22" fmla="*/ 0 w 26"/>
                  <a:gd name="T23" fmla="*/ 0 h 8"/>
                  <a:gd name="T24" fmla="*/ 0 w 26"/>
                  <a:gd name="T25" fmla="*/ 0 h 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6"/>
                  <a:gd name="T40" fmla="*/ 0 h 8"/>
                  <a:gd name="T41" fmla="*/ 26 w 26"/>
                  <a:gd name="T42" fmla="*/ 8 h 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6" h="8">
                    <a:moveTo>
                      <a:pt x="0" y="0"/>
                    </a:moveTo>
                    <a:lnTo>
                      <a:pt x="0" y="0"/>
                    </a:lnTo>
                    <a:lnTo>
                      <a:pt x="4" y="8"/>
                    </a:lnTo>
                    <a:lnTo>
                      <a:pt x="11" y="8"/>
                    </a:lnTo>
                    <a:lnTo>
                      <a:pt x="19" y="8"/>
                    </a:lnTo>
                    <a:lnTo>
                      <a:pt x="26" y="8"/>
                    </a:lnTo>
                    <a:lnTo>
                      <a:pt x="26" y="4"/>
                    </a:lnTo>
                    <a:lnTo>
                      <a:pt x="26" y="0"/>
                    </a:lnTo>
                    <a:lnTo>
                      <a:pt x="15" y="0"/>
                    </a:lnTo>
                    <a:lnTo>
                      <a:pt x="7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96" name="Freeform 42"/>
              <p:cNvSpPr>
                <a:spLocks/>
              </p:cNvSpPr>
              <p:nvPr/>
            </p:nvSpPr>
            <p:spPr bwMode="auto">
              <a:xfrm>
                <a:off x="3543" y="2861"/>
                <a:ext cx="26" cy="3"/>
              </a:xfrm>
              <a:custGeom>
                <a:avLst/>
                <a:gdLst>
                  <a:gd name="T0" fmla="*/ 26 w 26"/>
                  <a:gd name="T1" fmla="*/ 0 h 3"/>
                  <a:gd name="T2" fmla="*/ 26 w 26"/>
                  <a:gd name="T3" fmla="*/ 0 h 3"/>
                  <a:gd name="T4" fmla="*/ 19 w 26"/>
                  <a:gd name="T5" fmla="*/ 0 h 3"/>
                  <a:gd name="T6" fmla="*/ 11 w 26"/>
                  <a:gd name="T7" fmla="*/ 0 h 3"/>
                  <a:gd name="T8" fmla="*/ 4 w 26"/>
                  <a:gd name="T9" fmla="*/ 0 h 3"/>
                  <a:gd name="T10" fmla="*/ 0 w 26"/>
                  <a:gd name="T11" fmla="*/ 3 h 3"/>
                  <a:gd name="T12" fmla="*/ 4 w 26"/>
                  <a:gd name="T13" fmla="*/ 3 h 3"/>
                  <a:gd name="T14" fmla="*/ 4 w 26"/>
                  <a:gd name="T15" fmla="*/ 3 h 3"/>
                  <a:gd name="T16" fmla="*/ 4 w 26"/>
                  <a:gd name="T17" fmla="*/ 3 h 3"/>
                  <a:gd name="T18" fmla="*/ 11 w 26"/>
                  <a:gd name="T19" fmla="*/ 3 h 3"/>
                  <a:gd name="T20" fmla="*/ 19 w 26"/>
                  <a:gd name="T21" fmla="*/ 3 h 3"/>
                  <a:gd name="T22" fmla="*/ 23 w 26"/>
                  <a:gd name="T23" fmla="*/ 3 h 3"/>
                  <a:gd name="T24" fmla="*/ 26 w 26"/>
                  <a:gd name="T25" fmla="*/ 0 h 3"/>
                  <a:gd name="T26" fmla="*/ 26 w 26"/>
                  <a:gd name="T27" fmla="*/ 0 h 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6"/>
                  <a:gd name="T43" fmla="*/ 0 h 3"/>
                  <a:gd name="T44" fmla="*/ 26 w 26"/>
                  <a:gd name="T45" fmla="*/ 3 h 3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6" h="3">
                    <a:moveTo>
                      <a:pt x="26" y="0"/>
                    </a:moveTo>
                    <a:lnTo>
                      <a:pt x="26" y="0"/>
                    </a:lnTo>
                    <a:lnTo>
                      <a:pt x="19" y="0"/>
                    </a:lnTo>
                    <a:lnTo>
                      <a:pt x="11" y="0"/>
                    </a:lnTo>
                    <a:lnTo>
                      <a:pt x="4" y="0"/>
                    </a:lnTo>
                    <a:lnTo>
                      <a:pt x="0" y="3"/>
                    </a:lnTo>
                    <a:lnTo>
                      <a:pt x="4" y="3"/>
                    </a:lnTo>
                    <a:lnTo>
                      <a:pt x="11" y="3"/>
                    </a:lnTo>
                    <a:lnTo>
                      <a:pt x="19" y="3"/>
                    </a:lnTo>
                    <a:lnTo>
                      <a:pt x="23" y="3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97" name="Freeform 43"/>
              <p:cNvSpPr>
                <a:spLocks/>
              </p:cNvSpPr>
              <p:nvPr/>
            </p:nvSpPr>
            <p:spPr bwMode="auto">
              <a:xfrm>
                <a:off x="3520" y="2861"/>
                <a:ext cx="19" cy="7"/>
              </a:xfrm>
              <a:custGeom>
                <a:avLst/>
                <a:gdLst>
                  <a:gd name="T0" fmla="*/ 0 w 19"/>
                  <a:gd name="T1" fmla="*/ 0 h 7"/>
                  <a:gd name="T2" fmla="*/ 0 w 19"/>
                  <a:gd name="T3" fmla="*/ 0 h 7"/>
                  <a:gd name="T4" fmla="*/ 0 w 19"/>
                  <a:gd name="T5" fmla="*/ 7 h 7"/>
                  <a:gd name="T6" fmla="*/ 0 w 19"/>
                  <a:gd name="T7" fmla="*/ 7 h 7"/>
                  <a:gd name="T8" fmla="*/ 12 w 19"/>
                  <a:gd name="T9" fmla="*/ 3 h 7"/>
                  <a:gd name="T10" fmla="*/ 19 w 19"/>
                  <a:gd name="T11" fmla="*/ 3 h 7"/>
                  <a:gd name="T12" fmla="*/ 19 w 19"/>
                  <a:gd name="T13" fmla="*/ 3 h 7"/>
                  <a:gd name="T14" fmla="*/ 19 w 19"/>
                  <a:gd name="T15" fmla="*/ 0 h 7"/>
                  <a:gd name="T16" fmla="*/ 12 w 19"/>
                  <a:gd name="T17" fmla="*/ 0 h 7"/>
                  <a:gd name="T18" fmla="*/ 0 w 19"/>
                  <a:gd name="T19" fmla="*/ 0 h 7"/>
                  <a:gd name="T20" fmla="*/ 0 w 19"/>
                  <a:gd name="T21" fmla="*/ 0 h 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9"/>
                  <a:gd name="T34" fmla="*/ 0 h 7"/>
                  <a:gd name="T35" fmla="*/ 19 w 19"/>
                  <a:gd name="T36" fmla="*/ 7 h 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9" h="7">
                    <a:moveTo>
                      <a:pt x="0" y="0"/>
                    </a:moveTo>
                    <a:lnTo>
                      <a:pt x="0" y="0"/>
                    </a:lnTo>
                    <a:lnTo>
                      <a:pt x="0" y="7"/>
                    </a:lnTo>
                    <a:lnTo>
                      <a:pt x="12" y="3"/>
                    </a:lnTo>
                    <a:lnTo>
                      <a:pt x="19" y="3"/>
                    </a:lnTo>
                    <a:lnTo>
                      <a:pt x="19" y="0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98" name="Freeform 44"/>
              <p:cNvSpPr>
                <a:spLocks/>
              </p:cNvSpPr>
              <p:nvPr/>
            </p:nvSpPr>
            <p:spPr bwMode="auto">
              <a:xfrm>
                <a:off x="3551" y="2868"/>
                <a:ext cx="22" cy="8"/>
              </a:xfrm>
              <a:custGeom>
                <a:avLst/>
                <a:gdLst>
                  <a:gd name="T0" fmla="*/ 0 w 22"/>
                  <a:gd name="T1" fmla="*/ 8 h 8"/>
                  <a:gd name="T2" fmla="*/ 0 w 22"/>
                  <a:gd name="T3" fmla="*/ 8 h 8"/>
                  <a:gd name="T4" fmla="*/ 7 w 22"/>
                  <a:gd name="T5" fmla="*/ 8 h 8"/>
                  <a:gd name="T6" fmla="*/ 15 w 22"/>
                  <a:gd name="T7" fmla="*/ 8 h 8"/>
                  <a:gd name="T8" fmla="*/ 18 w 22"/>
                  <a:gd name="T9" fmla="*/ 8 h 8"/>
                  <a:gd name="T10" fmla="*/ 22 w 22"/>
                  <a:gd name="T11" fmla="*/ 4 h 8"/>
                  <a:gd name="T12" fmla="*/ 22 w 22"/>
                  <a:gd name="T13" fmla="*/ 4 h 8"/>
                  <a:gd name="T14" fmla="*/ 18 w 22"/>
                  <a:gd name="T15" fmla="*/ 0 h 8"/>
                  <a:gd name="T16" fmla="*/ 7 w 22"/>
                  <a:gd name="T17" fmla="*/ 0 h 8"/>
                  <a:gd name="T18" fmla="*/ 0 w 22"/>
                  <a:gd name="T19" fmla="*/ 4 h 8"/>
                  <a:gd name="T20" fmla="*/ 0 w 22"/>
                  <a:gd name="T21" fmla="*/ 4 h 8"/>
                  <a:gd name="T22" fmla="*/ 0 w 22"/>
                  <a:gd name="T23" fmla="*/ 8 h 8"/>
                  <a:gd name="T24" fmla="*/ 0 w 22"/>
                  <a:gd name="T25" fmla="*/ 8 h 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2"/>
                  <a:gd name="T40" fmla="*/ 0 h 8"/>
                  <a:gd name="T41" fmla="*/ 22 w 22"/>
                  <a:gd name="T42" fmla="*/ 8 h 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2" h="8">
                    <a:moveTo>
                      <a:pt x="0" y="8"/>
                    </a:moveTo>
                    <a:lnTo>
                      <a:pt x="0" y="8"/>
                    </a:lnTo>
                    <a:lnTo>
                      <a:pt x="7" y="8"/>
                    </a:lnTo>
                    <a:lnTo>
                      <a:pt x="15" y="8"/>
                    </a:lnTo>
                    <a:lnTo>
                      <a:pt x="18" y="8"/>
                    </a:lnTo>
                    <a:lnTo>
                      <a:pt x="22" y="4"/>
                    </a:lnTo>
                    <a:lnTo>
                      <a:pt x="18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0999" name="Freeform 45"/>
              <p:cNvSpPr>
                <a:spLocks/>
              </p:cNvSpPr>
              <p:nvPr/>
            </p:nvSpPr>
            <p:spPr bwMode="auto">
              <a:xfrm>
                <a:off x="3513" y="2868"/>
                <a:ext cx="22" cy="8"/>
              </a:xfrm>
              <a:custGeom>
                <a:avLst/>
                <a:gdLst>
                  <a:gd name="T0" fmla="*/ 22 w 22"/>
                  <a:gd name="T1" fmla="*/ 8 h 8"/>
                  <a:gd name="T2" fmla="*/ 22 w 22"/>
                  <a:gd name="T3" fmla="*/ 8 h 8"/>
                  <a:gd name="T4" fmla="*/ 22 w 22"/>
                  <a:gd name="T5" fmla="*/ 4 h 8"/>
                  <a:gd name="T6" fmla="*/ 19 w 22"/>
                  <a:gd name="T7" fmla="*/ 4 h 8"/>
                  <a:gd name="T8" fmla="*/ 11 w 22"/>
                  <a:gd name="T9" fmla="*/ 0 h 8"/>
                  <a:gd name="T10" fmla="*/ 4 w 22"/>
                  <a:gd name="T11" fmla="*/ 4 h 8"/>
                  <a:gd name="T12" fmla="*/ 4 w 22"/>
                  <a:gd name="T13" fmla="*/ 4 h 8"/>
                  <a:gd name="T14" fmla="*/ 0 w 22"/>
                  <a:gd name="T15" fmla="*/ 8 h 8"/>
                  <a:gd name="T16" fmla="*/ 0 w 22"/>
                  <a:gd name="T17" fmla="*/ 8 h 8"/>
                  <a:gd name="T18" fmla="*/ 4 w 22"/>
                  <a:gd name="T19" fmla="*/ 8 h 8"/>
                  <a:gd name="T20" fmla="*/ 11 w 22"/>
                  <a:gd name="T21" fmla="*/ 8 h 8"/>
                  <a:gd name="T22" fmla="*/ 19 w 22"/>
                  <a:gd name="T23" fmla="*/ 8 h 8"/>
                  <a:gd name="T24" fmla="*/ 22 w 22"/>
                  <a:gd name="T25" fmla="*/ 8 h 8"/>
                  <a:gd name="T26" fmla="*/ 22 w 22"/>
                  <a:gd name="T27" fmla="*/ 8 h 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2"/>
                  <a:gd name="T43" fmla="*/ 0 h 8"/>
                  <a:gd name="T44" fmla="*/ 22 w 22"/>
                  <a:gd name="T45" fmla="*/ 8 h 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2" h="8">
                    <a:moveTo>
                      <a:pt x="22" y="8"/>
                    </a:moveTo>
                    <a:lnTo>
                      <a:pt x="22" y="8"/>
                    </a:lnTo>
                    <a:lnTo>
                      <a:pt x="22" y="4"/>
                    </a:lnTo>
                    <a:lnTo>
                      <a:pt x="19" y="4"/>
                    </a:lnTo>
                    <a:lnTo>
                      <a:pt x="11" y="0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11" y="8"/>
                    </a:lnTo>
                    <a:lnTo>
                      <a:pt x="19" y="8"/>
                    </a:lnTo>
                    <a:lnTo>
                      <a:pt x="22" y="8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00" name="Freeform 46"/>
              <p:cNvSpPr>
                <a:spLocks/>
              </p:cNvSpPr>
              <p:nvPr/>
            </p:nvSpPr>
            <p:spPr bwMode="auto">
              <a:xfrm>
                <a:off x="3505" y="2880"/>
                <a:ext cx="34" cy="7"/>
              </a:xfrm>
              <a:custGeom>
                <a:avLst/>
                <a:gdLst>
                  <a:gd name="T0" fmla="*/ 0 w 34"/>
                  <a:gd name="T1" fmla="*/ 7 h 7"/>
                  <a:gd name="T2" fmla="*/ 0 w 34"/>
                  <a:gd name="T3" fmla="*/ 7 h 7"/>
                  <a:gd name="T4" fmla="*/ 15 w 34"/>
                  <a:gd name="T5" fmla="*/ 7 h 7"/>
                  <a:gd name="T6" fmla="*/ 27 w 34"/>
                  <a:gd name="T7" fmla="*/ 3 h 7"/>
                  <a:gd name="T8" fmla="*/ 34 w 34"/>
                  <a:gd name="T9" fmla="*/ 0 h 7"/>
                  <a:gd name="T10" fmla="*/ 34 w 34"/>
                  <a:gd name="T11" fmla="*/ 0 h 7"/>
                  <a:gd name="T12" fmla="*/ 15 w 34"/>
                  <a:gd name="T13" fmla="*/ 0 h 7"/>
                  <a:gd name="T14" fmla="*/ 4 w 34"/>
                  <a:gd name="T15" fmla="*/ 3 h 7"/>
                  <a:gd name="T16" fmla="*/ 0 w 34"/>
                  <a:gd name="T17" fmla="*/ 3 h 7"/>
                  <a:gd name="T18" fmla="*/ 0 w 34"/>
                  <a:gd name="T19" fmla="*/ 7 h 7"/>
                  <a:gd name="T20" fmla="*/ 0 w 34"/>
                  <a:gd name="T21" fmla="*/ 7 h 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4"/>
                  <a:gd name="T34" fmla="*/ 0 h 7"/>
                  <a:gd name="T35" fmla="*/ 34 w 34"/>
                  <a:gd name="T36" fmla="*/ 7 h 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4" h="7">
                    <a:moveTo>
                      <a:pt x="0" y="7"/>
                    </a:moveTo>
                    <a:lnTo>
                      <a:pt x="0" y="7"/>
                    </a:lnTo>
                    <a:lnTo>
                      <a:pt x="15" y="7"/>
                    </a:lnTo>
                    <a:lnTo>
                      <a:pt x="27" y="3"/>
                    </a:lnTo>
                    <a:lnTo>
                      <a:pt x="34" y="0"/>
                    </a:lnTo>
                    <a:lnTo>
                      <a:pt x="15" y="0"/>
                    </a:lnTo>
                    <a:lnTo>
                      <a:pt x="4" y="3"/>
                    </a:lnTo>
                    <a:lnTo>
                      <a:pt x="0" y="3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01" name="Freeform 47"/>
              <p:cNvSpPr>
                <a:spLocks/>
              </p:cNvSpPr>
              <p:nvPr/>
            </p:nvSpPr>
            <p:spPr bwMode="auto">
              <a:xfrm>
                <a:off x="3543" y="2880"/>
                <a:ext cx="26" cy="7"/>
              </a:xfrm>
              <a:custGeom>
                <a:avLst/>
                <a:gdLst>
                  <a:gd name="T0" fmla="*/ 26 w 26"/>
                  <a:gd name="T1" fmla="*/ 0 h 7"/>
                  <a:gd name="T2" fmla="*/ 26 w 26"/>
                  <a:gd name="T3" fmla="*/ 0 h 7"/>
                  <a:gd name="T4" fmla="*/ 19 w 26"/>
                  <a:gd name="T5" fmla="*/ 0 h 7"/>
                  <a:gd name="T6" fmla="*/ 11 w 26"/>
                  <a:gd name="T7" fmla="*/ 0 h 7"/>
                  <a:gd name="T8" fmla="*/ 4 w 26"/>
                  <a:gd name="T9" fmla="*/ 0 h 7"/>
                  <a:gd name="T10" fmla="*/ 0 w 26"/>
                  <a:gd name="T11" fmla="*/ 0 h 7"/>
                  <a:gd name="T12" fmla="*/ 0 w 26"/>
                  <a:gd name="T13" fmla="*/ 0 h 7"/>
                  <a:gd name="T14" fmla="*/ 0 w 26"/>
                  <a:gd name="T15" fmla="*/ 3 h 7"/>
                  <a:gd name="T16" fmla="*/ 4 w 26"/>
                  <a:gd name="T17" fmla="*/ 3 h 7"/>
                  <a:gd name="T18" fmla="*/ 11 w 26"/>
                  <a:gd name="T19" fmla="*/ 7 h 7"/>
                  <a:gd name="T20" fmla="*/ 23 w 26"/>
                  <a:gd name="T21" fmla="*/ 3 h 7"/>
                  <a:gd name="T22" fmla="*/ 26 w 26"/>
                  <a:gd name="T23" fmla="*/ 0 h 7"/>
                  <a:gd name="T24" fmla="*/ 26 w 26"/>
                  <a:gd name="T25" fmla="*/ 0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6"/>
                  <a:gd name="T40" fmla="*/ 0 h 7"/>
                  <a:gd name="T41" fmla="*/ 26 w 26"/>
                  <a:gd name="T42" fmla="*/ 7 h 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6" h="7">
                    <a:moveTo>
                      <a:pt x="26" y="0"/>
                    </a:moveTo>
                    <a:lnTo>
                      <a:pt x="26" y="0"/>
                    </a:lnTo>
                    <a:lnTo>
                      <a:pt x="19" y="0"/>
                    </a:lnTo>
                    <a:lnTo>
                      <a:pt x="11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4" y="3"/>
                    </a:lnTo>
                    <a:lnTo>
                      <a:pt x="11" y="7"/>
                    </a:lnTo>
                    <a:lnTo>
                      <a:pt x="23" y="3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02" name="Freeform 48"/>
              <p:cNvSpPr>
                <a:spLocks/>
              </p:cNvSpPr>
              <p:nvPr/>
            </p:nvSpPr>
            <p:spPr bwMode="auto">
              <a:xfrm>
                <a:off x="3505" y="2891"/>
                <a:ext cx="34" cy="4"/>
              </a:xfrm>
              <a:custGeom>
                <a:avLst/>
                <a:gdLst>
                  <a:gd name="T0" fmla="*/ 0 w 34"/>
                  <a:gd name="T1" fmla="*/ 4 h 4"/>
                  <a:gd name="T2" fmla="*/ 0 w 34"/>
                  <a:gd name="T3" fmla="*/ 4 h 4"/>
                  <a:gd name="T4" fmla="*/ 12 w 34"/>
                  <a:gd name="T5" fmla="*/ 4 h 4"/>
                  <a:gd name="T6" fmla="*/ 23 w 34"/>
                  <a:gd name="T7" fmla="*/ 4 h 4"/>
                  <a:gd name="T8" fmla="*/ 30 w 34"/>
                  <a:gd name="T9" fmla="*/ 4 h 4"/>
                  <a:gd name="T10" fmla="*/ 34 w 34"/>
                  <a:gd name="T11" fmla="*/ 0 h 4"/>
                  <a:gd name="T12" fmla="*/ 34 w 34"/>
                  <a:gd name="T13" fmla="*/ 0 h 4"/>
                  <a:gd name="T14" fmla="*/ 19 w 34"/>
                  <a:gd name="T15" fmla="*/ 0 h 4"/>
                  <a:gd name="T16" fmla="*/ 8 w 34"/>
                  <a:gd name="T17" fmla="*/ 0 h 4"/>
                  <a:gd name="T18" fmla="*/ 0 w 34"/>
                  <a:gd name="T19" fmla="*/ 4 h 4"/>
                  <a:gd name="T20" fmla="*/ 0 w 34"/>
                  <a:gd name="T21" fmla="*/ 4 h 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4"/>
                  <a:gd name="T34" fmla="*/ 0 h 4"/>
                  <a:gd name="T35" fmla="*/ 34 w 34"/>
                  <a:gd name="T36" fmla="*/ 4 h 4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4" h="4">
                    <a:moveTo>
                      <a:pt x="0" y="4"/>
                    </a:moveTo>
                    <a:lnTo>
                      <a:pt x="0" y="4"/>
                    </a:lnTo>
                    <a:lnTo>
                      <a:pt x="12" y="4"/>
                    </a:lnTo>
                    <a:lnTo>
                      <a:pt x="23" y="4"/>
                    </a:lnTo>
                    <a:lnTo>
                      <a:pt x="30" y="4"/>
                    </a:lnTo>
                    <a:lnTo>
                      <a:pt x="34" y="0"/>
                    </a:lnTo>
                    <a:lnTo>
                      <a:pt x="19" y="0"/>
                    </a:lnTo>
                    <a:lnTo>
                      <a:pt x="8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03" name="Freeform 49"/>
              <p:cNvSpPr>
                <a:spLocks/>
              </p:cNvSpPr>
              <p:nvPr/>
            </p:nvSpPr>
            <p:spPr bwMode="auto">
              <a:xfrm>
                <a:off x="3547" y="2887"/>
                <a:ext cx="22" cy="8"/>
              </a:xfrm>
              <a:custGeom>
                <a:avLst/>
                <a:gdLst>
                  <a:gd name="T0" fmla="*/ 0 w 22"/>
                  <a:gd name="T1" fmla="*/ 0 h 8"/>
                  <a:gd name="T2" fmla="*/ 0 w 22"/>
                  <a:gd name="T3" fmla="*/ 0 h 8"/>
                  <a:gd name="T4" fmla="*/ 0 w 22"/>
                  <a:gd name="T5" fmla="*/ 8 h 8"/>
                  <a:gd name="T6" fmla="*/ 0 w 22"/>
                  <a:gd name="T7" fmla="*/ 8 h 8"/>
                  <a:gd name="T8" fmla="*/ 0 w 22"/>
                  <a:gd name="T9" fmla="*/ 8 h 8"/>
                  <a:gd name="T10" fmla="*/ 4 w 22"/>
                  <a:gd name="T11" fmla="*/ 8 h 8"/>
                  <a:gd name="T12" fmla="*/ 4 w 22"/>
                  <a:gd name="T13" fmla="*/ 8 h 8"/>
                  <a:gd name="T14" fmla="*/ 7 w 22"/>
                  <a:gd name="T15" fmla="*/ 8 h 8"/>
                  <a:gd name="T16" fmla="*/ 11 w 22"/>
                  <a:gd name="T17" fmla="*/ 8 h 8"/>
                  <a:gd name="T18" fmla="*/ 15 w 22"/>
                  <a:gd name="T19" fmla="*/ 8 h 8"/>
                  <a:gd name="T20" fmla="*/ 19 w 22"/>
                  <a:gd name="T21" fmla="*/ 4 h 8"/>
                  <a:gd name="T22" fmla="*/ 19 w 22"/>
                  <a:gd name="T23" fmla="*/ 4 h 8"/>
                  <a:gd name="T24" fmla="*/ 19 w 22"/>
                  <a:gd name="T25" fmla="*/ 8 h 8"/>
                  <a:gd name="T26" fmla="*/ 22 w 22"/>
                  <a:gd name="T27" fmla="*/ 8 h 8"/>
                  <a:gd name="T28" fmla="*/ 22 w 22"/>
                  <a:gd name="T29" fmla="*/ 8 h 8"/>
                  <a:gd name="T30" fmla="*/ 22 w 22"/>
                  <a:gd name="T31" fmla="*/ 0 h 8"/>
                  <a:gd name="T32" fmla="*/ 22 w 22"/>
                  <a:gd name="T33" fmla="*/ 0 h 8"/>
                  <a:gd name="T34" fmla="*/ 7 w 22"/>
                  <a:gd name="T35" fmla="*/ 4 h 8"/>
                  <a:gd name="T36" fmla="*/ 4 w 22"/>
                  <a:gd name="T37" fmla="*/ 4 h 8"/>
                  <a:gd name="T38" fmla="*/ 0 w 22"/>
                  <a:gd name="T39" fmla="*/ 0 h 8"/>
                  <a:gd name="T40" fmla="*/ 0 w 22"/>
                  <a:gd name="T41" fmla="*/ 0 h 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22"/>
                  <a:gd name="T64" fmla="*/ 0 h 8"/>
                  <a:gd name="T65" fmla="*/ 22 w 22"/>
                  <a:gd name="T66" fmla="*/ 8 h 8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22" h="8">
                    <a:moveTo>
                      <a:pt x="0" y="0"/>
                    </a:moveTo>
                    <a:lnTo>
                      <a:pt x="0" y="0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7" y="8"/>
                    </a:lnTo>
                    <a:lnTo>
                      <a:pt x="11" y="8"/>
                    </a:lnTo>
                    <a:lnTo>
                      <a:pt x="15" y="8"/>
                    </a:lnTo>
                    <a:lnTo>
                      <a:pt x="19" y="4"/>
                    </a:lnTo>
                    <a:lnTo>
                      <a:pt x="19" y="8"/>
                    </a:lnTo>
                    <a:lnTo>
                      <a:pt x="22" y="8"/>
                    </a:lnTo>
                    <a:lnTo>
                      <a:pt x="22" y="0"/>
                    </a:lnTo>
                    <a:lnTo>
                      <a:pt x="7" y="4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04" name="Freeform 50"/>
              <p:cNvSpPr>
                <a:spLocks/>
              </p:cNvSpPr>
              <p:nvPr/>
            </p:nvSpPr>
            <p:spPr bwMode="auto">
              <a:xfrm>
                <a:off x="3505" y="2910"/>
                <a:ext cx="34" cy="7"/>
              </a:xfrm>
              <a:custGeom>
                <a:avLst/>
                <a:gdLst>
                  <a:gd name="T0" fmla="*/ 34 w 34"/>
                  <a:gd name="T1" fmla="*/ 7 h 7"/>
                  <a:gd name="T2" fmla="*/ 34 w 34"/>
                  <a:gd name="T3" fmla="*/ 7 h 7"/>
                  <a:gd name="T4" fmla="*/ 34 w 34"/>
                  <a:gd name="T5" fmla="*/ 0 h 7"/>
                  <a:gd name="T6" fmla="*/ 34 w 34"/>
                  <a:gd name="T7" fmla="*/ 0 h 7"/>
                  <a:gd name="T8" fmla="*/ 34 w 34"/>
                  <a:gd name="T9" fmla="*/ 0 h 7"/>
                  <a:gd name="T10" fmla="*/ 34 w 34"/>
                  <a:gd name="T11" fmla="*/ 0 h 7"/>
                  <a:gd name="T12" fmla="*/ 34 w 34"/>
                  <a:gd name="T13" fmla="*/ 0 h 7"/>
                  <a:gd name="T14" fmla="*/ 27 w 34"/>
                  <a:gd name="T15" fmla="*/ 0 h 7"/>
                  <a:gd name="T16" fmla="*/ 15 w 34"/>
                  <a:gd name="T17" fmla="*/ 0 h 7"/>
                  <a:gd name="T18" fmla="*/ 4 w 34"/>
                  <a:gd name="T19" fmla="*/ 0 h 7"/>
                  <a:gd name="T20" fmla="*/ 4 w 34"/>
                  <a:gd name="T21" fmla="*/ 4 h 7"/>
                  <a:gd name="T22" fmla="*/ 0 w 34"/>
                  <a:gd name="T23" fmla="*/ 7 h 7"/>
                  <a:gd name="T24" fmla="*/ 0 w 34"/>
                  <a:gd name="T25" fmla="*/ 7 h 7"/>
                  <a:gd name="T26" fmla="*/ 19 w 34"/>
                  <a:gd name="T27" fmla="*/ 7 h 7"/>
                  <a:gd name="T28" fmla="*/ 34 w 34"/>
                  <a:gd name="T29" fmla="*/ 7 h 7"/>
                  <a:gd name="T30" fmla="*/ 34 w 34"/>
                  <a:gd name="T31" fmla="*/ 7 h 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34"/>
                  <a:gd name="T49" fmla="*/ 0 h 7"/>
                  <a:gd name="T50" fmla="*/ 34 w 34"/>
                  <a:gd name="T51" fmla="*/ 7 h 7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34" h="7">
                    <a:moveTo>
                      <a:pt x="34" y="7"/>
                    </a:moveTo>
                    <a:lnTo>
                      <a:pt x="34" y="7"/>
                    </a:lnTo>
                    <a:lnTo>
                      <a:pt x="34" y="0"/>
                    </a:lnTo>
                    <a:lnTo>
                      <a:pt x="27" y="0"/>
                    </a:lnTo>
                    <a:lnTo>
                      <a:pt x="15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7"/>
                    </a:lnTo>
                    <a:lnTo>
                      <a:pt x="19" y="7"/>
                    </a:lnTo>
                    <a:lnTo>
                      <a:pt x="34" y="7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05" name="Freeform 51"/>
              <p:cNvSpPr>
                <a:spLocks/>
              </p:cNvSpPr>
              <p:nvPr/>
            </p:nvSpPr>
            <p:spPr bwMode="auto">
              <a:xfrm>
                <a:off x="3509" y="2921"/>
                <a:ext cx="26" cy="8"/>
              </a:xfrm>
              <a:custGeom>
                <a:avLst/>
                <a:gdLst>
                  <a:gd name="T0" fmla="*/ 0 w 26"/>
                  <a:gd name="T1" fmla="*/ 0 h 8"/>
                  <a:gd name="T2" fmla="*/ 0 w 26"/>
                  <a:gd name="T3" fmla="*/ 0 h 8"/>
                  <a:gd name="T4" fmla="*/ 0 w 26"/>
                  <a:gd name="T5" fmla="*/ 4 h 8"/>
                  <a:gd name="T6" fmla="*/ 4 w 26"/>
                  <a:gd name="T7" fmla="*/ 4 h 8"/>
                  <a:gd name="T8" fmla="*/ 11 w 26"/>
                  <a:gd name="T9" fmla="*/ 8 h 8"/>
                  <a:gd name="T10" fmla="*/ 23 w 26"/>
                  <a:gd name="T11" fmla="*/ 4 h 8"/>
                  <a:gd name="T12" fmla="*/ 26 w 26"/>
                  <a:gd name="T13" fmla="*/ 0 h 8"/>
                  <a:gd name="T14" fmla="*/ 26 w 26"/>
                  <a:gd name="T15" fmla="*/ 0 h 8"/>
                  <a:gd name="T16" fmla="*/ 23 w 26"/>
                  <a:gd name="T17" fmla="*/ 0 h 8"/>
                  <a:gd name="T18" fmla="*/ 15 w 26"/>
                  <a:gd name="T19" fmla="*/ 0 h 8"/>
                  <a:gd name="T20" fmla="*/ 0 w 26"/>
                  <a:gd name="T21" fmla="*/ 0 h 8"/>
                  <a:gd name="T22" fmla="*/ 0 w 26"/>
                  <a:gd name="T23" fmla="*/ 0 h 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6"/>
                  <a:gd name="T37" fmla="*/ 0 h 8"/>
                  <a:gd name="T38" fmla="*/ 26 w 26"/>
                  <a:gd name="T39" fmla="*/ 8 h 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6" h="8">
                    <a:moveTo>
                      <a:pt x="0" y="0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11" y="8"/>
                    </a:lnTo>
                    <a:lnTo>
                      <a:pt x="23" y="4"/>
                    </a:lnTo>
                    <a:lnTo>
                      <a:pt x="26" y="0"/>
                    </a:lnTo>
                    <a:lnTo>
                      <a:pt x="23" y="0"/>
                    </a:lnTo>
                    <a:lnTo>
                      <a:pt x="1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06" name="Freeform 52"/>
              <p:cNvSpPr>
                <a:spLocks/>
              </p:cNvSpPr>
              <p:nvPr/>
            </p:nvSpPr>
            <p:spPr bwMode="auto">
              <a:xfrm>
                <a:off x="3547" y="2917"/>
                <a:ext cx="22" cy="8"/>
              </a:xfrm>
              <a:custGeom>
                <a:avLst/>
                <a:gdLst>
                  <a:gd name="T0" fmla="*/ 22 w 22"/>
                  <a:gd name="T1" fmla="*/ 8 h 8"/>
                  <a:gd name="T2" fmla="*/ 22 w 22"/>
                  <a:gd name="T3" fmla="*/ 8 h 8"/>
                  <a:gd name="T4" fmla="*/ 22 w 22"/>
                  <a:gd name="T5" fmla="*/ 4 h 8"/>
                  <a:gd name="T6" fmla="*/ 19 w 22"/>
                  <a:gd name="T7" fmla="*/ 4 h 8"/>
                  <a:gd name="T8" fmla="*/ 11 w 22"/>
                  <a:gd name="T9" fmla="*/ 0 h 8"/>
                  <a:gd name="T10" fmla="*/ 4 w 22"/>
                  <a:gd name="T11" fmla="*/ 4 h 8"/>
                  <a:gd name="T12" fmla="*/ 0 w 22"/>
                  <a:gd name="T13" fmla="*/ 4 h 8"/>
                  <a:gd name="T14" fmla="*/ 0 w 22"/>
                  <a:gd name="T15" fmla="*/ 8 h 8"/>
                  <a:gd name="T16" fmla="*/ 0 w 22"/>
                  <a:gd name="T17" fmla="*/ 8 h 8"/>
                  <a:gd name="T18" fmla="*/ 4 w 22"/>
                  <a:gd name="T19" fmla="*/ 8 h 8"/>
                  <a:gd name="T20" fmla="*/ 11 w 22"/>
                  <a:gd name="T21" fmla="*/ 8 h 8"/>
                  <a:gd name="T22" fmla="*/ 19 w 22"/>
                  <a:gd name="T23" fmla="*/ 4 h 8"/>
                  <a:gd name="T24" fmla="*/ 22 w 22"/>
                  <a:gd name="T25" fmla="*/ 8 h 8"/>
                  <a:gd name="T26" fmla="*/ 22 w 22"/>
                  <a:gd name="T27" fmla="*/ 8 h 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22"/>
                  <a:gd name="T43" fmla="*/ 0 h 8"/>
                  <a:gd name="T44" fmla="*/ 22 w 22"/>
                  <a:gd name="T45" fmla="*/ 8 h 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22" h="8">
                    <a:moveTo>
                      <a:pt x="22" y="8"/>
                    </a:moveTo>
                    <a:lnTo>
                      <a:pt x="22" y="8"/>
                    </a:lnTo>
                    <a:lnTo>
                      <a:pt x="22" y="4"/>
                    </a:lnTo>
                    <a:lnTo>
                      <a:pt x="19" y="4"/>
                    </a:lnTo>
                    <a:lnTo>
                      <a:pt x="11" y="0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11" y="8"/>
                    </a:lnTo>
                    <a:lnTo>
                      <a:pt x="19" y="4"/>
                    </a:lnTo>
                    <a:lnTo>
                      <a:pt x="22" y="8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07" name="Freeform 53"/>
              <p:cNvSpPr>
                <a:spLocks/>
              </p:cNvSpPr>
              <p:nvPr/>
            </p:nvSpPr>
            <p:spPr bwMode="auto">
              <a:xfrm>
                <a:off x="3505" y="2940"/>
                <a:ext cx="15" cy="4"/>
              </a:xfrm>
              <a:custGeom>
                <a:avLst/>
                <a:gdLst>
                  <a:gd name="T0" fmla="*/ 15 w 15"/>
                  <a:gd name="T1" fmla="*/ 4 h 4"/>
                  <a:gd name="T2" fmla="*/ 15 w 15"/>
                  <a:gd name="T3" fmla="*/ 4 h 4"/>
                  <a:gd name="T4" fmla="*/ 15 w 15"/>
                  <a:gd name="T5" fmla="*/ 0 h 4"/>
                  <a:gd name="T6" fmla="*/ 8 w 15"/>
                  <a:gd name="T7" fmla="*/ 0 h 4"/>
                  <a:gd name="T8" fmla="*/ 4 w 15"/>
                  <a:gd name="T9" fmla="*/ 0 h 4"/>
                  <a:gd name="T10" fmla="*/ 0 w 15"/>
                  <a:gd name="T11" fmla="*/ 4 h 4"/>
                  <a:gd name="T12" fmla="*/ 0 w 15"/>
                  <a:gd name="T13" fmla="*/ 4 h 4"/>
                  <a:gd name="T14" fmla="*/ 8 w 15"/>
                  <a:gd name="T15" fmla="*/ 4 h 4"/>
                  <a:gd name="T16" fmla="*/ 12 w 15"/>
                  <a:gd name="T17" fmla="*/ 4 h 4"/>
                  <a:gd name="T18" fmla="*/ 15 w 15"/>
                  <a:gd name="T19" fmla="*/ 4 h 4"/>
                  <a:gd name="T20" fmla="*/ 15 w 15"/>
                  <a:gd name="T21" fmla="*/ 4 h 4"/>
                  <a:gd name="T22" fmla="*/ 15 w 15"/>
                  <a:gd name="T23" fmla="*/ 4 h 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5"/>
                  <a:gd name="T37" fmla="*/ 0 h 4"/>
                  <a:gd name="T38" fmla="*/ 15 w 15"/>
                  <a:gd name="T39" fmla="*/ 4 h 4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5" h="4">
                    <a:moveTo>
                      <a:pt x="15" y="4"/>
                    </a:moveTo>
                    <a:lnTo>
                      <a:pt x="15" y="4"/>
                    </a:lnTo>
                    <a:lnTo>
                      <a:pt x="15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8" y="4"/>
                    </a:lnTo>
                    <a:lnTo>
                      <a:pt x="12" y="4"/>
                    </a:lnTo>
                    <a:lnTo>
                      <a:pt x="15" y="4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08" name="Freeform 54"/>
              <p:cNvSpPr>
                <a:spLocks/>
              </p:cNvSpPr>
              <p:nvPr/>
            </p:nvSpPr>
            <p:spPr bwMode="auto">
              <a:xfrm>
                <a:off x="3513" y="2808"/>
                <a:ext cx="22" cy="7"/>
              </a:xfrm>
              <a:custGeom>
                <a:avLst/>
                <a:gdLst>
                  <a:gd name="T0" fmla="*/ 19 w 22"/>
                  <a:gd name="T1" fmla="*/ 0 h 7"/>
                  <a:gd name="T2" fmla="*/ 19 w 22"/>
                  <a:gd name="T3" fmla="*/ 0 h 7"/>
                  <a:gd name="T4" fmla="*/ 19 w 22"/>
                  <a:gd name="T5" fmla="*/ 4 h 7"/>
                  <a:gd name="T6" fmla="*/ 19 w 22"/>
                  <a:gd name="T7" fmla="*/ 4 h 7"/>
                  <a:gd name="T8" fmla="*/ 11 w 22"/>
                  <a:gd name="T9" fmla="*/ 4 h 7"/>
                  <a:gd name="T10" fmla="*/ 4 w 22"/>
                  <a:gd name="T11" fmla="*/ 4 h 7"/>
                  <a:gd name="T12" fmla="*/ 4 w 22"/>
                  <a:gd name="T13" fmla="*/ 4 h 7"/>
                  <a:gd name="T14" fmla="*/ 0 w 22"/>
                  <a:gd name="T15" fmla="*/ 7 h 7"/>
                  <a:gd name="T16" fmla="*/ 0 w 22"/>
                  <a:gd name="T17" fmla="*/ 7 h 7"/>
                  <a:gd name="T18" fmla="*/ 19 w 22"/>
                  <a:gd name="T19" fmla="*/ 7 h 7"/>
                  <a:gd name="T20" fmla="*/ 22 w 22"/>
                  <a:gd name="T21" fmla="*/ 7 h 7"/>
                  <a:gd name="T22" fmla="*/ 19 w 22"/>
                  <a:gd name="T23" fmla="*/ 0 h 7"/>
                  <a:gd name="T24" fmla="*/ 19 w 22"/>
                  <a:gd name="T25" fmla="*/ 0 h 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2"/>
                  <a:gd name="T40" fmla="*/ 0 h 7"/>
                  <a:gd name="T41" fmla="*/ 22 w 22"/>
                  <a:gd name="T42" fmla="*/ 7 h 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2" h="7">
                    <a:moveTo>
                      <a:pt x="19" y="0"/>
                    </a:moveTo>
                    <a:lnTo>
                      <a:pt x="19" y="0"/>
                    </a:lnTo>
                    <a:lnTo>
                      <a:pt x="19" y="4"/>
                    </a:lnTo>
                    <a:lnTo>
                      <a:pt x="11" y="4"/>
                    </a:lnTo>
                    <a:lnTo>
                      <a:pt x="4" y="4"/>
                    </a:lnTo>
                    <a:lnTo>
                      <a:pt x="0" y="7"/>
                    </a:lnTo>
                    <a:lnTo>
                      <a:pt x="19" y="7"/>
                    </a:lnTo>
                    <a:lnTo>
                      <a:pt x="22" y="7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ABDFF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09" name="Freeform 55"/>
              <p:cNvSpPr>
                <a:spLocks/>
              </p:cNvSpPr>
              <p:nvPr/>
            </p:nvSpPr>
            <p:spPr bwMode="auto">
              <a:xfrm>
                <a:off x="2762" y="2876"/>
                <a:ext cx="8" cy="7"/>
              </a:xfrm>
              <a:custGeom>
                <a:avLst/>
                <a:gdLst>
                  <a:gd name="T0" fmla="*/ 0 w 8"/>
                  <a:gd name="T1" fmla="*/ 0 h 7"/>
                  <a:gd name="T2" fmla="*/ 0 w 8"/>
                  <a:gd name="T3" fmla="*/ 0 h 7"/>
                  <a:gd name="T4" fmla="*/ 8 w 8"/>
                  <a:gd name="T5" fmla="*/ 4 h 7"/>
                  <a:gd name="T6" fmla="*/ 8 w 8"/>
                  <a:gd name="T7" fmla="*/ 4 h 7"/>
                  <a:gd name="T8" fmla="*/ 8 w 8"/>
                  <a:gd name="T9" fmla="*/ 7 h 7"/>
                  <a:gd name="T10" fmla="*/ 4 w 8"/>
                  <a:gd name="T11" fmla="*/ 7 h 7"/>
                  <a:gd name="T12" fmla="*/ 0 w 8"/>
                  <a:gd name="T13" fmla="*/ 4 h 7"/>
                  <a:gd name="T14" fmla="*/ 0 w 8"/>
                  <a:gd name="T15" fmla="*/ 0 h 7"/>
                  <a:gd name="T16" fmla="*/ 0 w 8"/>
                  <a:gd name="T17" fmla="*/ 0 h 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"/>
                  <a:gd name="T28" fmla="*/ 0 h 7"/>
                  <a:gd name="T29" fmla="*/ 8 w 8"/>
                  <a:gd name="T30" fmla="*/ 7 h 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" h="7">
                    <a:moveTo>
                      <a:pt x="0" y="0"/>
                    </a:moveTo>
                    <a:lnTo>
                      <a:pt x="0" y="0"/>
                    </a:lnTo>
                    <a:lnTo>
                      <a:pt x="8" y="4"/>
                    </a:lnTo>
                    <a:lnTo>
                      <a:pt x="8" y="7"/>
                    </a:lnTo>
                    <a:lnTo>
                      <a:pt x="4" y="7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49635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10" name="Freeform 56"/>
              <p:cNvSpPr>
                <a:spLocks noEditPoints="1"/>
              </p:cNvSpPr>
              <p:nvPr/>
            </p:nvSpPr>
            <p:spPr bwMode="auto">
              <a:xfrm>
                <a:off x="2777" y="1842"/>
                <a:ext cx="1151" cy="1645"/>
              </a:xfrm>
              <a:custGeom>
                <a:avLst/>
                <a:gdLst>
                  <a:gd name="T0" fmla="*/ 1060 w 1151"/>
                  <a:gd name="T1" fmla="*/ 879 h 1645"/>
                  <a:gd name="T2" fmla="*/ 1079 w 1151"/>
                  <a:gd name="T3" fmla="*/ 807 h 1645"/>
                  <a:gd name="T4" fmla="*/ 1053 w 1151"/>
                  <a:gd name="T5" fmla="*/ 524 h 1645"/>
                  <a:gd name="T6" fmla="*/ 947 w 1151"/>
                  <a:gd name="T7" fmla="*/ 249 h 1645"/>
                  <a:gd name="T8" fmla="*/ 830 w 1151"/>
                  <a:gd name="T9" fmla="*/ 208 h 1645"/>
                  <a:gd name="T10" fmla="*/ 834 w 1151"/>
                  <a:gd name="T11" fmla="*/ 91 h 1645"/>
                  <a:gd name="T12" fmla="*/ 770 w 1151"/>
                  <a:gd name="T13" fmla="*/ 0 h 1645"/>
                  <a:gd name="T14" fmla="*/ 660 w 1151"/>
                  <a:gd name="T15" fmla="*/ 79 h 1645"/>
                  <a:gd name="T16" fmla="*/ 675 w 1151"/>
                  <a:gd name="T17" fmla="*/ 155 h 1645"/>
                  <a:gd name="T18" fmla="*/ 706 w 1151"/>
                  <a:gd name="T19" fmla="*/ 226 h 1645"/>
                  <a:gd name="T20" fmla="*/ 611 w 1151"/>
                  <a:gd name="T21" fmla="*/ 306 h 1645"/>
                  <a:gd name="T22" fmla="*/ 491 w 1151"/>
                  <a:gd name="T23" fmla="*/ 298 h 1645"/>
                  <a:gd name="T24" fmla="*/ 509 w 1151"/>
                  <a:gd name="T25" fmla="*/ 275 h 1645"/>
                  <a:gd name="T26" fmla="*/ 566 w 1151"/>
                  <a:gd name="T27" fmla="*/ 196 h 1645"/>
                  <a:gd name="T28" fmla="*/ 547 w 1151"/>
                  <a:gd name="T29" fmla="*/ 83 h 1645"/>
                  <a:gd name="T30" fmla="*/ 415 w 1151"/>
                  <a:gd name="T31" fmla="*/ 132 h 1645"/>
                  <a:gd name="T32" fmla="*/ 408 w 1151"/>
                  <a:gd name="T33" fmla="*/ 215 h 1645"/>
                  <a:gd name="T34" fmla="*/ 340 w 1151"/>
                  <a:gd name="T35" fmla="*/ 279 h 1645"/>
                  <a:gd name="T36" fmla="*/ 245 w 1151"/>
                  <a:gd name="T37" fmla="*/ 302 h 1645"/>
                  <a:gd name="T38" fmla="*/ 181 w 1151"/>
                  <a:gd name="T39" fmla="*/ 600 h 1645"/>
                  <a:gd name="T40" fmla="*/ 128 w 1151"/>
                  <a:gd name="T41" fmla="*/ 830 h 1645"/>
                  <a:gd name="T42" fmla="*/ 110 w 1151"/>
                  <a:gd name="T43" fmla="*/ 1007 h 1645"/>
                  <a:gd name="T44" fmla="*/ 8 w 1151"/>
                  <a:gd name="T45" fmla="*/ 1196 h 1645"/>
                  <a:gd name="T46" fmla="*/ 95 w 1151"/>
                  <a:gd name="T47" fmla="*/ 1230 h 1645"/>
                  <a:gd name="T48" fmla="*/ 189 w 1151"/>
                  <a:gd name="T49" fmla="*/ 1275 h 1645"/>
                  <a:gd name="T50" fmla="*/ 257 w 1151"/>
                  <a:gd name="T51" fmla="*/ 1200 h 1645"/>
                  <a:gd name="T52" fmla="*/ 253 w 1151"/>
                  <a:gd name="T53" fmla="*/ 1064 h 1645"/>
                  <a:gd name="T54" fmla="*/ 362 w 1151"/>
                  <a:gd name="T55" fmla="*/ 1419 h 1645"/>
                  <a:gd name="T56" fmla="*/ 347 w 1151"/>
                  <a:gd name="T57" fmla="*/ 1585 h 1645"/>
                  <a:gd name="T58" fmla="*/ 419 w 1151"/>
                  <a:gd name="T59" fmla="*/ 1603 h 1645"/>
                  <a:gd name="T60" fmla="*/ 445 w 1151"/>
                  <a:gd name="T61" fmla="*/ 1407 h 1645"/>
                  <a:gd name="T62" fmla="*/ 506 w 1151"/>
                  <a:gd name="T63" fmla="*/ 1162 h 1645"/>
                  <a:gd name="T64" fmla="*/ 559 w 1151"/>
                  <a:gd name="T65" fmla="*/ 841 h 1645"/>
                  <a:gd name="T66" fmla="*/ 551 w 1151"/>
                  <a:gd name="T67" fmla="*/ 634 h 1645"/>
                  <a:gd name="T68" fmla="*/ 638 w 1151"/>
                  <a:gd name="T69" fmla="*/ 902 h 1645"/>
                  <a:gd name="T70" fmla="*/ 672 w 1151"/>
                  <a:gd name="T71" fmla="*/ 1143 h 1645"/>
                  <a:gd name="T72" fmla="*/ 736 w 1151"/>
                  <a:gd name="T73" fmla="*/ 1487 h 1645"/>
                  <a:gd name="T74" fmla="*/ 743 w 1151"/>
                  <a:gd name="T75" fmla="*/ 1619 h 1645"/>
                  <a:gd name="T76" fmla="*/ 849 w 1151"/>
                  <a:gd name="T77" fmla="*/ 1615 h 1645"/>
                  <a:gd name="T78" fmla="*/ 841 w 1151"/>
                  <a:gd name="T79" fmla="*/ 1445 h 1645"/>
                  <a:gd name="T80" fmla="*/ 875 w 1151"/>
                  <a:gd name="T81" fmla="*/ 1347 h 1645"/>
                  <a:gd name="T82" fmla="*/ 947 w 1151"/>
                  <a:gd name="T83" fmla="*/ 1185 h 1645"/>
                  <a:gd name="T84" fmla="*/ 973 w 1151"/>
                  <a:gd name="T85" fmla="*/ 1060 h 1645"/>
                  <a:gd name="T86" fmla="*/ 989 w 1151"/>
                  <a:gd name="T87" fmla="*/ 879 h 1645"/>
                  <a:gd name="T88" fmla="*/ 1007 w 1151"/>
                  <a:gd name="T89" fmla="*/ 747 h 1645"/>
                  <a:gd name="T90" fmla="*/ 1015 w 1151"/>
                  <a:gd name="T91" fmla="*/ 875 h 1645"/>
                  <a:gd name="T92" fmla="*/ 992 w 1151"/>
                  <a:gd name="T93" fmla="*/ 1256 h 1645"/>
                  <a:gd name="T94" fmla="*/ 1139 w 1151"/>
                  <a:gd name="T95" fmla="*/ 1230 h 1645"/>
                  <a:gd name="T96" fmla="*/ 151 w 1151"/>
                  <a:gd name="T97" fmla="*/ 932 h 1645"/>
                  <a:gd name="T98" fmla="*/ 234 w 1151"/>
                  <a:gd name="T99" fmla="*/ 924 h 1645"/>
                  <a:gd name="T100" fmla="*/ 193 w 1151"/>
                  <a:gd name="T101" fmla="*/ 864 h 1645"/>
                  <a:gd name="T102" fmla="*/ 268 w 1151"/>
                  <a:gd name="T103" fmla="*/ 611 h 1645"/>
                  <a:gd name="T104" fmla="*/ 268 w 1151"/>
                  <a:gd name="T105" fmla="*/ 649 h 1645"/>
                  <a:gd name="T106" fmla="*/ 393 w 1151"/>
                  <a:gd name="T107" fmla="*/ 1173 h 1645"/>
                  <a:gd name="T108" fmla="*/ 823 w 1151"/>
                  <a:gd name="T109" fmla="*/ 1181 h 1645"/>
                  <a:gd name="T110" fmla="*/ 804 w 1151"/>
                  <a:gd name="T111" fmla="*/ 1087 h 1645"/>
                  <a:gd name="T112" fmla="*/ 826 w 1151"/>
                  <a:gd name="T113" fmla="*/ 1105 h 1645"/>
                  <a:gd name="T114" fmla="*/ 823 w 1151"/>
                  <a:gd name="T115" fmla="*/ 1181 h 1645"/>
                  <a:gd name="T116" fmla="*/ 1045 w 1151"/>
                  <a:gd name="T117" fmla="*/ 883 h 1645"/>
                  <a:gd name="T118" fmla="*/ 1053 w 1151"/>
                  <a:gd name="T119" fmla="*/ 883 h 164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151"/>
                  <a:gd name="T181" fmla="*/ 0 h 1645"/>
                  <a:gd name="T182" fmla="*/ 1151 w 1151"/>
                  <a:gd name="T183" fmla="*/ 1645 h 1645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151" h="1645">
                    <a:moveTo>
                      <a:pt x="1143" y="1139"/>
                    </a:moveTo>
                    <a:lnTo>
                      <a:pt x="1143" y="1139"/>
                    </a:lnTo>
                    <a:lnTo>
                      <a:pt x="1136" y="1117"/>
                    </a:lnTo>
                    <a:lnTo>
                      <a:pt x="1132" y="1087"/>
                    </a:lnTo>
                    <a:lnTo>
                      <a:pt x="1121" y="1011"/>
                    </a:lnTo>
                    <a:lnTo>
                      <a:pt x="1113" y="909"/>
                    </a:lnTo>
                    <a:lnTo>
                      <a:pt x="1079" y="917"/>
                    </a:lnTo>
                    <a:lnTo>
                      <a:pt x="1060" y="879"/>
                    </a:lnTo>
                    <a:lnTo>
                      <a:pt x="1064" y="872"/>
                    </a:lnTo>
                    <a:lnTo>
                      <a:pt x="1068" y="864"/>
                    </a:lnTo>
                    <a:lnTo>
                      <a:pt x="1072" y="856"/>
                    </a:lnTo>
                    <a:lnTo>
                      <a:pt x="1072" y="830"/>
                    </a:lnTo>
                    <a:lnTo>
                      <a:pt x="1072" y="815"/>
                    </a:lnTo>
                    <a:lnTo>
                      <a:pt x="1072" y="807"/>
                    </a:lnTo>
                    <a:lnTo>
                      <a:pt x="1079" y="807"/>
                    </a:lnTo>
                    <a:lnTo>
                      <a:pt x="1083" y="807"/>
                    </a:lnTo>
                    <a:lnTo>
                      <a:pt x="1087" y="804"/>
                    </a:lnTo>
                    <a:lnTo>
                      <a:pt x="1075" y="717"/>
                    </a:lnTo>
                    <a:lnTo>
                      <a:pt x="1064" y="611"/>
                    </a:lnTo>
                    <a:lnTo>
                      <a:pt x="1056" y="581"/>
                    </a:lnTo>
                    <a:lnTo>
                      <a:pt x="1056" y="566"/>
                    </a:lnTo>
                    <a:lnTo>
                      <a:pt x="1053" y="524"/>
                    </a:lnTo>
                    <a:lnTo>
                      <a:pt x="1045" y="483"/>
                    </a:lnTo>
                    <a:lnTo>
                      <a:pt x="1034" y="445"/>
                    </a:lnTo>
                    <a:lnTo>
                      <a:pt x="1000" y="309"/>
                    </a:lnTo>
                    <a:lnTo>
                      <a:pt x="989" y="283"/>
                    </a:lnTo>
                    <a:lnTo>
                      <a:pt x="985" y="272"/>
                    </a:lnTo>
                    <a:lnTo>
                      <a:pt x="981" y="264"/>
                    </a:lnTo>
                    <a:lnTo>
                      <a:pt x="966" y="257"/>
                    </a:lnTo>
                    <a:lnTo>
                      <a:pt x="947" y="249"/>
                    </a:lnTo>
                    <a:lnTo>
                      <a:pt x="909" y="241"/>
                    </a:lnTo>
                    <a:lnTo>
                      <a:pt x="849" y="230"/>
                    </a:lnTo>
                    <a:lnTo>
                      <a:pt x="838" y="230"/>
                    </a:lnTo>
                    <a:lnTo>
                      <a:pt x="826" y="226"/>
                    </a:lnTo>
                    <a:lnTo>
                      <a:pt x="823" y="223"/>
                    </a:lnTo>
                    <a:lnTo>
                      <a:pt x="826" y="215"/>
                    </a:lnTo>
                    <a:lnTo>
                      <a:pt x="830" y="208"/>
                    </a:lnTo>
                    <a:lnTo>
                      <a:pt x="834" y="196"/>
                    </a:lnTo>
                    <a:lnTo>
                      <a:pt x="834" y="177"/>
                    </a:lnTo>
                    <a:lnTo>
                      <a:pt x="834" y="132"/>
                    </a:lnTo>
                    <a:lnTo>
                      <a:pt x="834" y="125"/>
                    </a:lnTo>
                    <a:lnTo>
                      <a:pt x="834" y="113"/>
                    </a:lnTo>
                    <a:lnTo>
                      <a:pt x="834" y="102"/>
                    </a:lnTo>
                    <a:lnTo>
                      <a:pt x="834" y="91"/>
                    </a:lnTo>
                    <a:lnTo>
                      <a:pt x="830" y="79"/>
                    </a:lnTo>
                    <a:lnTo>
                      <a:pt x="834" y="57"/>
                    </a:lnTo>
                    <a:lnTo>
                      <a:pt x="830" y="49"/>
                    </a:lnTo>
                    <a:lnTo>
                      <a:pt x="823" y="34"/>
                    </a:lnTo>
                    <a:lnTo>
                      <a:pt x="808" y="15"/>
                    </a:lnTo>
                    <a:lnTo>
                      <a:pt x="796" y="8"/>
                    </a:lnTo>
                    <a:lnTo>
                      <a:pt x="785" y="4"/>
                    </a:lnTo>
                    <a:lnTo>
                      <a:pt x="770" y="0"/>
                    </a:lnTo>
                    <a:lnTo>
                      <a:pt x="758" y="0"/>
                    </a:lnTo>
                    <a:lnTo>
                      <a:pt x="736" y="4"/>
                    </a:lnTo>
                    <a:lnTo>
                      <a:pt x="717" y="8"/>
                    </a:lnTo>
                    <a:lnTo>
                      <a:pt x="702" y="15"/>
                    </a:lnTo>
                    <a:lnTo>
                      <a:pt x="687" y="30"/>
                    </a:lnTo>
                    <a:lnTo>
                      <a:pt x="672" y="53"/>
                    </a:lnTo>
                    <a:lnTo>
                      <a:pt x="668" y="64"/>
                    </a:lnTo>
                    <a:lnTo>
                      <a:pt x="660" y="79"/>
                    </a:lnTo>
                    <a:lnTo>
                      <a:pt x="657" y="106"/>
                    </a:lnTo>
                    <a:lnTo>
                      <a:pt x="657" y="117"/>
                    </a:lnTo>
                    <a:lnTo>
                      <a:pt x="660" y="121"/>
                    </a:lnTo>
                    <a:lnTo>
                      <a:pt x="660" y="128"/>
                    </a:lnTo>
                    <a:lnTo>
                      <a:pt x="664" y="136"/>
                    </a:lnTo>
                    <a:lnTo>
                      <a:pt x="672" y="147"/>
                    </a:lnTo>
                    <a:lnTo>
                      <a:pt x="675" y="155"/>
                    </a:lnTo>
                    <a:lnTo>
                      <a:pt x="675" y="162"/>
                    </a:lnTo>
                    <a:lnTo>
                      <a:pt x="683" y="185"/>
                    </a:lnTo>
                    <a:lnTo>
                      <a:pt x="691" y="189"/>
                    </a:lnTo>
                    <a:lnTo>
                      <a:pt x="698" y="192"/>
                    </a:lnTo>
                    <a:lnTo>
                      <a:pt x="702" y="204"/>
                    </a:lnTo>
                    <a:lnTo>
                      <a:pt x="709" y="219"/>
                    </a:lnTo>
                    <a:lnTo>
                      <a:pt x="706" y="226"/>
                    </a:lnTo>
                    <a:lnTo>
                      <a:pt x="702" y="230"/>
                    </a:lnTo>
                    <a:lnTo>
                      <a:pt x="698" y="238"/>
                    </a:lnTo>
                    <a:lnTo>
                      <a:pt x="698" y="249"/>
                    </a:lnTo>
                    <a:lnTo>
                      <a:pt x="664" y="268"/>
                    </a:lnTo>
                    <a:lnTo>
                      <a:pt x="626" y="298"/>
                    </a:lnTo>
                    <a:lnTo>
                      <a:pt x="619" y="302"/>
                    </a:lnTo>
                    <a:lnTo>
                      <a:pt x="611" y="306"/>
                    </a:lnTo>
                    <a:lnTo>
                      <a:pt x="596" y="309"/>
                    </a:lnTo>
                    <a:lnTo>
                      <a:pt x="581" y="317"/>
                    </a:lnTo>
                    <a:lnTo>
                      <a:pt x="574" y="324"/>
                    </a:lnTo>
                    <a:lnTo>
                      <a:pt x="566" y="332"/>
                    </a:lnTo>
                    <a:lnTo>
                      <a:pt x="543" y="321"/>
                    </a:lnTo>
                    <a:lnTo>
                      <a:pt x="502" y="306"/>
                    </a:lnTo>
                    <a:lnTo>
                      <a:pt x="491" y="298"/>
                    </a:lnTo>
                    <a:lnTo>
                      <a:pt x="487" y="294"/>
                    </a:lnTo>
                    <a:lnTo>
                      <a:pt x="483" y="291"/>
                    </a:lnTo>
                    <a:lnTo>
                      <a:pt x="483" y="287"/>
                    </a:lnTo>
                    <a:lnTo>
                      <a:pt x="487" y="279"/>
                    </a:lnTo>
                    <a:lnTo>
                      <a:pt x="491" y="275"/>
                    </a:lnTo>
                    <a:lnTo>
                      <a:pt x="494" y="279"/>
                    </a:lnTo>
                    <a:lnTo>
                      <a:pt x="502" y="279"/>
                    </a:lnTo>
                    <a:lnTo>
                      <a:pt x="509" y="275"/>
                    </a:lnTo>
                    <a:lnTo>
                      <a:pt x="525" y="260"/>
                    </a:lnTo>
                    <a:lnTo>
                      <a:pt x="543" y="245"/>
                    </a:lnTo>
                    <a:lnTo>
                      <a:pt x="551" y="238"/>
                    </a:lnTo>
                    <a:lnTo>
                      <a:pt x="555" y="226"/>
                    </a:lnTo>
                    <a:lnTo>
                      <a:pt x="559" y="211"/>
                    </a:lnTo>
                    <a:lnTo>
                      <a:pt x="566" y="196"/>
                    </a:lnTo>
                    <a:lnTo>
                      <a:pt x="574" y="185"/>
                    </a:lnTo>
                    <a:lnTo>
                      <a:pt x="574" y="174"/>
                    </a:lnTo>
                    <a:lnTo>
                      <a:pt x="574" y="158"/>
                    </a:lnTo>
                    <a:lnTo>
                      <a:pt x="581" y="143"/>
                    </a:lnTo>
                    <a:lnTo>
                      <a:pt x="581" y="132"/>
                    </a:lnTo>
                    <a:lnTo>
                      <a:pt x="577" y="121"/>
                    </a:lnTo>
                    <a:lnTo>
                      <a:pt x="570" y="109"/>
                    </a:lnTo>
                    <a:lnTo>
                      <a:pt x="562" y="94"/>
                    </a:lnTo>
                    <a:lnTo>
                      <a:pt x="547" y="83"/>
                    </a:lnTo>
                    <a:lnTo>
                      <a:pt x="525" y="72"/>
                    </a:lnTo>
                    <a:lnTo>
                      <a:pt x="498" y="68"/>
                    </a:lnTo>
                    <a:lnTo>
                      <a:pt x="487" y="68"/>
                    </a:lnTo>
                    <a:lnTo>
                      <a:pt x="464" y="75"/>
                    </a:lnTo>
                    <a:lnTo>
                      <a:pt x="453" y="83"/>
                    </a:lnTo>
                    <a:lnTo>
                      <a:pt x="438" y="94"/>
                    </a:lnTo>
                    <a:lnTo>
                      <a:pt x="426" y="109"/>
                    </a:lnTo>
                    <a:lnTo>
                      <a:pt x="415" y="132"/>
                    </a:lnTo>
                    <a:lnTo>
                      <a:pt x="411" y="143"/>
                    </a:lnTo>
                    <a:lnTo>
                      <a:pt x="408" y="155"/>
                    </a:lnTo>
                    <a:lnTo>
                      <a:pt x="411" y="162"/>
                    </a:lnTo>
                    <a:lnTo>
                      <a:pt x="408" y="162"/>
                    </a:lnTo>
                    <a:lnTo>
                      <a:pt x="400" y="170"/>
                    </a:lnTo>
                    <a:lnTo>
                      <a:pt x="400" y="177"/>
                    </a:lnTo>
                    <a:lnTo>
                      <a:pt x="400" y="185"/>
                    </a:lnTo>
                    <a:lnTo>
                      <a:pt x="400" y="200"/>
                    </a:lnTo>
                    <a:lnTo>
                      <a:pt x="408" y="215"/>
                    </a:lnTo>
                    <a:lnTo>
                      <a:pt x="396" y="241"/>
                    </a:lnTo>
                    <a:lnTo>
                      <a:pt x="385" y="241"/>
                    </a:lnTo>
                    <a:lnTo>
                      <a:pt x="377" y="245"/>
                    </a:lnTo>
                    <a:lnTo>
                      <a:pt x="366" y="257"/>
                    </a:lnTo>
                    <a:lnTo>
                      <a:pt x="359" y="268"/>
                    </a:lnTo>
                    <a:lnTo>
                      <a:pt x="351" y="275"/>
                    </a:lnTo>
                    <a:lnTo>
                      <a:pt x="343" y="279"/>
                    </a:lnTo>
                    <a:lnTo>
                      <a:pt x="340" y="279"/>
                    </a:lnTo>
                    <a:lnTo>
                      <a:pt x="336" y="279"/>
                    </a:lnTo>
                    <a:lnTo>
                      <a:pt x="336" y="283"/>
                    </a:lnTo>
                    <a:lnTo>
                      <a:pt x="336" y="287"/>
                    </a:lnTo>
                    <a:lnTo>
                      <a:pt x="291" y="291"/>
                    </a:lnTo>
                    <a:lnTo>
                      <a:pt x="260" y="294"/>
                    </a:lnTo>
                    <a:lnTo>
                      <a:pt x="249" y="298"/>
                    </a:lnTo>
                    <a:lnTo>
                      <a:pt x="245" y="302"/>
                    </a:lnTo>
                    <a:lnTo>
                      <a:pt x="234" y="321"/>
                    </a:lnTo>
                    <a:lnTo>
                      <a:pt x="215" y="366"/>
                    </a:lnTo>
                    <a:lnTo>
                      <a:pt x="208" y="392"/>
                    </a:lnTo>
                    <a:lnTo>
                      <a:pt x="200" y="430"/>
                    </a:lnTo>
                    <a:lnTo>
                      <a:pt x="200" y="472"/>
                    </a:lnTo>
                    <a:lnTo>
                      <a:pt x="204" y="521"/>
                    </a:lnTo>
                    <a:lnTo>
                      <a:pt x="193" y="543"/>
                    </a:lnTo>
                    <a:lnTo>
                      <a:pt x="185" y="570"/>
                    </a:lnTo>
                    <a:lnTo>
                      <a:pt x="181" y="600"/>
                    </a:lnTo>
                    <a:lnTo>
                      <a:pt x="177" y="619"/>
                    </a:lnTo>
                    <a:lnTo>
                      <a:pt x="174" y="638"/>
                    </a:lnTo>
                    <a:lnTo>
                      <a:pt x="170" y="656"/>
                    </a:lnTo>
                    <a:lnTo>
                      <a:pt x="162" y="679"/>
                    </a:lnTo>
                    <a:lnTo>
                      <a:pt x="155" y="713"/>
                    </a:lnTo>
                    <a:lnTo>
                      <a:pt x="144" y="807"/>
                    </a:lnTo>
                    <a:lnTo>
                      <a:pt x="128" y="830"/>
                    </a:lnTo>
                    <a:lnTo>
                      <a:pt x="121" y="853"/>
                    </a:lnTo>
                    <a:lnTo>
                      <a:pt x="117" y="868"/>
                    </a:lnTo>
                    <a:lnTo>
                      <a:pt x="121" y="898"/>
                    </a:lnTo>
                    <a:lnTo>
                      <a:pt x="125" y="913"/>
                    </a:lnTo>
                    <a:lnTo>
                      <a:pt x="128" y="921"/>
                    </a:lnTo>
                    <a:lnTo>
                      <a:pt x="117" y="921"/>
                    </a:lnTo>
                    <a:lnTo>
                      <a:pt x="117" y="1011"/>
                    </a:lnTo>
                    <a:lnTo>
                      <a:pt x="110" y="1007"/>
                    </a:lnTo>
                    <a:lnTo>
                      <a:pt x="91" y="1000"/>
                    </a:lnTo>
                    <a:lnTo>
                      <a:pt x="76" y="1022"/>
                    </a:lnTo>
                    <a:lnTo>
                      <a:pt x="49" y="1075"/>
                    </a:lnTo>
                    <a:lnTo>
                      <a:pt x="8" y="1147"/>
                    </a:lnTo>
                    <a:lnTo>
                      <a:pt x="0" y="1170"/>
                    </a:lnTo>
                    <a:lnTo>
                      <a:pt x="0" y="1185"/>
                    </a:lnTo>
                    <a:lnTo>
                      <a:pt x="4" y="1192"/>
                    </a:lnTo>
                    <a:lnTo>
                      <a:pt x="8" y="1196"/>
                    </a:lnTo>
                    <a:lnTo>
                      <a:pt x="34" y="1204"/>
                    </a:lnTo>
                    <a:lnTo>
                      <a:pt x="42" y="1207"/>
                    </a:lnTo>
                    <a:lnTo>
                      <a:pt x="49" y="1211"/>
                    </a:lnTo>
                    <a:lnTo>
                      <a:pt x="57" y="1215"/>
                    </a:lnTo>
                    <a:lnTo>
                      <a:pt x="68" y="1219"/>
                    </a:lnTo>
                    <a:lnTo>
                      <a:pt x="79" y="1222"/>
                    </a:lnTo>
                    <a:lnTo>
                      <a:pt x="95" y="1230"/>
                    </a:lnTo>
                    <a:lnTo>
                      <a:pt x="98" y="1245"/>
                    </a:lnTo>
                    <a:lnTo>
                      <a:pt x="98" y="1256"/>
                    </a:lnTo>
                    <a:lnTo>
                      <a:pt x="98" y="1260"/>
                    </a:lnTo>
                    <a:lnTo>
                      <a:pt x="102" y="1264"/>
                    </a:lnTo>
                    <a:lnTo>
                      <a:pt x="113" y="1268"/>
                    </a:lnTo>
                    <a:lnTo>
                      <a:pt x="132" y="1271"/>
                    </a:lnTo>
                    <a:lnTo>
                      <a:pt x="189" y="1275"/>
                    </a:lnTo>
                    <a:lnTo>
                      <a:pt x="196" y="1279"/>
                    </a:lnTo>
                    <a:lnTo>
                      <a:pt x="208" y="1279"/>
                    </a:lnTo>
                    <a:lnTo>
                      <a:pt x="223" y="1271"/>
                    </a:lnTo>
                    <a:lnTo>
                      <a:pt x="230" y="1268"/>
                    </a:lnTo>
                    <a:lnTo>
                      <a:pt x="238" y="1256"/>
                    </a:lnTo>
                    <a:lnTo>
                      <a:pt x="245" y="1238"/>
                    </a:lnTo>
                    <a:lnTo>
                      <a:pt x="249" y="1219"/>
                    </a:lnTo>
                    <a:lnTo>
                      <a:pt x="257" y="1200"/>
                    </a:lnTo>
                    <a:lnTo>
                      <a:pt x="257" y="1188"/>
                    </a:lnTo>
                    <a:lnTo>
                      <a:pt x="245" y="1079"/>
                    </a:lnTo>
                    <a:lnTo>
                      <a:pt x="238" y="943"/>
                    </a:lnTo>
                    <a:lnTo>
                      <a:pt x="242" y="970"/>
                    </a:lnTo>
                    <a:lnTo>
                      <a:pt x="249" y="1015"/>
                    </a:lnTo>
                    <a:lnTo>
                      <a:pt x="253" y="1064"/>
                    </a:lnTo>
                    <a:lnTo>
                      <a:pt x="253" y="1117"/>
                    </a:lnTo>
                    <a:lnTo>
                      <a:pt x="302" y="1121"/>
                    </a:lnTo>
                    <a:lnTo>
                      <a:pt x="298" y="1139"/>
                    </a:lnTo>
                    <a:lnTo>
                      <a:pt x="298" y="1188"/>
                    </a:lnTo>
                    <a:lnTo>
                      <a:pt x="298" y="1219"/>
                    </a:lnTo>
                    <a:lnTo>
                      <a:pt x="306" y="1249"/>
                    </a:lnTo>
                    <a:lnTo>
                      <a:pt x="313" y="1283"/>
                    </a:lnTo>
                    <a:lnTo>
                      <a:pt x="325" y="1313"/>
                    </a:lnTo>
                    <a:lnTo>
                      <a:pt x="362" y="1419"/>
                    </a:lnTo>
                    <a:lnTo>
                      <a:pt x="366" y="1453"/>
                    </a:lnTo>
                    <a:lnTo>
                      <a:pt x="366" y="1487"/>
                    </a:lnTo>
                    <a:lnTo>
                      <a:pt x="366" y="1509"/>
                    </a:lnTo>
                    <a:lnTo>
                      <a:pt x="362" y="1536"/>
                    </a:lnTo>
                    <a:lnTo>
                      <a:pt x="351" y="1566"/>
                    </a:lnTo>
                    <a:lnTo>
                      <a:pt x="347" y="1585"/>
                    </a:lnTo>
                    <a:lnTo>
                      <a:pt x="343" y="1600"/>
                    </a:lnTo>
                    <a:lnTo>
                      <a:pt x="347" y="1611"/>
                    </a:lnTo>
                    <a:lnTo>
                      <a:pt x="355" y="1619"/>
                    </a:lnTo>
                    <a:lnTo>
                      <a:pt x="362" y="1619"/>
                    </a:lnTo>
                    <a:lnTo>
                      <a:pt x="377" y="1622"/>
                    </a:lnTo>
                    <a:lnTo>
                      <a:pt x="400" y="1619"/>
                    </a:lnTo>
                    <a:lnTo>
                      <a:pt x="411" y="1611"/>
                    </a:lnTo>
                    <a:lnTo>
                      <a:pt x="419" y="1603"/>
                    </a:lnTo>
                    <a:lnTo>
                      <a:pt x="423" y="1547"/>
                    </a:lnTo>
                    <a:lnTo>
                      <a:pt x="430" y="1543"/>
                    </a:lnTo>
                    <a:lnTo>
                      <a:pt x="438" y="1532"/>
                    </a:lnTo>
                    <a:lnTo>
                      <a:pt x="442" y="1517"/>
                    </a:lnTo>
                    <a:lnTo>
                      <a:pt x="445" y="1494"/>
                    </a:lnTo>
                    <a:lnTo>
                      <a:pt x="445" y="1453"/>
                    </a:lnTo>
                    <a:lnTo>
                      <a:pt x="445" y="1407"/>
                    </a:lnTo>
                    <a:lnTo>
                      <a:pt x="445" y="1366"/>
                    </a:lnTo>
                    <a:lnTo>
                      <a:pt x="449" y="1351"/>
                    </a:lnTo>
                    <a:lnTo>
                      <a:pt x="457" y="1336"/>
                    </a:lnTo>
                    <a:lnTo>
                      <a:pt x="476" y="1305"/>
                    </a:lnTo>
                    <a:lnTo>
                      <a:pt x="494" y="1268"/>
                    </a:lnTo>
                    <a:lnTo>
                      <a:pt x="498" y="1245"/>
                    </a:lnTo>
                    <a:lnTo>
                      <a:pt x="506" y="1219"/>
                    </a:lnTo>
                    <a:lnTo>
                      <a:pt x="506" y="1192"/>
                    </a:lnTo>
                    <a:lnTo>
                      <a:pt x="506" y="1162"/>
                    </a:lnTo>
                    <a:lnTo>
                      <a:pt x="509" y="1155"/>
                    </a:lnTo>
                    <a:lnTo>
                      <a:pt x="525" y="1094"/>
                    </a:lnTo>
                    <a:lnTo>
                      <a:pt x="536" y="1041"/>
                    </a:lnTo>
                    <a:lnTo>
                      <a:pt x="543" y="1007"/>
                    </a:lnTo>
                    <a:lnTo>
                      <a:pt x="551" y="951"/>
                    </a:lnTo>
                    <a:lnTo>
                      <a:pt x="555" y="887"/>
                    </a:lnTo>
                    <a:lnTo>
                      <a:pt x="559" y="841"/>
                    </a:lnTo>
                    <a:lnTo>
                      <a:pt x="559" y="800"/>
                    </a:lnTo>
                    <a:lnTo>
                      <a:pt x="559" y="751"/>
                    </a:lnTo>
                    <a:lnTo>
                      <a:pt x="551" y="675"/>
                    </a:lnTo>
                    <a:lnTo>
                      <a:pt x="547" y="630"/>
                    </a:lnTo>
                    <a:lnTo>
                      <a:pt x="543" y="630"/>
                    </a:lnTo>
                    <a:lnTo>
                      <a:pt x="551" y="634"/>
                    </a:lnTo>
                    <a:lnTo>
                      <a:pt x="570" y="649"/>
                    </a:lnTo>
                    <a:lnTo>
                      <a:pt x="596" y="660"/>
                    </a:lnTo>
                    <a:lnTo>
                      <a:pt x="615" y="664"/>
                    </a:lnTo>
                    <a:lnTo>
                      <a:pt x="634" y="668"/>
                    </a:lnTo>
                    <a:lnTo>
                      <a:pt x="634" y="781"/>
                    </a:lnTo>
                    <a:lnTo>
                      <a:pt x="634" y="856"/>
                    </a:lnTo>
                    <a:lnTo>
                      <a:pt x="634" y="894"/>
                    </a:lnTo>
                    <a:lnTo>
                      <a:pt x="638" y="902"/>
                    </a:lnTo>
                    <a:lnTo>
                      <a:pt x="642" y="906"/>
                    </a:lnTo>
                    <a:lnTo>
                      <a:pt x="645" y="909"/>
                    </a:lnTo>
                    <a:lnTo>
                      <a:pt x="649" y="917"/>
                    </a:lnTo>
                    <a:lnTo>
                      <a:pt x="660" y="947"/>
                    </a:lnTo>
                    <a:lnTo>
                      <a:pt x="668" y="1011"/>
                    </a:lnTo>
                    <a:lnTo>
                      <a:pt x="668" y="1060"/>
                    </a:lnTo>
                    <a:lnTo>
                      <a:pt x="672" y="1121"/>
                    </a:lnTo>
                    <a:lnTo>
                      <a:pt x="672" y="1143"/>
                    </a:lnTo>
                    <a:lnTo>
                      <a:pt x="675" y="1204"/>
                    </a:lnTo>
                    <a:lnTo>
                      <a:pt x="679" y="1245"/>
                    </a:lnTo>
                    <a:lnTo>
                      <a:pt x="687" y="1287"/>
                    </a:lnTo>
                    <a:lnTo>
                      <a:pt x="694" y="1324"/>
                    </a:lnTo>
                    <a:lnTo>
                      <a:pt x="709" y="1366"/>
                    </a:lnTo>
                    <a:lnTo>
                      <a:pt x="725" y="1404"/>
                    </a:lnTo>
                    <a:lnTo>
                      <a:pt x="732" y="1445"/>
                    </a:lnTo>
                    <a:lnTo>
                      <a:pt x="736" y="1468"/>
                    </a:lnTo>
                    <a:lnTo>
                      <a:pt x="736" y="1487"/>
                    </a:lnTo>
                    <a:lnTo>
                      <a:pt x="736" y="1502"/>
                    </a:lnTo>
                    <a:lnTo>
                      <a:pt x="751" y="1543"/>
                    </a:lnTo>
                    <a:lnTo>
                      <a:pt x="755" y="1554"/>
                    </a:lnTo>
                    <a:lnTo>
                      <a:pt x="758" y="1566"/>
                    </a:lnTo>
                    <a:lnTo>
                      <a:pt x="755" y="1577"/>
                    </a:lnTo>
                    <a:lnTo>
                      <a:pt x="743" y="1603"/>
                    </a:lnTo>
                    <a:lnTo>
                      <a:pt x="743" y="1619"/>
                    </a:lnTo>
                    <a:lnTo>
                      <a:pt x="743" y="1626"/>
                    </a:lnTo>
                    <a:lnTo>
                      <a:pt x="743" y="1630"/>
                    </a:lnTo>
                    <a:lnTo>
                      <a:pt x="755" y="1641"/>
                    </a:lnTo>
                    <a:lnTo>
                      <a:pt x="792" y="1645"/>
                    </a:lnTo>
                    <a:lnTo>
                      <a:pt x="819" y="1645"/>
                    </a:lnTo>
                    <a:lnTo>
                      <a:pt x="834" y="1641"/>
                    </a:lnTo>
                    <a:lnTo>
                      <a:pt x="849" y="1615"/>
                    </a:lnTo>
                    <a:lnTo>
                      <a:pt x="849" y="1588"/>
                    </a:lnTo>
                    <a:lnTo>
                      <a:pt x="845" y="1562"/>
                    </a:lnTo>
                    <a:lnTo>
                      <a:pt x="845" y="1543"/>
                    </a:lnTo>
                    <a:lnTo>
                      <a:pt x="845" y="1532"/>
                    </a:lnTo>
                    <a:lnTo>
                      <a:pt x="845" y="1517"/>
                    </a:lnTo>
                    <a:lnTo>
                      <a:pt x="845" y="1490"/>
                    </a:lnTo>
                    <a:lnTo>
                      <a:pt x="841" y="1445"/>
                    </a:lnTo>
                    <a:lnTo>
                      <a:pt x="838" y="1426"/>
                    </a:lnTo>
                    <a:lnTo>
                      <a:pt x="838" y="1419"/>
                    </a:lnTo>
                    <a:lnTo>
                      <a:pt x="838" y="1415"/>
                    </a:lnTo>
                    <a:lnTo>
                      <a:pt x="841" y="1411"/>
                    </a:lnTo>
                    <a:lnTo>
                      <a:pt x="864" y="1411"/>
                    </a:lnTo>
                    <a:lnTo>
                      <a:pt x="868" y="1392"/>
                    </a:lnTo>
                    <a:lnTo>
                      <a:pt x="875" y="1347"/>
                    </a:lnTo>
                    <a:lnTo>
                      <a:pt x="894" y="1294"/>
                    </a:lnTo>
                    <a:lnTo>
                      <a:pt x="906" y="1271"/>
                    </a:lnTo>
                    <a:lnTo>
                      <a:pt x="921" y="1249"/>
                    </a:lnTo>
                    <a:lnTo>
                      <a:pt x="924" y="1238"/>
                    </a:lnTo>
                    <a:lnTo>
                      <a:pt x="936" y="1211"/>
                    </a:lnTo>
                    <a:lnTo>
                      <a:pt x="940" y="1196"/>
                    </a:lnTo>
                    <a:lnTo>
                      <a:pt x="947" y="1185"/>
                    </a:lnTo>
                    <a:lnTo>
                      <a:pt x="955" y="1173"/>
                    </a:lnTo>
                    <a:lnTo>
                      <a:pt x="958" y="1155"/>
                    </a:lnTo>
                    <a:lnTo>
                      <a:pt x="962" y="1147"/>
                    </a:lnTo>
                    <a:lnTo>
                      <a:pt x="966" y="1139"/>
                    </a:lnTo>
                    <a:lnTo>
                      <a:pt x="973" y="1128"/>
                    </a:lnTo>
                    <a:lnTo>
                      <a:pt x="977" y="1121"/>
                    </a:lnTo>
                    <a:lnTo>
                      <a:pt x="977" y="1105"/>
                    </a:lnTo>
                    <a:lnTo>
                      <a:pt x="973" y="1060"/>
                    </a:lnTo>
                    <a:lnTo>
                      <a:pt x="962" y="977"/>
                    </a:lnTo>
                    <a:lnTo>
                      <a:pt x="958" y="932"/>
                    </a:lnTo>
                    <a:lnTo>
                      <a:pt x="962" y="913"/>
                    </a:lnTo>
                    <a:lnTo>
                      <a:pt x="966" y="902"/>
                    </a:lnTo>
                    <a:lnTo>
                      <a:pt x="970" y="894"/>
                    </a:lnTo>
                    <a:lnTo>
                      <a:pt x="977" y="887"/>
                    </a:lnTo>
                    <a:lnTo>
                      <a:pt x="977" y="879"/>
                    </a:lnTo>
                    <a:lnTo>
                      <a:pt x="989" y="879"/>
                    </a:lnTo>
                    <a:lnTo>
                      <a:pt x="992" y="875"/>
                    </a:lnTo>
                    <a:lnTo>
                      <a:pt x="996" y="860"/>
                    </a:lnTo>
                    <a:lnTo>
                      <a:pt x="996" y="830"/>
                    </a:lnTo>
                    <a:lnTo>
                      <a:pt x="992" y="736"/>
                    </a:lnTo>
                    <a:lnTo>
                      <a:pt x="985" y="683"/>
                    </a:lnTo>
                    <a:lnTo>
                      <a:pt x="996" y="713"/>
                    </a:lnTo>
                    <a:lnTo>
                      <a:pt x="1007" y="747"/>
                    </a:lnTo>
                    <a:lnTo>
                      <a:pt x="1015" y="789"/>
                    </a:lnTo>
                    <a:lnTo>
                      <a:pt x="1011" y="811"/>
                    </a:lnTo>
                    <a:lnTo>
                      <a:pt x="1015" y="845"/>
                    </a:lnTo>
                    <a:lnTo>
                      <a:pt x="1011" y="853"/>
                    </a:lnTo>
                    <a:lnTo>
                      <a:pt x="1015" y="860"/>
                    </a:lnTo>
                    <a:lnTo>
                      <a:pt x="1015" y="868"/>
                    </a:lnTo>
                    <a:lnTo>
                      <a:pt x="1015" y="875"/>
                    </a:lnTo>
                    <a:lnTo>
                      <a:pt x="1019" y="879"/>
                    </a:lnTo>
                    <a:lnTo>
                      <a:pt x="1030" y="883"/>
                    </a:lnTo>
                    <a:lnTo>
                      <a:pt x="1011" y="947"/>
                    </a:lnTo>
                    <a:lnTo>
                      <a:pt x="989" y="977"/>
                    </a:lnTo>
                    <a:lnTo>
                      <a:pt x="985" y="1007"/>
                    </a:lnTo>
                    <a:lnTo>
                      <a:pt x="981" y="1132"/>
                    </a:lnTo>
                    <a:lnTo>
                      <a:pt x="989" y="1204"/>
                    </a:lnTo>
                    <a:lnTo>
                      <a:pt x="992" y="1256"/>
                    </a:lnTo>
                    <a:lnTo>
                      <a:pt x="996" y="1275"/>
                    </a:lnTo>
                    <a:lnTo>
                      <a:pt x="1019" y="1271"/>
                    </a:lnTo>
                    <a:lnTo>
                      <a:pt x="1064" y="1268"/>
                    </a:lnTo>
                    <a:lnTo>
                      <a:pt x="1113" y="1264"/>
                    </a:lnTo>
                    <a:lnTo>
                      <a:pt x="1124" y="1260"/>
                    </a:lnTo>
                    <a:lnTo>
                      <a:pt x="1132" y="1260"/>
                    </a:lnTo>
                    <a:lnTo>
                      <a:pt x="1132" y="1245"/>
                    </a:lnTo>
                    <a:lnTo>
                      <a:pt x="1139" y="1230"/>
                    </a:lnTo>
                    <a:lnTo>
                      <a:pt x="1151" y="1207"/>
                    </a:lnTo>
                    <a:lnTo>
                      <a:pt x="1151" y="1185"/>
                    </a:lnTo>
                    <a:lnTo>
                      <a:pt x="1151" y="1162"/>
                    </a:lnTo>
                    <a:lnTo>
                      <a:pt x="1143" y="1139"/>
                    </a:lnTo>
                    <a:close/>
                    <a:moveTo>
                      <a:pt x="132" y="924"/>
                    </a:moveTo>
                    <a:lnTo>
                      <a:pt x="132" y="924"/>
                    </a:lnTo>
                    <a:lnTo>
                      <a:pt x="151" y="924"/>
                    </a:lnTo>
                    <a:lnTo>
                      <a:pt x="151" y="932"/>
                    </a:lnTo>
                    <a:lnTo>
                      <a:pt x="132" y="924"/>
                    </a:lnTo>
                    <a:close/>
                    <a:moveTo>
                      <a:pt x="260" y="683"/>
                    </a:moveTo>
                    <a:lnTo>
                      <a:pt x="260" y="683"/>
                    </a:lnTo>
                    <a:lnTo>
                      <a:pt x="253" y="709"/>
                    </a:lnTo>
                    <a:lnTo>
                      <a:pt x="242" y="751"/>
                    </a:lnTo>
                    <a:lnTo>
                      <a:pt x="234" y="811"/>
                    </a:lnTo>
                    <a:lnTo>
                      <a:pt x="230" y="853"/>
                    </a:lnTo>
                    <a:lnTo>
                      <a:pt x="230" y="887"/>
                    </a:lnTo>
                    <a:lnTo>
                      <a:pt x="234" y="924"/>
                    </a:lnTo>
                    <a:lnTo>
                      <a:pt x="177" y="932"/>
                    </a:lnTo>
                    <a:lnTo>
                      <a:pt x="174" y="921"/>
                    </a:lnTo>
                    <a:lnTo>
                      <a:pt x="181" y="921"/>
                    </a:lnTo>
                    <a:lnTo>
                      <a:pt x="185" y="917"/>
                    </a:lnTo>
                    <a:lnTo>
                      <a:pt x="193" y="906"/>
                    </a:lnTo>
                    <a:lnTo>
                      <a:pt x="193" y="887"/>
                    </a:lnTo>
                    <a:lnTo>
                      <a:pt x="193" y="864"/>
                    </a:lnTo>
                    <a:lnTo>
                      <a:pt x="189" y="841"/>
                    </a:lnTo>
                    <a:lnTo>
                      <a:pt x="189" y="819"/>
                    </a:lnTo>
                    <a:lnTo>
                      <a:pt x="219" y="819"/>
                    </a:lnTo>
                    <a:lnTo>
                      <a:pt x="227" y="777"/>
                    </a:lnTo>
                    <a:lnTo>
                      <a:pt x="242" y="721"/>
                    </a:lnTo>
                    <a:lnTo>
                      <a:pt x="257" y="668"/>
                    </a:lnTo>
                    <a:lnTo>
                      <a:pt x="264" y="634"/>
                    </a:lnTo>
                    <a:lnTo>
                      <a:pt x="268" y="611"/>
                    </a:lnTo>
                    <a:lnTo>
                      <a:pt x="268" y="577"/>
                    </a:lnTo>
                    <a:lnTo>
                      <a:pt x="272" y="555"/>
                    </a:lnTo>
                    <a:lnTo>
                      <a:pt x="276" y="551"/>
                    </a:lnTo>
                    <a:lnTo>
                      <a:pt x="279" y="551"/>
                    </a:lnTo>
                    <a:lnTo>
                      <a:pt x="283" y="558"/>
                    </a:lnTo>
                    <a:lnTo>
                      <a:pt x="276" y="611"/>
                    </a:lnTo>
                    <a:lnTo>
                      <a:pt x="268" y="649"/>
                    </a:lnTo>
                    <a:lnTo>
                      <a:pt x="260" y="683"/>
                    </a:lnTo>
                    <a:close/>
                    <a:moveTo>
                      <a:pt x="411" y="1181"/>
                    </a:moveTo>
                    <a:lnTo>
                      <a:pt x="411" y="1181"/>
                    </a:lnTo>
                    <a:lnTo>
                      <a:pt x="408" y="1204"/>
                    </a:lnTo>
                    <a:lnTo>
                      <a:pt x="404" y="1222"/>
                    </a:lnTo>
                    <a:lnTo>
                      <a:pt x="396" y="1185"/>
                    </a:lnTo>
                    <a:lnTo>
                      <a:pt x="393" y="1173"/>
                    </a:lnTo>
                    <a:lnTo>
                      <a:pt x="393" y="1158"/>
                    </a:lnTo>
                    <a:lnTo>
                      <a:pt x="396" y="1143"/>
                    </a:lnTo>
                    <a:lnTo>
                      <a:pt x="408" y="1147"/>
                    </a:lnTo>
                    <a:lnTo>
                      <a:pt x="411" y="1155"/>
                    </a:lnTo>
                    <a:lnTo>
                      <a:pt x="411" y="1166"/>
                    </a:lnTo>
                    <a:lnTo>
                      <a:pt x="411" y="1181"/>
                    </a:lnTo>
                    <a:close/>
                    <a:moveTo>
                      <a:pt x="823" y="1181"/>
                    </a:moveTo>
                    <a:lnTo>
                      <a:pt x="823" y="1181"/>
                    </a:lnTo>
                    <a:lnTo>
                      <a:pt x="819" y="1192"/>
                    </a:lnTo>
                    <a:lnTo>
                      <a:pt x="815" y="1200"/>
                    </a:lnTo>
                    <a:lnTo>
                      <a:pt x="808" y="1204"/>
                    </a:lnTo>
                    <a:lnTo>
                      <a:pt x="804" y="1200"/>
                    </a:lnTo>
                    <a:lnTo>
                      <a:pt x="808" y="1181"/>
                    </a:lnTo>
                    <a:lnTo>
                      <a:pt x="808" y="1136"/>
                    </a:lnTo>
                    <a:lnTo>
                      <a:pt x="804" y="1087"/>
                    </a:lnTo>
                    <a:lnTo>
                      <a:pt x="804" y="1026"/>
                    </a:lnTo>
                    <a:lnTo>
                      <a:pt x="804" y="977"/>
                    </a:lnTo>
                    <a:lnTo>
                      <a:pt x="808" y="981"/>
                    </a:lnTo>
                    <a:lnTo>
                      <a:pt x="823" y="1019"/>
                    </a:lnTo>
                    <a:lnTo>
                      <a:pt x="826" y="1041"/>
                    </a:lnTo>
                    <a:lnTo>
                      <a:pt x="826" y="1064"/>
                    </a:lnTo>
                    <a:lnTo>
                      <a:pt x="826" y="1087"/>
                    </a:lnTo>
                    <a:lnTo>
                      <a:pt x="826" y="1105"/>
                    </a:lnTo>
                    <a:lnTo>
                      <a:pt x="823" y="1117"/>
                    </a:lnTo>
                    <a:lnTo>
                      <a:pt x="823" y="1136"/>
                    </a:lnTo>
                    <a:lnTo>
                      <a:pt x="823" y="1162"/>
                    </a:lnTo>
                    <a:lnTo>
                      <a:pt x="826" y="1170"/>
                    </a:lnTo>
                    <a:lnTo>
                      <a:pt x="826" y="1177"/>
                    </a:lnTo>
                    <a:lnTo>
                      <a:pt x="823" y="1181"/>
                    </a:lnTo>
                    <a:close/>
                    <a:moveTo>
                      <a:pt x="1041" y="921"/>
                    </a:moveTo>
                    <a:lnTo>
                      <a:pt x="1034" y="921"/>
                    </a:lnTo>
                    <a:lnTo>
                      <a:pt x="1023" y="936"/>
                    </a:lnTo>
                    <a:lnTo>
                      <a:pt x="1034" y="887"/>
                    </a:lnTo>
                    <a:lnTo>
                      <a:pt x="1041" y="898"/>
                    </a:lnTo>
                    <a:lnTo>
                      <a:pt x="1041" y="921"/>
                    </a:lnTo>
                    <a:close/>
                    <a:moveTo>
                      <a:pt x="1045" y="887"/>
                    </a:moveTo>
                    <a:lnTo>
                      <a:pt x="1041" y="883"/>
                    </a:lnTo>
                    <a:lnTo>
                      <a:pt x="1045" y="883"/>
                    </a:lnTo>
                    <a:lnTo>
                      <a:pt x="1045" y="887"/>
                    </a:lnTo>
                    <a:close/>
                    <a:moveTo>
                      <a:pt x="1045" y="921"/>
                    </a:moveTo>
                    <a:lnTo>
                      <a:pt x="1049" y="906"/>
                    </a:lnTo>
                    <a:lnTo>
                      <a:pt x="1060" y="917"/>
                    </a:lnTo>
                    <a:lnTo>
                      <a:pt x="1045" y="921"/>
                    </a:lnTo>
                    <a:close/>
                    <a:moveTo>
                      <a:pt x="1068" y="917"/>
                    </a:moveTo>
                    <a:lnTo>
                      <a:pt x="1049" y="894"/>
                    </a:lnTo>
                    <a:lnTo>
                      <a:pt x="1053" y="883"/>
                    </a:lnTo>
                    <a:lnTo>
                      <a:pt x="1072" y="917"/>
                    </a:lnTo>
                    <a:lnTo>
                      <a:pt x="1068" y="917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11" name="Freeform 57"/>
              <p:cNvSpPr>
                <a:spLocks/>
              </p:cNvSpPr>
              <p:nvPr/>
            </p:nvSpPr>
            <p:spPr bwMode="auto">
              <a:xfrm>
                <a:off x="3486" y="2072"/>
                <a:ext cx="219" cy="472"/>
              </a:xfrm>
              <a:custGeom>
                <a:avLst/>
                <a:gdLst>
                  <a:gd name="T0" fmla="*/ 0 w 219"/>
                  <a:gd name="T1" fmla="*/ 0 h 472"/>
                  <a:gd name="T2" fmla="*/ 0 w 219"/>
                  <a:gd name="T3" fmla="*/ 23 h 472"/>
                  <a:gd name="T4" fmla="*/ 8 w 219"/>
                  <a:gd name="T5" fmla="*/ 45 h 472"/>
                  <a:gd name="T6" fmla="*/ 46 w 219"/>
                  <a:gd name="T7" fmla="*/ 144 h 472"/>
                  <a:gd name="T8" fmla="*/ 49 w 219"/>
                  <a:gd name="T9" fmla="*/ 151 h 472"/>
                  <a:gd name="T10" fmla="*/ 49 w 219"/>
                  <a:gd name="T11" fmla="*/ 147 h 472"/>
                  <a:gd name="T12" fmla="*/ 53 w 219"/>
                  <a:gd name="T13" fmla="*/ 113 h 472"/>
                  <a:gd name="T14" fmla="*/ 57 w 219"/>
                  <a:gd name="T15" fmla="*/ 102 h 472"/>
                  <a:gd name="T16" fmla="*/ 57 w 219"/>
                  <a:gd name="T17" fmla="*/ 72 h 472"/>
                  <a:gd name="T18" fmla="*/ 49 w 219"/>
                  <a:gd name="T19" fmla="*/ 53 h 472"/>
                  <a:gd name="T20" fmla="*/ 49 w 219"/>
                  <a:gd name="T21" fmla="*/ 45 h 472"/>
                  <a:gd name="T22" fmla="*/ 72 w 219"/>
                  <a:gd name="T23" fmla="*/ 34 h 472"/>
                  <a:gd name="T24" fmla="*/ 76 w 219"/>
                  <a:gd name="T25" fmla="*/ 38 h 472"/>
                  <a:gd name="T26" fmla="*/ 76 w 219"/>
                  <a:gd name="T27" fmla="*/ 61 h 472"/>
                  <a:gd name="T28" fmla="*/ 76 w 219"/>
                  <a:gd name="T29" fmla="*/ 76 h 472"/>
                  <a:gd name="T30" fmla="*/ 87 w 219"/>
                  <a:gd name="T31" fmla="*/ 106 h 472"/>
                  <a:gd name="T32" fmla="*/ 91 w 219"/>
                  <a:gd name="T33" fmla="*/ 110 h 472"/>
                  <a:gd name="T34" fmla="*/ 114 w 219"/>
                  <a:gd name="T35" fmla="*/ 177 h 472"/>
                  <a:gd name="T36" fmla="*/ 129 w 219"/>
                  <a:gd name="T37" fmla="*/ 253 h 472"/>
                  <a:gd name="T38" fmla="*/ 163 w 219"/>
                  <a:gd name="T39" fmla="*/ 419 h 472"/>
                  <a:gd name="T40" fmla="*/ 155 w 219"/>
                  <a:gd name="T41" fmla="*/ 434 h 472"/>
                  <a:gd name="T42" fmla="*/ 144 w 219"/>
                  <a:gd name="T43" fmla="*/ 449 h 472"/>
                  <a:gd name="T44" fmla="*/ 136 w 219"/>
                  <a:gd name="T45" fmla="*/ 460 h 472"/>
                  <a:gd name="T46" fmla="*/ 129 w 219"/>
                  <a:gd name="T47" fmla="*/ 464 h 472"/>
                  <a:gd name="T48" fmla="*/ 121 w 219"/>
                  <a:gd name="T49" fmla="*/ 460 h 472"/>
                  <a:gd name="T50" fmla="*/ 87 w 219"/>
                  <a:gd name="T51" fmla="*/ 442 h 472"/>
                  <a:gd name="T52" fmla="*/ 80 w 219"/>
                  <a:gd name="T53" fmla="*/ 411 h 472"/>
                  <a:gd name="T54" fmla="*/ 68 w 219"/>
                  <a:gd name="T55" fmla="*/ 411 h 472"/>
                  <a:gd name="T56" fmla="*/ 65 w 219"/>
                  <a:gd name="T57" fmla="*/ 464 h 472"/>
                  <a:gd name="T58" fmla="*/ 197 w 219"/>
                  <a:gd name="T59" fmla="*/ 472 h 472"/>
                  <a:gd name="T60" fmla="*/ 219 w 219"/>
                  <a:gd name="T61" fmla="*/ 468 h 472"/>
                  <a:gd name="T62" fmla="*/ 219 w 219"/>
                  <a:gd name="T63" fmla="*/ 468 h 472"/>
                  <a:gd name="T64" fmla="*/ 200 w 219"/>
                  <a:gd name="T65" fmla="*/ 389 h 472"/>
                  <a:gd name="T66" fmla="*/ 178 w 219"/>
                  <a:gd name="T67" fmla="*/ 294 h 472"/>
                  <a:gd name="T68" fmla="*/ 144 w 219"/>
                  <a:gd name="T69" fmla="*/ 159 h 472"/>
                  <a:gd name="T70" fmla="*/ 140 w 219"/>
                  <a:gd name="T71" fmla="*/ 125 h 472"/>
                  <a:gd name="T72" fmla="*/ 125 w 219"/>
                  <a:gd name="T73" fmla="*/ 45 h 472"/>
                  <a:gd name="T74" fmla="*/ 110 w 219"/>
                  <a:gd name="T75" fmla="*/ 4 h 472"/>
                  <a:gd name="T76" fmla="*/ 110 w 219"/>
                  <a:gd name="T77" fmla="*/ 0 h 472"/>
                  <a:gd name="T78" fmla="*/ 76 w 219"/>
                  <a:gd name="T79" fmla="*/ 23 h 472"/>
                  <a:gd name="T80" fmla="*/ 72 w 219"/>
                  <a:gd name="T81" fmla="*/ 30 h 472"/>
                  <a:gd name="T82" fmla="*/ 65 w 219"/>
                  <a:gd name="T83" fmla="*/ 34 h 472"/>
                  <a:gd name="T84" fmla="*/ 53 w 219"/>
                  <a:gd name="T85" fmla="*/ 34 h 472"/>
                  <a:gd name="T86" fmla="*/ 8 w 219"/>
                  <a:gd name="T87" fmla="*/ 11 h 472"/>
                  <a:gd name="T88" fmla="*/ 0 w 219"/>
                  <a:gd name="T89" fmla="*/ 0 h 472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219"/>
                  <a:gd name="T136" fmla="*/ 0 h 472"/>
                  <a:gd name="T137" fmla="*/ 219 w 219"/>
                  <a:gd name="T138" fmla="*/ 472 h 472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219" h="472">
                    <a:moveTo>
                      <a:pt x="0" y="0"/>
                    </a:moveTo>
                    <a:lnTo>
                      <a:pt x="0" y="0"/>
                    </a:lnTo>
                    <a:lnTo>
                      <a:pt x="0" y="8"/>
                    </a:lnTo>
                    <a:lnTo>
                      <a:pt x="0" y="23"/>
                    </a:lnTo>
                    <a:lnTo>
                      <a:pt x="8" y="45"/>
                    </a:lnTo>
                    <a:lnTo>
                      <a:pt x="31" y="102"/>
                    </a:lnTo>
                    <a:lnTo>
                      <a:pt x="46" y="144"/>
                    </a:lnTo>
                    <a:lnTo>
                      <a:pt x="49" y="151"/>
                    </a:lnTo>
                    <a:lnTo>
                      <a:pt x="49" y="147"/>
                    </a:lnTo>
                    <a:lnTo>
                      <a:pt x="49" y="132"/>
                    </a:lnTo>
                    <a:lnTo>
                      <a:pt x="53" y="113"/>
                    </a:lnTo>
                    <a:lnTo>
                      <a:pt x="57" y="102"/>
                    </a:lnTo>
                    <a:lnTo>
                      <a:pt x="57" y="72"/>
                    </a:lnTo>
                    <a:lnTo>
                      <a:pt x="53" y="61"/>
                    </a:lnTo>
                    <a:lnTo>
                      <a:pt x="49" y="53"/>
                    </a:lnTo>
                    <a:lnTo>
                      <a:pt x="49" y="45"/>
                    </a:lnTo>
                    <a:lnTo>
                      <a:pt x="57" y="38"/>
                    </a:lnTo>
                    <a:lnTo>
                      <a:pt x="72" y="34"/>
                    </a:lnTo>
                    <a:lnTo>
                      <a:pt x="76" y="38"/>
                    </a:lnTo>
                    <a:lnTo>
                      <a:pt x="76" y="45"/>
                    </a:lnTo>
                    <a:lnTo>
                      <a:pt x="76" y="61"/>
                    </a:lnTo>
                    <a:lnTo>
                      <a:pt x="76" y="76"/>
                    </a:lnTo>
                    <a:lnTo>
                      <a:pt x="80" y="91"/>
                    </a:lnTo>
                    <a:lnTo>
                      <a:pt x="87" y="106"/>
                    </a:lnTo>
                    <a:lnTo>
                      <a:pt x="91" y="110"/>
                    </a:lnTo>
                    <a:lnTo>
                      <a:pt x="99" y="132"/>
                    </a:lnTo>
                    <a:lnTo>
                      <a:pt x="114" y="177"/>
                    </a:lnTo>
                    <a:lnTo>
                      <a:pt x="129" y="253"/>
                    </a:lnTo>
                    <a:lnTo>
                      <a:pt x="163" y="419"/>
                    </a:lnTo>
                    <a:lnTo>
                      <a:pt x="163" y="423"/>
                    </a:lnTo>
                    <a:lnTo>
                      <a:pt x="155" y="434"/>
                    </a:lnTo>
                    <a:lnTo>
                      <a:pt x="144" y="449"/>
                    </a:lnTo>
                    <a:lnTo>
                      <a:pt x="136" y="460"/>
                    </a:lnTo>
                    <a:lnTo>
                      <a:pt x="132" y="464"/>
                    </a:lnTo>
                    <a:lnTo>
                      <a:pt x="129" y="464"/>
                    </a:lnTo>
                    <a:lnTo>
                      <a:pt x="121" y="460"/>
                    </a:lnTo>
                    <a:lnTo>
                      <a:pt x="99" y="449"/>
                    </a:lnTo>
                    <a:lnTo>
                      <a:pt x="87" y="442"/>
                    </a:lnTo>
                    <a:lnTo>
                      <a:pt x="80" y="423"/>
                    </a:lnTo>
                    <a:lnTo>
                      <a:pt x="80" y="411"/>
                    </a:lnTo>
                    <a:lnTo>
                      <a:pt x="68" y="411"/>
                    </a:lnTo>
                    <a:lnTo>
                      <a:pt x="65" y="464"/>
                    </a:lnTo>
                    <a:lnTo>
                      <a:pt x="140" y="472"/>
                    </a:lnTo>
                    <a:lnTo>
                      <a:pt x="197" y="472"/>
                    </a:lnTo>
                    <a:lnTo>
                      <a:pt x="212" y="472"/>
                    </a:lnTo>
                    <a:lnTo>
                      <a:pt x="219" y="468"/>
                    </a:lnTo>
                    <a:lnTo>
                      <a:pt x="215" y="438"/>
                    </a:lnTo>
                    <a:lnTo>
                      <a:pt x="200" y="389"/>
                    </a:lnTo>
                    <a:lnTo>
                      <a:pt x="178" y="294"/>
                    </a:lnTo>
                    <a:lnTo>
                      <a:pt x="155" y="208"/>
                    </a:lnTo>
                    <a:lnTo>
                      <a:pt x="144" y="159"/>
                    </a:lnTo>
                    <a:lnTo>
                      <a:pt x="140" y="125"/>
                    </a:lnTo>
                    <a:lnTo>
                      <a:pt x="132" y="79"/>
                    </a:lnTo>
                    <a:lnTo>
                      <a:pt x="125" y="45"/>
                    </a:lnTo>
                    <a:lnTo>
                      <a:pt x="110" y="4"/>
                    </a:lnTo>
                    <a:lnTo>
                      <a:pt x="110" y="0"/>
                    </a:lnTo>
                    <a:lnTo>
                      <a:pt x="91" y="15"/>
                    </a:lnTo>
                    <a:lnTo>
                      <a:pt x="76" y="23"/>
                    </a:lnTo>
                    <a:lnTo>
                      <a:pt x="72" y="30"/>
                    </a:lnTo>
                    <a:lnTo>
                      <a:pt x="68" y="34"/>
                    </a:lnTo>
                    <a:lnTo>
                      <a:pt x="65" y="34"/>
                    </a:lnTo>
                    <a:lnTo>
                      <a:pt x="53" y="34"/>
                    </a:lnTo>
                    <a:lnTo>
                      <a:pt x="27" y="23"/>
                    </a:lnTo>
                    <a:lnTo>
                      <a:pt x="8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12" name="Freeform 58"/>
              <p:cNvSpPr>
                <a:spLocks/>
              </p:cNvSpPr>
              <p:nvPr/>
            </p:nvSpPr>
            <p:spPr bwMode="auto">
              <a:xfrm>
                <a:off x="3196" y="2231"/>
                <a:ext cx="64" cy="101"/>
              </a:xfrm>
              <a:custGeom>
                <a:avLst/>
                <a:gdLst>
                  <a:gd name="T0" fmla="*/ 0 w 64"/>
                  <a:gd name="T1" fmla="*/ 30 h 101"/>
                  <a:gd name="T2" fmla="*/ 0 w 64"/>
                  <a:gd name="T3" fmla="*/ 30 h 101"/>
                  <a:gd name="T4" fmla="*/ 26 w 64"/>
                  <a:gd name="T5" fmla="*/ 101 h 101"/>
                  <a:gd name="T6" fmla="*/ 26 w 64"/>
                  <a:gd name="T7" fmla="*/ 101 h 101"/>
                  <a:gd name="T8" fmla="*/ 30 w 64"/>
                  <a:gd name="T9" fmla="*/ 101 h 101"/>
                  <a:gd name="T10" fmla="*/ 34 w 64"/>
                  <a:gd name="T11" fmla="*/ 101 h 101"/>
                  <a:gd name="T12" fmla="*/ 34 w 64"/>
                  <a:gd name="T13" fmla="*/ 98 h 101"/>
                  <a:gd name="T14" fmla="*/ 34 w 64"/>
                  <a:gd name="T15" fmla="*/ 98 h 101"/>
                  <a:gd name="T16" fmla="*/ 38 w 64"/>
                  <a:gd name="T17" fmla="*/ 79 h 101"/>
                  <a:gd name="T18" fmla="*/ 45 w 64"/>
                  <a:gd name="T19" fmla="*/ 56 h 101"/>
                  <a:gd name="T20" fmla="*/ 45 w 64"/>
                  <a:gd name="T21" fmla="*/ 56 h 101"/>
                  <a:gd name="T22" fmla="*/ 57 w 64"/>
                  <a:gd name="T23" fmla="*/ 22 h 101"/>
                  <a:gd name="T24" fmla="*/ 64 w 64"/>
                  <a:gd name="T25" fmla="*/ 0 h 101"/>
                  <a:gd name="T26" fmla="*/ 64 w 64"/>
                  <a:gd name="T27" fmla="*/ 0 h 101"/>
                  <a:gd name="T28" fmla="*/ 49 w 64"/>
                  <a:gd name="T29" fmla="*/ 18 h 101"/>
                  <a:gd name="T30" fmla="*/ 26 w 64"/>
                  <a:gd name="T31" fmla="*/ 41 h 101"/>
                  <a:gd name="T32" fmla="*/ 26 w 64"/>
                  <a:gd name="T33" fmla="*/ 41 h 101"/>
                  <a:gd name="T34" fmla="*/ 0 w 64"/>
                  <a:gd name="T35" fmla="*/ 30 h 101"/>
                  <a:gd name="T36" fmla="*/ 0 w 64"/>
                  <a:gd name="T37" fmla="*/ 30 h 10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64"/>
                  <a:gd name="T58" fmla="*/ 0 h 101"/>
                  <a:gd name="T59" fmla="*/ 64 w 64"/>
                  <a:gd name="T60" fmla="*/ 101 h 10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64" h="101">
                    <a:moveTo>
                      <a:pt x="0" y="30"/>
                    </a:moveTo>
                    <a:lnTo>
                      <a:pt x="0" y="30"/>
                    </a:lnTo>
                    <a:lnTo>
                      <a:pt x="26" y="101"/>
                    </a:lnTo>
                    <a:lnTo>
                      <a:pt x="30" y="101"/>
                    </a:lnTo>
                    <a:lnTo>
                      <a:pt x="34" y="101"/>
                    </a:lnTo>
                    <a:lnTo>
                      <a:pt x="34" y="98"/>
                    </a:lnTo>
                    <a:lnTo>
                      <a:pt x="38" y="79"/>
                    </a:lnTo>
                    <a:lnTo>
                      <a:pt x="45" y="56"/>
                    </a:lnTo>
                    <a:lnTo>
                      <a:pt x="57" y="22"/>
                    </a:lnTo>
                    <a:lnTo>
                      <a:pt x="64" y="0"/>
                    </a:lnTo>
                    <a:lnTo>
                      <a:pt x="49" y="18"/>
                    </a:lnTo>
                    <a:lnTo>
                      <a:pt x="26" y="41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FF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  <p:sp>
            <p:nvSpPr>
              <p:cNvPr id="41013" name="Freeform 59"/>
              <p:cNvSpPr>
                <a:spLocks/>
              </p:cNvSpPr>
              <p:nvPr/>
            </p:nvSpPr>
            <p:spPr bwMode="auto">
              <a:xfrm>
                <a:off x="3147" y="1906"/>
                <a:ext cx="158" cy="162"/>
              </a:xfrm>
              <a:custGeom>
                <a:avLst/>
                <a:gdLst>
                  <a:gd name="T0" fmla="*/ 158 w 158"/>
                  <a:gd name="T1" fmla="*/ 11 h 162"/>
                  <a:gd name="T2" fmla="*/ 158 w 158"/>
                  <a:gd name="T3" fmla="*/ 11 h 162"/>
                  <a:gd name="T4" fmla="*/ 143 w 158"/>
                  <a:gd name="T5" fmla="*/ 4 h 162"/>
                  <a:gd name="T6" fmla="*/ 124 w 158"/>
                  <a:gd name="T7" fmla="*/ 0 h 162"/>
                  <a:gd name="T8" fmla="*/ 124 w 158"/>
                  <a:gd name="T9" fmla="*/ 0 h 162"/>
                  <a:gd name="T10" fmla="*/ 98 w 158"/>
                  <a:gd name="T11" fmla="*/ 0 h 162"/>
                  <a:gd name="T12" fmla="*/ 87 w 158"/>
                  <a:gd name="T13" fmla="*/ 0 h 162"/>
                  <a:gd name="T14" fmla="*/ 75 w 158"/>
                  <a:gd name="T15" fmla="*/ 4 h 162"/>
                  <a:gd name="T16" fmla="*/ 75 w 158"/>
                  <a:gd name="T17" fmla="*/ 4 h 162"/>
                  <a:gd name="T18" fmla="*/ 64 w 158"/>
                  <a:gd name="T19" fmla="*/ 15 h 162"/>
                  <a:gd name="T20" fmla="*/ 56 w 158"/>
                  <a:gd name="T21" fmla="*/ 30 h 162"/>
                  <a:gd name="T22" fmla="*/ 56 w 158"/>
                  <a:gd name="T23" fmla="*/ 30 h 162"/>
                  <a:gd name="T24" fmla="*/ 38 w 158"/>
                  <a:gd name="T25" fmla="*/ 45 h 162"/>
                  <a:gd name="T26" fmla="*/ 26 w 158"/>
                  <a:gd name="T27" fmla="*/ 64 h 162"/>
                  <a:gd name="T28" fmla="*/ 26 w 158"/>
                  <a:gd name="T29" fmla="*/ 64 h 162"/>
                  <a:gd name="T30" fmla="*/ 23 w 158"/>
                  <a:gd name="T31" fmla="*/ 76 h 162"/>
                  <a:gd name="T32" fmla="*/ 23 w 158"/>
                  <a:gd name="T33" fmla="*/ 91 h 162"/>
                  <a:gd name="T34" fmla="*/ 23 w 158"/>
                  <a:gd name="T35" fmla="*/ 91 h 162"/>
                  <a:gd name="T36" fmla="*/ 15 w 158"/>
                  <a:gd name="T37" fmla="*/ 102 h 162"/>
                  <a:gd name="T38" fmla="*/ 7 w 158"/>
                  <a:gd name="T39" fmla="*/ 110 h 162"/>
                  <a:gd name="T40" fmla="*/ 4 w 158"/>
                  <a:gd name="T41" fmla="*/ 117 h 162"/>
                  <a:gd name="T42" fmla="*/ 0 w 158"/>
                  <a:gd name="T43" fmla="*/ 132 h 162"/>
                  <a:gd name="T44" fmla="*/ 0 w 158"/>
                  <a:gd name="T45" fmla="*/ 132 h 162"/>
                  <a:gd name="T46" fmla="*/ 4 w 158"/>
                  <a:gd name="T47" fmla="*/ 140 h 162"/>
                  <a:gd name="T48" fmla="*/ 11 w 158"/>
                  <a:gd name="T49" fmla="*/ 147 h 162"/>
                  <a:gd name="T50" fmla="*/ 23 w 158"/>
                  <a:gd name="T51" fmla="*/ 159 h 162"/>
                  <a:gd name="T52" fmla="*/ 23 w 158"/>
                  <a:gd name="T53" fmla="*/ 159 h 162"/>
                  <a:gd name="T54" fmla="*/ 34 w 158"/>
                  <a:gd name="T55" fmla="*/ 162 h 162"/>
                  <a:gd name="T56" fmla="*/ 38 w 158"/>
                  <a:gd name="T57" fmla="*/ 162 h 162"/>
                  <a:gd name="T58" fmla="*/ 41 w 158"/>
                  <a:gd name="T59" fmla="*/ 159 h 162"/>
                  <a:gd name="T60" fmla="*/ 41 w 158"/>
                  <a:gd name="T61" fmla="*/ 159 h 162"/>
                  <a:gd name="T62" fmla="*/ 45 w 158"/>
                  <a:gd name="T63" fmla="*/ 147 h 162"/>
                  <a:gd name="T64" fmla="*/ 45 w 158"/>
                  <a:gd name="T65" fmla="*/ 147 h 162"/>
                  <a:gd name="T66" fmla="*/ 53 w 158"/>
                  <a:gd name="T67" fmla="*/ 140 h 162"/>
                  <a:gd name="T68" fmla="*/ 60 w 158"/>
                  <a:gd name="T69" fmla="*/ 136 h 162"/>
                  <a:gd name="T70" fmla="*/ 75 w 158"/>
                  <a:gd name="T71" fmla="*/ 128 h 162"/>
                  <a:gd name="T72" fmla="*/ 75 w 158"/>
                  <a:gd name="T73" fmla="*/ 128 h 162"/>
                  <a:gd name="T74" fmla="*/ 83 w 158"/>
                  <a:gd name="T75" fmla="*/ 117 h 162"/>
                  <a:gd name="T76" fmla="*/ 87 w 158"/>
                  <a:gd name="T77" fmla="*/ 106 h 162"/>
                  <a:gd name="T78" fmla="*/ 87 w 158"/>
                  <a:gd name="T79" fmla="*/ 106 h 162"/>
                  <a:gd name="T80" fmla="*/ 90 w 158"/>
                  <a:gd name="T81" fmla="*/ 87 h 162"/>
                  <a:gd name="T82" fmla="*/ 102 w 158"/>
                  <a:gd name="T83" fmla="*/ 68 h 162"/>
                  <a:gd name="T84" fmla="*/ 102 w 158"/>
                  <a:gd name="T85" fmla="*/ 68 h 162"/>
                  <a:gd name="T86" fmla="*/ 113 w 158"/>
                  <a:gd name="T87" fmla="*/ 57 h 162"/>
                  <a:gd name="T88" fmla="*/ 121 w 158"/>
                  <a:gd name="T89" fmla="*/ 49 h 162"/>
                  <a:gd name="T90" fmla="*/ 121 w 158"/>
                  <a:gd name="T91" fmla="*/ 49 h 162"/>
                  <a:gd name="T92" fmla="*/ 121 w 158"/>
                  <a:gd name="T93" fmla="*/ 42 h 162"/>
                  <a:gd name="T94" fmla="*/ 121 w 158"/>
                  <a:gd name="T95" fmla="*/ 34 h 162"/>
                  <a:gd name="T96" fmla="*/ 121 w 158"/>
                  <a:gd name="T97" fmla="*/ 34 h 162"/>
                  <a:gd name="T98" fmla="*/ 121 w 158"/>
                  <a:gd name="T99" fmla="*/ 27 h 162"/>
                  <a:gd name="T100" fmla="*/ 124 w 158"/>
                  <a:gd name="T101" fmla="*/ 23 h 162"/>
                  <a:gd name="T102" fmla="*/ 139 w 158"/>
                  <a:gd name="T103" fmla="*/ 19 h 162"/>
                  <a:gd name="T104" fmla="*/ 158 w 158"/>
                  <a:gd name="T105" fmla="*/ 11 h 16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58"/>
                  <a:gd name="T160" fmla="*/ 0 h 162"/>
                  <a:gd name="T161" fmla="*/ 158 w 158"/>
                  <a:gd name="T162" fmla="*/ 162 h 16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58" h="162">
                    <a:moveTo>
                      <a:pt x="158" y="11"/>
                    </a:moveTo>
                    <a:lnTo>
                      <a:pt x="158" y="11"/>
                    </a:lnTo>
                    <a:lnTo>
                      <a:pt x="143" y="4"/>
                    </a:lnTo>
                    <a:lnTo>
                      <a:pt x="124" y="0"/>
                    </a:lnTo>
                    <a:lnTo>
                      <a:pt x="98" y="0"/>
                    </a:lnTo>
                    <a:lnTo>
                      <a:pt x="87" y="0"/>
                    </a:lnTo>
                    <a:lnTo>
                      <a:pt x="75" y="4"/>
                    </a:lnTo>
                    <a:lnTo>
                      <a:pt x="64" y="15"/>
                    </a:lnTo>
                    <a:lnTo>
                      <a:pt x="56" y="30"/>
                    </a:lnTo>
                    <a:lnTo>
                      <a:pt x="38" y="45"/>
                    </a:lnTo>
                    <a:lnTo>
                      <a:pt x="26" y="64"/>
                    </a:lnTo>
                    <a:lnTo>
                      <a:pt x="23" y="76"/>
                    </a:lnTo>
                    <a:lnTo>
                      <a:pt x="23" y="91"/>
                    </a:lnTo>
                    <a:lnTo>
                      <a:pt x="15" y="102"/>
                    </a:lnTo>
                    <a:lnTo>
                      <a:pt x="7" y="110"/>
                    </a:lnTo>
                    <a:lnTo>
                      <a:pt x="4" y="117"/>
                    </a:lnTo>
                    <a:lnTo>
                      <a:pt x="0" y="132"/>
                    </a:lnTo>
                    <a:lnTo>
                      <a:pt x="4" y="140"/>
                    </a:lnTo>
                    <a:lnTo>
                      <a:pt x="11" y="147"/>
                    </a:lnTo>
                    <a:lnTo>
                      <a:pt x="23" y="159"/>
                    </a:lnTo>
                    <a:lnTo>
                      <a:pt x="34" y="162"/>
                    </a:lnTo>
                    <a:lnTo>
                      <a:pt x="38" y="162"/>
                    </a:lnTo>
                    <a:lnTo>
                      <a:pt x="41" y="159"/>
                    </a:lnTo>
                    <a:lnTo>
                      <a:pt x="45" y="147"/>
                    </a:lnTo>
                    <a:lnTo>
                      <a:pt x="53" y="140"/>
                    </a:lnTo>
                    <a:lnTo>
                      <a:pt x="60" y="136"/>
                    </a:lnTo>
                    <a:lnTo>
                      <a:pt x="75" y="128"/>
                    </a:lnTo>
                    <a:lnTo>
                      <a:pt x="83" y="117"/>
                    </a:lnTo>
                    <a:lnTo>
                      <a:pt x="87" y="106"/>
                    </a:lnTo>
                    <a:lnTo>
                      <a:pt x="90" y="87"/>
                    </a:lnTo>
                    <a:lnTo>
                      <a:pt x="102" y="68"/>
                    </a:lnTo>
                    <a:lnTo>
                      <a:pt x="113" y="57"/>
                    </a:lnTo>
                    <a:lnTo>
                      <a:pt x="121" y="49"/>
                    </a:lnTo>
                    <a:lnTo>
                      <a:pt x="121" y="42"/>
                    </a:lnTo>
                    <a:lnTo>
                      <a:pt x="121" y="34"/>
                    </a:lnTo>
                    <a:lnTo>
                      <a:pt x="121" y="27"/>
                    </a:lnTo>
                    <a:lnTo>
                      <a:pt x="124" y="23"/>
                    </a:lnTo>
                    <a:lnTo>
                      <a:pt x="139" y="19"/>
                    </a:lnTo>
                    <a:lnTo>
                      <a:pt x="158" y="11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  <a:latin typeface="Times New Roman"/>
                </a:endParaRPr>
              </a:p>
            </p:txBody>
          </p:sp>
        </p:grpSp>
      </p:grpSp>
      <p:sp>
        <p:nvSpPr>
          <p:cNvPr id="120893" name="Line 61"/>
          <p:cNvSpPr>
            <a:spLocks noChangeShapeType="1"/>
          </p:cNvSpPr>
          <p:nvPr/>
        </p:nvSpPr>
        <p:spPr bwMode="auto">
          <a:xfrm>
            <a:off x="6827520" y="2279904"/>
            <a:ext cx="548640" cy="62179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0894" name="Line 62"/>
          <p:cNvSpPr>
            <a:spLocks noChangeShapeType="1"/>
          </p:cNvSpPr>
          <p:nvPr/>
        </p:nvSpPr>
        <p:spPr bwMode="auto">
          <a:xfrm flipH="1">
            <a:off x="6329363" y="4497030"/>
            <a:ext cx="1046162" cy="12541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120847" name="Picture 15" descr="DVC000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3338" y="2884130"/>
            <a:ext cx="2166937" cy="1625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20895" name="Line 63"/>
          <p:cNvSpPr>
            <a:spLocks noChangeShapeType="1"/>
          </p:cNvSpPr>
          <p:nvPr/>
        </p:nvSpPr>
        <p:spPr bwMode="auto">
          <a:xfrm rot="5400000">
            <a:off x="3458369" y="4988362"/>
            <a:ext cx="0" cy="15668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0896" name="Line 64"/>
          <p:cNvSpPr>
            <a:spLocks noChangeShapeType="1"/>
          </p:cNvSpPr>
          <p:nvPr/>
        </p:nvSpPr>
        <p:spPr bwMode="auto">
          <a:xfrm rot="16200000" flipV="1">
            <a:off x="2677914" y="3422094"/>
            <a:ext cx="1525983" cy="230981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_tradnl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120850" name="Picture 18" descr="leon"/>
          <p:cNvPicPr>
            <a:picLocks noChangeAspect="1" noChangeArrowheads="1"/>
          </p:cNvPicPr>
          <p:nvPr/>
        </p:nvPicPr>
        <p:blipFill>
          <a:blip r:embed="rId3" cstate="print"/>
          <a:srcRect t="4482"/>
          <a:stretch>
            <a:fillRect/>
          </a:stretch>
        </p:blipFill>
        <p:spPr bwMode="auto">
          <a:xfrm>
            <a:off x="687388" y="5039955"/>
            <a:ext cx="1985962" cy="14239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20853" name="Picture 21" descr="Vacas"/>
          <p:cNvPicPr>
            <a:picLocks noChangeAspect="1" noChangeArrowheads="1"/>
          </p:cNvPicPr>
          <p:nvPr/>
        </p:nvPicPr>
        <p:blipFill>
          <a:blip r:embed="rId4" cstate="print"/>
          <a:srcRect l="8447" t="16901" r="7019"/>
          <a:stretch>
            <a:fillRect/>
          </a:stretch>
        </p:blipFill>
        <p:spPr bwMode="auto">
          <a:xfrm>
            <a:off x="4092575" y="5020905"/>
            <a:ext cx="2203450" cy="14414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2" name="61 CuadroTexto"/>
          <p:cNvSpPr txBox="1"/>
          <p:nvPr/>
        </p:nvSpPr>
        <p:spPr>
          <a:xfrm>
            <a:off x="573024" y="365760"/>
            <a:ext cx="8010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ES_tradnl" sz="180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3" name="62 CuadroTexto"/>
          <p:cNvSpPr txBox="1"/>
          <p:nvPr/>
        </p:nvSpPr>
        <p:spPr>
          <a:xfrm>
            <a:off x="469231" y="414689"/>
            <a:ext cx="82656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_tradnl" sz="1600" b="1" dirty="0" smtClean="0">
                <a:solidFill>
                  <a:srgbClr val="000000"/>
                </a:solidFill>
                <a:latin typeface="Calibri" pitchFamily="34" charset="0"/>
              </a:rPr>
              <a:t>Los seres vivos asimilan el </a:t>
            </a:r>
            <a:r>
              <a:rPr lang="es-ES_tradnl" sz="1600" b="1" baseline="30000" dirty="0" smtClean="0">
                <a:latin typeface="Calibri" pitchFamily="34" charset="0"/>
              </a:rPr>
              <a:t>12</a:t>
            </a:r>
            <a:r>
              <a:rPr lang="es-ES_tradnl" sz="1600" b="1" dirty="0" smtClean="0">
                <a:latin typeface="Calibri" pitchFamily="34" charset="0"/>
              </a:rPr>
              <a:t>C y el</a:t>
            </a:r>
            <a:r>
              <a:rPr lang="es-ES_tradnl" sz="1600" b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s-ES_tradnl" sz="1600" b="1" baseline="30000" dirty="0" smtClean="0">
                <a:latin typeface="Calibri" pitchFamily="34" charset="0"/>
              </a:rPr>
              <a:t>14</a:t>
            </a:r>
            <a:r>
              <a:rPr lang="es-ES_tradnl" sz="1600" b="1" dirty="0" smtClean="0">
                <a:latin typeface="Calibri" pitchFamily="34" charset="0"/>
              </a:rPr>
              <a:t>C del CO</a:t>
            </a:r>
            <a:r>
              <a:rPr lang="es-ES_tradnl" sz="1600" b="1" baseline="-25000" dirty="0" smtClean="0">
                <a:latin typeface="Calibri" pitchFamily="34" charset="0"/>
              </a:rPr>
              <a:t>2</a:t>
            </a:r>
            <a:r>
              <a:rPr lang="es-ES_tradnl" sz="1600" b="1" dirty="0" smtClean="0">
                <a:latin typeface="Calibri" pitchFamily="34" charset="0"/>
              </a:rPr>
              <a:t> atmosférico y lo hacen manteniendo constante </a:t>
            </a:r>
            <a:r>
              <a:rPr lang="es-ES_tradnl" sz="1600" b="1" dirty="0" smtClean="0">
                <a:solidFill>
                  <a:srgbClr val="000000"/>
                </a:solidFill>
                <a:latin typeface="Calibri" pitchFamily="34" charset="0"/>
              </a:rPr>
              <a:t>la proporción de </a:t>
            </a:r>
            <a:r>
              <a:rPr lang="es-ES_tradnl" sz="1600" b="1" baseline="30000" dirty="0" smtClean="0">
                <a:latin typeface="Calibri" pitchFamily="34" charset="0"/>
              </a:rPr>
              <a:t>12</a:t>
            </a:r>
            <a:r>
              <a:rPr lang="es-ES_tradnl" sz="1600" b="1" dirty="0" smtClean="0">
                <a:latin typeface="Calibri" pitchFamily="34" charset="0"/>
              </a:rPr>
              <a:t>C </a:t>
            </a:r>
            <a:r>
              <a:rPr lang="es-ES_tradnl" sz="1600" b="1" dirty="0" smtClean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s-ES_tradnl" sz="1600" b="1" baseline="30000" dirty="0" smtClean="0">
                <a:latin typeface="Calibri" pitchFamily="34" charset="0"/>
              </a:rPr>
              <a:t>14</a:t>
            </a:r>
            <a:r>
              <a:rPr lang="es-ES_tradnl" sz="1600" b="1" dirty="0" smtClean="0">
                <a:latin typeface="Calibri" pitchFamily="34" charset="0"/>
              </a:rPr>
              <a:t>C </a:t>
            </a:r>
            <a:r>
              <a:rPr lang="es-ES_tradnl" sz="1600" b="1" dirty="0" smtClean="0">
                <a:solidFill>
                  <a:srgbClr val="000000"/>
                </a:solidFill>
                <a:latin typeface="Calibri" pitchFamily="34" charset="0"/>
              </a:rPr>
              <a:t>mientras viven. Una vez muertos, </a:t>
            </a:r>
            <a:r>
              <a:rPr lang="es-ES_tradnl" sz="1600" b="1" dirty="0" smtClean="0">
                <a:solidFill>
                  <a:srgbClr val="000000"/>
                </a:solidFill>
                <a:latin typeface="Calibri" pitchFamily="34" charset="0"/>
              </a:rPr>
              <a:t>ya no </a:t>
            </a:r>
            <a:r>
              <a:rPr lang="es-ES_tradnl" sz="1600" b="1" dirty="0" smtClean="0">
                <a:solidFill>
                  <a:srgbClr val="000000"/>
                </a:solidFill>
                <a:latin typeface="Calibri" pitchFamily="34" charset="0"/>
              </a:rPr>
              <a:t>asimilan </a:t>
            </a:r>
            <a:r>
              <a:rPr lang="es-ES_tradnl" sz="1600" b="1" baseline="30000" dirty="0" smtClean="0">
                <a:latin typeface="Calibri" pitchFamily="34" charset="0"/>
              </a:rPr>
              <a:t>14</a:t>
            </a:r>
            <a:r>
              <a:rPr lang="es-ES_tradnl" sz="1600" b="1" dirty="0" smtClean="0">
                <a:latin typeface="Calibri" pitchFamily="34" charset="0"/>
              </a:rPr>
              <a:t>C </a:t>
            </a:r>
            <a:r>
              <a:rPr lang="es-ES_tradnl" sz="1600" b="1" dirty="0" smtClean="0">
                <a:solidFill>
                  <a:srgbClr val="000000"/>
                </a:solidFill>
                <a:latin typeface="Calibri" pitchFamily="34" charset="0"/>
              </a:rPr>
              <a:t>y su proporción va disminuyendo con el tiempo a un ritmo conocido </a:t>
            </a:r>
            <a:r>
              <a:rPr lang="es-ES_tradnl" sz="1600" b="1" dirty="0" smtClean="0">
                <a:solidFill>
                  <a:srgbClr val="000000"/>
                </a:solidFill>
                <a:latin typeface="Calibri" pitchFamily="34" charset="0"/>
              </a:rPr>
              <a:t>(período de </a:t>
            </a:r>
            <a:r>
              <a:rPr lang="es-ES_tradnl" sz="1600" b="1" dirty="0" err="1" smtClean="0">
                <a:solidFill>
                  <a:srgbClr val="000000"/>
                </a:solidFill>
                <a:latin typeface="Calibri" pitchFamily="34" charset="0"/>
              </a:rPr>
              <a:t>semidesintegración</a:t>
            </a:r>
            <a:r>
              <a:rPr lang="es-ES_tradnl" sz="1600" b="1" dirty="0" smtClean="0">
                <a:solidFill>
                  <a:srgbClr val="000000"/>
                </a:solidFill>
                <a:latin typeface="Calibri" pitchFamily="34" charset="0"/>
              </a:rPr>
              <a:t>)</a:t>
            </a:r>
            <a:r>
              <a:rPr lang="es-ES_tradnl" sz="1600" b="1" dirty="0" smtClean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s-ES_tradnl" sz="1600" b="1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120837" grpId="1"/>
      <p:bldP spid="120844" grpId="1" animBg="1"/>
      <p:bldP spid="120851" grpId="0" animBg="1"/>
      <p:bldP spid="120893" grpId="0" animBg="1"/>
      <p:bldP spid="120894" grpId="0" animBg="1"/>
      <p:bldP spid="120895" grpId="0" animBg="1"/>
      <p:bldP spid="12089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04" name="Group 72"/>
          <p:cNvGraphicFramePr>
            <a:graphicFrameLocks noGrp="1"/>
          </p:cNvGraphicFramePr>
          <p:nvPr/>
        </p:nvGraphicFramePr>
        <p:xfrm>
          <a:off x="210637" y="1459832"/>
          <a:ext cx="8712200" cy="4405314"/>
        </p:xfrm>
        <a:graphic>
          <a:graphicData uri="http://schemas.openxmlformats.org/drawingml/2006/table">
            <a:tbl>
              <a:tblPr/>
              <a:tblGrid>
                <a:gridCol w="4481679"/>
                <a:gridCol w="4230521"/>
              </a:tblGrid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41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69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5827213" y="3164807"/>
            <a:ext cx="2621844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 dirty="0" smtClean="0">
                <a:solidFill>
                  <a:srgbClr val="FF3300"/>
                </a:solidFill>
              </a:rPr>
              <a:t>11.460 años</a:t>
            </a:r>
            <a:endParaRPr lang="es-ES_tradnl" sz="3600" b="1" dirty="0">
              <a:solidFill>
                <a:srgbClr val="FF3300"/>
              </a:solidFill>
            </a:endParaRPr>
          </a:p>
        </p:txBody>
      </p:sp>
      <p:sp>
        <p:nvSpPr>
          <p:cNvPr id="18486" name="Text Box 54"/>
          <p:cNvSpPr txBox="1">
            <a:spLocks noChangeArrowheads="1"/>
          </p:cNvSpPr>
          <p:nvPr/>
        </p:nvSpPr>
        <p:spPr bwMode="auto">
          <a:xfrm>
            <a:off x="5891164" y="3182270"/>
            <a:ext cx="2911475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 dirty="0">
                <a:solidFill>
                  <a:srgbClr val="FF3300"/>
                </a:solidFill>
              </a:rPr>
              <a:t>5.730 x </a:t>
            </a:r>
            <a:r>
              <a:rPr lang="es-ES_tradnl" sz="3600" b="1" dirty="0" smtClean="0">
                <a:solidFill>
                  <a:srgbClr val="FF3300"/>
                </a:solidFill>
              </a:rPr>
              <a:t>2</a:t>
            </a:r>
            <a:endParaRPr lang="es-ES_tradnl" sz="3600" b="1" dirty="0">
              <a:solidFill>
                <a:srgbClr val="FF3300"/>
              </a:solidFill>
            </a:endParaRPr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401137" y="1601120"/>
            <a:ext cx="4230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s-ES_tradnl" b="1">
                <a:solidFill>
                  <a:srgbClr val="333399"/>
                </a:solidFill>
              </a:rPr>
              <a:t>Si 1 g de un hueso viejo emite...</a:t>
            </a:r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5155699" y="1601120"/>
            <a:ext cx="362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s-ES_tradnl" b="1">
                <a:solidFill>
                  <a:srgbClr val="FF3300"/>
                </a:solidFill>
              </a:rPr>
              <a:t>Tiene una antigüedad de...</a:t>
            </a: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2099762" y="3171157"/>
            <a:ext cx="1443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rgbClr val="3333CC"/>
                </a:solidFill>
              </a:rPr>
              <a:t>20 </a:t>
            </a:r>
            <a:r>
              <a:rPr lang="el-GR" sz="3600" b="1">
                <a:solidFill>
                  <a:srgbClr val="3333CC"/>
                </a:solidFill>
                <a:cs typeface="Times New Roman" pitchFamily="18" charset="0"/>
              </a:rPr>
              <a:t>β</a:t>
            </a:r>
            <a:endParaRPr lang="es-ES_tradnl" sz="3600" b="1">
              <a:solidFill>
                <a:srgbClr val="3333CC"/>
              </a:solidFill>
              <a:cs typeface="Times New Roman" pitchFamily="18" charset="0"/>
            </a:endParaRPr>
          </a:p>
        </p:txBody>
      </p:sp>
      <p:sp>
        <p:nvSpPr>
          <p:cNvPr id="18468" name="Text Box 36"/>
          <p:cNvSpPr txBox="1">
            <a:spLocks noChangeArrowheads="1"/>
          </p:cNvSpPr>
          <p:nvPr/>
        </p:nvSpPr>
        <p:spPr bwMode="auto">
          <a:xfrm>
            <a:off x="2099762" y="4133182"/>
            <a:ext cx="1443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rgbClr val="3333CC"/>
                </a:solidFill>
              </a:rPr>
              <a:t>10 </a:t>
            </a:r>
            <a:r>
              <a:rPr lang="el-GR" sz="3600" b="1">
                <a:solidFill>
                  <a:srgbClr val="3333CC"/>
                </a:solidFill>
                <a:cs typeface="Times New Roman" pitchFamily="18" charset="0"/>
              </a:rPr>
              <a:t>β</a:t>
            </a:r>
            <a:endParaRPr lang="es-ES_tradnl" sz="3600" b="1">
              <a:solidFill>
                <a:srgbClr val="3333CC"/>
              </a:solidFill>
              <a:cs typeface="Times New Roman" pitchFamily="18" charset="0"/>
            </a:endParaRPr>
          </a:p>
        </p:txBody>
      </p:sp>
      <p:sp>
        <p:nvSpPr>
          <p:cNvPr id="18469" name="Text Box 37"/>
          <p:cNvSpPr txBox="1">
            <a:spLocks noChangeArrowheads="1"/>
          </p:cNvSpPr>
          <p:nvPr/>
        </p:nvSpPr>
        <p:spPr bwMode="auto">
          <a:xfrm>
            <a:off x="2331537" y="5084095"/>
            <a:ext cx="1443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rgbClr val="3333CC"/>
                </a:solidFill>
              </a:rPr>
              <a:t>5 </a:t>
            </a:r>
            <a:r>
              <a:rPr lang="el-GR" sz="3600" b="1">
                <a:solidFill>
                  <a:srgbClr val="3333CC"/>
                </a:solidFill>
                <a:cs typeface="Times New Roman" pitchFamily="18" charset="0"/>
              </a:rPr>
              <a:t>β</a:t>
            </a:r>
            <a:endParaRPr lang="es-ES_tradnl" sz="3600" b="1">
              <a:solidFill>
                <a:srgbClr val="3333CC"/>
              </a:solidFill>
              <a:cs typeface="Times New Roman" pitchFamily="18" charset="0"/>
            </a:endParaRPr>
          </a:p>
        </p:txBody>
      </p:sp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2099762" y="2266282"/>
            <a:ext cx="1443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rgbClr val="3333CC"/>
                </a:solidFill>
              </a:rPr>
              <a:t>40 </a:t>
            </a:r>
            <a:r>
              <a:rPr lang="el-GR" sz="3600" b="1">
                <a:solidFill>
                  <a:srgbClr val="3333CC"/>
                </a:solidFill>
                <a:cs typeface="Times New Roman" pitchFamily="18" charset="0"/>
              </a:rPr>
              <a:t>β</a:t>
            </a:r>
          </a:p>
        </p:txBody>
      </p:sp>
      <p:sp>
        <p:nvSpPr>
          <p:cNvPr id="18472" name="Text Box 40"/>
          <p:cNvSpPr txBox="1">
            <a:spLocks noChangeArrowheads="1"/>
          </p:cNvSpPr>
          <p:nvPr/>
        </p:nvSpPr>
        <p:spPr bwMode="auto">
          <a:xfrm>
            <a:off x="5924367" y="2301207"/>
            <a:ext cx="23574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 dirty="0">
                <a:solidFill>
                  <a:srgbClr val="FF3300"/>
                </a:solidFill>
              </a:rPr>
              <a:t>5.730 años</a:t>
            </a:r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5827212" y="4083970"/>
            <a:ext cx="26304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rgbClr val="FF3300"/>
                </a:solidFill>
              </a:rPr>
              <a:t>17.190 años</a:t>
            </a:r>
          </a:p>
        </p:txBody>
      </p:sp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5827212" y="5057107"/>
            <a:ext cx="279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>
                <a:solidFill>
                  <a:srgbClr val="FF3300"/>
                </a:solidFill>
              </a:rPr>
              <a:t>22.920 años</a:t>
            </a:r>
          </a:p>
        </p:txBody>
      </p:sp>
      <p:sp>
        <p:nvSpPr>
          <p:cNvPr id="18477" name="Text Box 45"/>
          <p:cNvSpPr txBox="1">
            <a:spLocks noChangeArrowheads="1"/>
          </p:cNvSpPr>
          <p:nvPr/>
        </p:nvSpPr>
        <p:spPr bwMode="auto">
          <a:xfrm>
            <a:off x="0" y="0"/>
            <a:ext cx="9144000" cy="923330"/>
          </a:xfrm>
          <a:prstGeom prst="rect">
            <a:avLst/>
          </a:prstGeom>
          <a:solidFill>
            <a:srgbClr val="29297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528763" indent="-1528763" algn="just">
              <a:spcBef>
                <a:spcPct val="50000"/>
              </a:spcBef>
              <a:tabLst>
                <a:tab pos="2335213" algn="l"/>
              </a:tabLst>
            </a:pPr>
            <a:r>
              <a:rPr lang="es-ES_tradnl" sz="1800" b="1" dirty="0">
                <a:solidFill>
                  <a:srgbClr val="FFFFFF"/>
                </a:solidFill>
                <a:latin typeface="Calibri" pitchFamily="34" charset="0"/>
              </a:rPr>
              <a:t>UN SUPUESTO</a:t>
            </a:r>
            <a:r>
              <a:rPr lang="es-ES_tradnl" sz="1800" dirty="0">
                <a:solidFill>
                  <a:srgbClr val="FFFFFF"/>
                </a:solidFill>
                <a:latin typeface="Calibri" pitchFamily="34" charset="0"/>
              </a:rPr>
              <a:t>:	</a:t>
            </a:r>
            <a:r>
              <a:rPr lang="es-ES_tradnl" sz="1800" b="1" dirty="0" smtClean="0">
                <a:solidFill>
                  <a:srgbClr val="FFFFFF"/>
                </a:solidFill>
                <a:latin typeface="Calibri" pitchFamily="34" charset="0"/>
              </a:rPr>
              <a:t>Si</a:t>
            </a:r>
            <a:r>
              <a:rPr lang="es-ES_tradnl" sz="1800" dirty="0" smtClean="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s-ES_tradnl" sz="1800" b="1" dirty="0" smtClean="0">
                <a:solidFill>
                  <a:srgbClr val="FFFFFF"/>
                </a:solidFill>
                <a:latin typeface="Calibri" pitchFamily="34" charset="0"/>
              </a:rPr>
              <a:t>1 </a:t>
            </a:r>
            <a:r>
              <a:rPr lang="es-ES_tradnl" sz="1800" b="1" dirty="0">
                <a:solidFill>
                  <a:srgbClr val="FFFFFF"/>
                </a:solidFill>
                <a:latin typeface="Calibri" pitchFamily="34" charset="0"/>
              </a:rPr>
              <a:t>g de una muestra de un hueso reciente emite 80 partículas </a:t>
            </a:r>
            <a:r>
              <a:rPr lang="es-ES_tradnl" sz="1800" b="1" dirty="0">
                <a:solidFill>
                  <a:srgbClr val="FFFFFF"/>
                </a:solidFill>
                <a:latin typeface="Calibri" pitchFamily="34" charset="0"/>
                <a:sym typeface="Symbol" pitchFamily="18" charset="2"/>
              </a:rPr>
              <a:t></a:t>
            </a:r>
            <a:r>
              <a:rPr lang="es-ES_tradnl" sz="1800" b="1" dirty="0">
                <a:solidFill>
                  <a:srgbClr val="FFFFFF"/>
                </a:solidFill>
                <a:latin typeface="Calibri" pitchFamily="34" charset="0"/>
              </a:rPr>
              <a:t> por </a:t>
            </a:r>
            <a:r>
              <a:rPr lang="es-ES_tradnl" sz="1800" b="1" dirty="0" smtClean="0">
                <a:solidFill>
                  <a:srgbClr val="FFFFFF"/>
                </a:solidFill>
                <a:latin typeface="Calibri" pitchFamily="34" charset="0"/>
              </a:rPr>
              <a:t>minuto, </a:t>
            </a:r>
            <a:r>
              <a:rPr lang="es-ES_tradnl" sz="18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¿qué antigüedad tendría un hueso que emitiera 25 partículas </a:t>
            </a:r>
            <a:r>
              <a:rPr lang="es-ES_tradnl" sz="18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  <a:sym typeface="WP Greek Century"/>
              </a:rPr>
              <a:t></a:t>
            </a:r>
            <a:r>
              <a:rPr lang="es-ES_tradnl" sz="1800" b="1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por minuto? </a:t>
            </a:r>
            <a:r>
              <a:rPr lang="es-ES" sz="1800" b="1" dirty="0" smtClean="0">
                <a:solidFill>
                  <a:srgbClr val="FFFF00"/>
                </a:solidFill>
                <a:latin typeface="Calibri" pitchFamily="34" charset="0"/>
              </a:rPr>
              <a:t>(Período de </a:t>
            </a:r>
            <a:r>
              <a:rPr lang="es-ES" sz="1800" b="1" dirty="0" err="1" smtClean="0">
                <a:solidFill>
                  <a:srgbClr val="FFFF00"/>
                </a:solidFill>
                <a:latin typeface="Calibri" pitchFamily="34" charset="0"/>
              </a:rPr>
              <a:t>semidesintegración</a:t>
            </a:r>
            <a:r>
              <a:rPr lang="es-ES" sz="1800" b="1" dirty="0" smtClean="0">
                <a:solidFill>
                  <a:srgbClr val="FFFF00"/>
                </a:solidFill>
                <a:latin typeface="Calibri" pitchFamily="34" charset="0"/>
              </a:rPr>
              <a:t> del </a:t>
            </a:r>
            <a:r>
              <a:rPr lang="es-ES" sz="1800" b="1" dirty="0">
                <a:solidFill>
                  <a:srgbClr val="FFFF00"/>
                </a:solidFill>
                <a:latin typeface="Calibri" pitchFamily="34" charset="0"/>
              </a:rPr>
              <a:t>C-14 = 5730 años)</a:t>
            </a:r>
            <a:endParaRPr lang="es-ES_tradnl" sz="18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18487" name="Text Box 55"/>
          <p:cNvSpPr txBox="1">
            <a:spLocks noChangeArrowheads="1"/>
          </p:cNvSpPr>
          <p:nvPr/>
        </p:nvSpPr>
        <p:spPr bwMode="auto">
          <a:xfrm>
            <a:off x="5900618" y="4109370"/>
            <a:ext cx="2911475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 dirty="0">
                <a:solidFill>
                  <a:srgbClr val="FF3300"/>
                </a:solidFill>
              </a:rPr>
              <a:t>5.730 x </a:t>
            </a:r>
            <a:r>
              <a:rPr lang="es-ES_tradnl" sz="3600" b="1" dirty="0" smtClean="0">
                <a:solidFill>
                  <a:srgbClr val="FF3300"/>
                </a:solidFill>
              </a:rPr>
              <a:t>3</a:t>
            </a:r>
            <a:endParaRPr lang="es-ES_tradnl" sz="3600" b="1" dirty="0">
              <a:solidFill>
                <a:srgbClr val="FF3300"/>
              </a:solidFill>
            </a:endParaRPr>
          </a:p>
        </p:txBody>
      </p:sp>
      <p:sp>
        <p:nvSpPr>
          <p:cNvPr id="18488" name="Text Box 56"/>
          <p:cNvSpPr txBox="1">
            <a:spLocks noChangeArrowheads="1"/>
          </p:cNvSpPr>
          <p:nvPr/>
        </p:nvSpPr>
        <p:spPr bwMode="auto">
          <a:xfrm>
            <a:off x="5914905" y="5044407"/>
            <a:ext cx="2911475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600" b="1" dirty="0">
                <a:solidFill>
                  <a:srgbClr val="FF3300"/>
                </a:solidFill>
              </a:rPr>
              <a:t>5.730 x </a:t>
            </a:r>
            <a:r>
              <a:rPr lang="es-ES_tradnl" sz="3600" b="1" dirty="0" smtClean="0">
                <a:solidFill>
                  <a:srgbClr val="FF3300"/>
                </a:solidFill>
              </a:rPr>
              <a:t>4</a:t>
            </a:r>
            <a:endParaRPr lang="es-ES_tradnl" sz="36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8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3" grpId="0" autoUpdateAnimBg="0"/>
      <p:bldP spid="18486" grpId="0" animBg="1"/>
      <p:bldP spid="18486" grpId="1" animBg="1"/>
      <p:bldP spid="18460" grpId="0" autoUpdateAnimBg="0"/>
      <p:bldP spid="18462" grpId="0" autoUpdateAnimBg="0"/>
      <p:bldP spid="18466" grpId="0" autoUpdateAnimBg="0"/>
      <p:bldP spid="18468" grpId="0" autoUpdateAnimBg="0"/>
      <p:bldP spid="18469" grpId="0" autoUpdateAnimBg="0"/>
      <p:bldP spid="18470" grpId="0" autoUpdateAnimBg="0"/>
      <p:bldP spid="18472" grpId="0" autoUpdateAnimBg="0"/>
      <p:bldP spid="18474" grpId="0" autoUpdateAnimBg="0"/>
      <p:bldP spid="18475" grpId="0" autoUpdateAnimBg="0"/>
      <p:bldP spid="18477" grpId="0" animBg="1"/>
      <p:bldP spid="18487" grpId="0" animBg="1"/>
      <p:bldP spid="18487" grpId="1" animBg="1"/>
      <p:bldP spid="18488" grpId="0" animBg="1"/>
      <p:bldP spid="1848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70 Rectángulo"/>
          <p:cNvSpPr/>
          <p:nvPr/>
        </p:nvSpPr>
        <p:spPr>
          <a:xfrm>
            <a:off x="411861" y="878305"/>
            <a:ext cx="8427339" cy="54418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srgbClr val="FFFFFF"/>
              </a:solidFill>
            </a:endParaRPr>
          </a:p>
        </p:txBody>
      </p:sp>
      <p:graphicFrame>
        <p:nvGraphicFramePr>
          <p:cNvPr id="17475" name="Object 67"/>
          <p:cNvGraphicFramePr>
            <a:graphicFrameLocks noChangeAspect="1"/>
          </p:cNvGraphicFramePr>
          <p:nvPr/>
        </p:nvGraphicFramePr>
        <p:xfrm>
          <a:off x="342011" y="868704"/>
          <a:ext cx="7948613" cy="5443537"/>
        </p:xfrm>
        <a:graphic>
          <a:graphicData uri="http://schemas.openxmlformats.org/presentationml/2006/ole">
            <p:oleObj spid="_x0000_s119810" name="Graph" r:id="rId3" imgW="3670560" imgH="3085920" progId="Origin50.Graph">
              <p:embed/>
            </p:oleObj>
          </a:graphicData>
        </a:graphic>
      </p:graphicFrame>
      <p:sp>
        <p:nvSpPr>
          <p:cNvPr id="17471" name="Freeform 63"/>
          <p:cNvSpPr>
            <a:spLocks/>
          </p:cNvSpPr>
          <p:nvPr/>
        </p:nvSpPr>
        <p:spPr bwMode="auto">
          <a:xfrm>
            <a:off x="1688211" y="1503704"/>
            <a:ext cx="5514975" cy="4043362"/>
          </a:xfrm>
          <a:custGeom>
            <a:avLst/>
            <a:gdLst>
              <a:gd name="T0" fmla="*/ 0 w 3440"/>
              <a:gd name="T1" fmla="*/ 0 h 2480"/>
              <a:gd name="T2" fmla="*/ 2147483647 w 3440"/>
              <a:gd name="T3" fmla="*/ 2147483647 h 2480"/>
              <a:gd name="T4" fmla="*/ 2147483647 w 3440"/>
              <a:gd name="T5" fmla="*/ 2147483647 h 2480"/>
              <a:gd name="T6" fmla="*/ 2147483647 w 3440"/>
              <a:gd name="T7" fmla="*/ 2147483647 h 2480"/>
              <a:gd name="T8" fmla="*/ 2147483647 w 3440"/>
              <a:gd name="T9" fmla="*/ 2147483647 h 2480"/>
              <a:gd name="T10" fmla="*/ 2147483647 w 3440"/>
              <a:gd name="T11" fmla="*/ 2147483647 h 2480"/>
              <a:gd name="T12" fmla="*/ 2147483647 w 3440"/>
              <a:gd name="T13" fmla="*/ 2147483647 h 2480"/>
              <a:gd name="T14" fmla="*/ 2147483647 w 3440"/>
              <a:gd name="T15" fmla="*/ 2147483647 h 2480"/>
              <a:gd name="T16" fmla="*/ 2147483647 w 3440"/>
              <a:gd name="T17" fmla="*/ 2147483647 h 2480"/>
              <a:gd name="T18" fmla="*/ 2147483647 w 3440"/>
              <a:gd name="T19" fmla="*/ 2147483647 h 2480"/>
              <a:gd name="T20" fmla="*/ 2147483647 w 3440"/>
              <a:gd name="T21" fmla="*/ 2147483647 h 2480"/>
              <a:gd name="T22" fmla="*/ 2147483647 w 3440"/>
              <a:gd name="T23" fmla="*/ 2147483647 h 2480"/>
              <a:gd name="T24" fmla="*/ 2147483647 w 3440"/>
              <a:gd name="T25" fmla="*/ 2147483647 h 2480"/>
              <a:gd name="T26" fmla="*/ 2147483647 w 3440"/>
              <a:gd name="T27" fmla="*/ 2147483647 h 2480"/>
              <a:gd name="T28" fmla="*/ 2147483647 w 3440"/>
              <a:gd name="T29" fmla="*/ 2147483647 h 248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440"/>
              <a:gd name="T46" fmla="*/ 0 h 2480"/>
              <a:gd name="T47" fmla="*/ 3440 w 3440"/>
              <a:gd name="T48" fmla="*/ 2480 h 248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440" h="2480">
                <a:moveTo>
                  <a:pt x="0" y="0"/>
                </a:moveTo>
                <a:cubicBezTo>
                  <a:pt x="25" y="72"/>
                  <a:pt x="50" y="144"/>
                  <a:pt x="80" y="220"/>
                </a:cubicBezTo>
                <a:cubicBezTo>
                  <a:pt x="110" y="296"/>
                  <a:pt x="139" y="374"/>
                  <a:pt x="180" y="460"/>
                </a:cubicBezTo>
                <a:cubicBezTo>
                  <a:pt x="221" y="546"/>
                  <a:pt x="280" y="657"/>
                  <a:pt x="328" y="736"/>
                </a:cubicBezTo>
                <a:cubicBezTo>
                  <a:pt x="376" y="815"/>
                  <a:pt x="410" y="861"/>
                  <a:pt x="468" y="932"/>
                </a:cubicBezTo>
                <a:cubicBezTo>
                  <a:pt x="526" y="1003"/>
                  <a:pt x="595" y="1081"/>
                  <a:pt x="676" y="1160"/>
                </a:cubicBezTo>
                <a:cubicBezTo>
                  <a:pt x="757" y="1239"/>
                  <a:pt x="860" y="1333"/>
                  <a:pt x="952" y="1404"/>
                </a:cubicBezTo>
                <a:cubicBezTo>
                  <a:pt x="1044" y="1475"/>
                  <a:pt x="1139" y="1533"/>
                  <a:pt x="1228" y="1588"/>
                </a:cubicBezTo>
                <a:cubicBezTo>
                  <a:pt x="1317" y="1643"/>
                  <a:pt x="1395" y="1686"/>
                  <a:pt x="1484" y="1732"/>
                </a:cubicBezTo>
                <a:cubicBezTo>
                  <a:pt x="1573" y="1778"/>
                  <a:pt x="1655" y="1817"/>
                  <a:pt x="1760" y="1864"/>
                </a:cubicBezTo>
                <a:cubicBezTo>
                  <a:pt x="1865" y="1911"/>
                  <a:pt x="1992" y="1963"/>
                  <a:pt x="2112" y="2012"/>
                </a:cubicBezTo>
                <a:cubicBezTo>
                  <a:pt x="2232" y="2061"/>
                  <a:pt x="2379" y="2117"/>
                  <a:pt x="2484" y="2156"/>
                </a:cubicBezTo>
                <a:cubicBezTo>
                  <a:pt x="2589" y="2195"/>
                  <a:pt x="2651" y="2213"/>
                  <a:pt x="2740" y="2244"/>
                </a:cubicBezTo>
                <a:cubicBezTo>
                  <a:pt x="2829" y="2275"/>
                  <a:pt x="2903" y="2301"/>
                  <a:pt x="3020" y="2340"/>
                </a:cubicBezTo>
                <a:cubicBezTo>
                  <a:pt x="3137" y="2379"/>
                  <a:pt x="3370" y="2457"/>
                  <a:pt x="3440" y="2480"/>
                </a:cubicBezTo>
              </a:path>
            </a:pathLst>
          </a:cu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1" name="50 Rectángulo"/>
          <p:cNvSpPr/>
          <p:nvPr/>
        </p:nvSpPr>
        <p:spPr>
          <a:xfrm>
            <a:off x="5145024" y="1416518"/>
            <a:ext cx="3255264" cy="27675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_tradnl" sz="1800" smtClean="0">
              <a:solidFill>
                <a:srgbClr val="FFFFFF"/>
              </a:solidFill>
            </a:endParaRPr>
          </a:p>
        </p:txBody>
      </p:sp>
      <p:graphicFrame>
        <p:nvGraphicFramePr>
          <p:cNvPr id="52" name="51 Tabla"/>
          <p:cNvGraphicFramePr>
            <a:graphicFrameLocks noGrp="1"/>
          </p:cNvGraphicFramePr>
          <p:nvPr/>
        </p:nvGraphicFramePr>
        <p:xfrm>
          <a:off x="5157216" y="1402040"/>
          <a:ext cx="3255264" cy="2785745"/>
        </p:xfrm>
        <a:graphic>
          <a:graphicData uri="http://schemas.openxmlformats.org/drawingml/2006/table">
            <a:tbl>
              <a:tblPr/>
              <a:tblGrid>
                <a:gridCol w="1609344"/>
                <a:gridCol w="1645920"/>
              </a:tblGrid>
              <a:tr h="416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 dirty="0" smtClean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Partículas </a:t>
                      </a:r>
                      <a:r>
                        <a:rPr lang="es-ES_tradnl" sz="2000" b="1" dirty="0" smtClean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  <a:sym typeface="WP Greek Century"/>
                        </a:rPr>
                        <a:t></a:t>
                      </a:r>
                      <a:r>
                        <a:rPr lang="es-ES_tradnl" sz="2000" b="1" dirty="0" smtClean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 dirty="0" smtClean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emitidas</a:t>
                      </a:r>
                      <a:endParaRPr lang="es-ES_tradnl" sz="2000" b="1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Antigüedad</a:t>
                      </a:r>
                      <a:endParaRPr lang="es-ES_tradnl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5.730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11.460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17.190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9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22.920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" name="66 Grupo"/>
          <p:cNvGrpSpPr/>
          <p:nvPr/>
        </p:nvGrpSpPr>
        <p:grpSpPr>
          <a:xfrm>
            <a:off x="1383412" y="2465729"/>
            <a:ext cx="760413" cy="3076575"/>
            <a:chOff x="1285876" y="2646363"/>
            <a:chExt cx="760413" cy="3076575"/>
          </a:xfrm>
        </p:grpSpPr>
        <p:sp>
          <p:nvSpPr>
            <p:cNvPr id="5181" name="Line 7"/>
            <p:cNvSpPr>
              <a:spLocks noChangeShapeType="1"/>
            </p:cNvSpPr>
            <p:nvPr/>
          </p:nvSpPr>
          <p:spPr bwMode="auto">
            <a:xfrm>
              <a:off x="2011363" y="2705100"/>
              <a:ext cx="0" cy="3017838"/>
            </a:xfrm>
            <a:prstGeom prst="line">
              <a:avLst/>
            </a:prstGeom>
            <a:noFill/>
            <a:ln w="9525">
              <a:solidFill>
                <a:srgbClr val="00B05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_tradnl">
                <a:solidFill>
                  <a:srgbClr val="000000"/>
                </a:solidFill>
              </a:endParaRPr>
            </a:p>
          </p:txBody>
        </p:sp>
        <p:grpSp>
          <p:nvGrpSpPr>
            <p:cNvPr id="3" name="Group 78"/>
            <p:cNvGrpSpPr>
              <a:grpSpLocks/>
            </p:cNvGrpSpPr>
            <p:nvPr/>
          </p:nvGrpSpPr>
          <p:grpSpPr bwMode="auto">
            <a:xfrm>
              <a:off x="1285876" y="2646363"/>
              <a:ext cx="760413" cy="88900"/>
              <a:chOff x="810" y="1667"/>
              <a:chExt cx="479" cy="56"/>
            </a:xfrm>
          </p:grpSpPr>
          <p:sp>
            <p:nvSpPr>
              <p:cNvPr id="5166" name="Line 10"/>
              <p:cNvSpPr>
                <a:spLocks noChangeShapeType="1"/>
              </p:cNvSpPr>
              <p:nvPr/>
            </p:nvSpPr>
            <p:spPr bwMode="auto">
              <a:xfrm rot="5400000">
                <a:off x="1040" y="1471"/>
                <a:ext cx="0" cy="460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</a:endParaRPr>
              </a:p>
            </p:txBody>
          </p:sp>
          <p:sp>
            <p:nvSpPr>
              <p:cNvPr id="5165" name="Rectangle 73"/>
              <p:cNvSpPr>
                <a:spLocks noChangeArrowheads="1"/>
              </p:cNvSpPr>
              <p:nvPr/>
            </p:nvSpPr>
            <p:spPr bwMode="auto">
              <a:xfrm>
                <a:off x="1233" y="1667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4" name="73 Grupo"/>
          <p:cNvGrpSpPr/>
          <p:nvPr/>
        </p:nvGrpSpPr>
        <p:grpSpPr>
          <a:xfrm>
            <a:off x="5632704" y="3416006"/>
            <a:ext cx="2304288" cy="304800"/>
            <a:chOff x="5888736" y="3791712"/>
            <a:chExt cx="2304288" cy="304800"/>
          </a:xfrm>
        </p:grpSpPr>
        <p:sp>
          <p:nvSpPr>
            <p:cNvPr id="59" name="58 Rectángulo"/>
            <p:cNvSpPr/>
            <p:nvPr/>
          </p:nvSpPr>
          <p:spPr>
            <a:xfrm>
              <a:off x="5888736" y="3803904"/>
              <a:ext cx="646176" cy="2682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s-ES_tradnl" sz="1800" smtClean="0">
                <a:solidFill>
                  <a:srgbClr val="FFFFFF"/>
                </a:solidFill>
              </a:endParaRPr>
            </a:p>
          </p:txBody>
        </p:sp>
        <p:sp>
          <p:nvSpPr>
            <p:cNvPr id="60" name="59 Rectángulo"/>
            <p:cNvSpPr/>
            <p:nvPr/>
          </p:nvSpPr>
          <p:spPr>
            <a:xfrm>
              <a:off x="7351776" y="3791712"/>
              <a:ext cx="841248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s-ES_tradnl" sz="18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67 Grupo"/>
          <p:cNvGrpSpPr/>
          <p:nvPr/>
        </p:nvGrpSpPr>
        <p:grpSpPr>
          <a:xfrm>
            <a:off x="1346836" y="1600478"/>
            <a:ext cx="417513" cy="3905250"/>
            <a:chOff x="1285876" y="1817688"/>
            <a:chExt cx="417513" cy="3905250"/>
          </a:xfrm>
        </p:grpSpPr>
        <p:sp>
          <p:nvSpPr>
            <p:cNvPr id="5179" name="Line 8"/>
            <p:cNvSpPr>
              <a:spLocks noChangeShapeType="1"/>
            </p:cNvSpPr>
            <p:nvPr/>
          </p:nvSpPr>
          <p:spPr bwMode="auto">
            <a:xfrm>
              <a:off x="1651000" y="1866900"/>
              <a:ext cx="0" cy="3856038"/>
            </a:xfrm>
            <a:prstGeom prst="line">
              <a:avLst/>
            </a:prstGeom>
            <a:noFill/>
            <a:ln w="9525">
              <a:solidFill>
                <a:srgbClr val="00B05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_tradnl">
                <a:solidFill>
                  <a:srgbClr val="000000"/>
                </a:solidFill>
              </a:endParaRPr>
            </a:p>
          </p:txBody>
        </p:sp>
        <p:grpSp>
          <p:nvGrpSpPr>
            <p:cNvPr id="6" name="Group 79"/>
            <p:cNvGrpSpPr>
              <a:grpSpLocks/>
            </p:cNvGrpSpPr>
            <p:nvPr/>
          </p:nvGrpSpPr>
          <p:grpSpPr bwMode="auto">
            <a:xfrm>
              <a:off x="1285876" y="1817688"/>
              <a:ext cx="417513" cy="88900"/>
              <a:chOff x="810" y="1145"/>
              <a:chExt cx="263" cy="56"/>
            </a:xfrm>
          </p:grpSpPr>
          <p:sp>
            <p:nvSpPr>
              <p:cNvPr id="5162" name="Line 9"/>
              <p:cNvSpPr>
                <a:spLocks noChangeShapeType="1"/>
              </p:cNvSpPr>
              <p:nvPr/>
            </p:nvSpPr>
            <p:spPr bwMode="auto">
              <a:xfrm rot="5400000">
                <a:off x="924" y="1063"/>
                <a:ext cx="0" cy="228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</a:endParaRPr>
              </a:p>
            </p:txBody>
          </p:sp>
          <p:sp>
            <p:nvSpPr>
              <p:cNvPr id="5161" name="Rectangle 74"/>
              <p:cNvSpPr>
                <a:spLocks noChangeArrowheads="1"/>
              </p:cNvSpPr>
              <p:nvPr/>
            </p:nvSpPr>
            <p:spPr bwMode="auto">
              <a:xfrm>
                <a:off x="1017" y="1145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7" name="74 Grupo"/>
          <p:cNvGrpSpPr/>
          <p:nvPr/>
        </p:nvGrpSpPr>
        <p:grpSpPr>
          <a:xfrm>
            <a:off x="5596128" y="3818342"/>
            <a:ext cx="2365248" cy="292608"/>
            <a:chOff x="5888736" y="4230624"/>
            <a:chExt cx="2365248" cy="292608"/>
          </a:xfrm>
        </p:grpSpPr>
        <p:sp>
          <p:nvSpPr>
            <p:cNvPr id="61" name="60 Rectángulo"/>
            <p:cNvSpPr/>
            <p:nvPr/>
          </p:nvSpPr>
          <p:spPr>
            <a:xfrm>
              <a:off x="5888736" y="4230624"/>
              <a:ext cx="646176" cy="2682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s-ES_tradnl" sz="1800" smtClean="0">
                <a:solidFill>
                  <a:srgbClr val="FFFFFF"/>
                </a:solidFill>
              </a:endParaRPr>
            </a:p>
          </p:txBody>
        </p:sp>
        <p:sp>
          <p:nvSpPr>
            <p:cNvPr id="62" name="61 Rectángulo"/>
            <p:cNvSpPr/>
            <p:nvPr/>
          </p:nvSpPr>
          <p:spPr>
            <a:xfrm>
              <a:off x="7473696" y="4230624"/>
              <a:ext cx="780288" cy="2926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s-ES_tradnl" sz="18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8" name="71 Grupo"/>
          <p:cNvGrpSpPr/>
          <p:nvPr/>
        </p:nvGrpSpPr>
        <p:grpSpPr>
          <a:xfrm>
            <a:off x="5608320" y="2574758"/>
            <a:ext cx="2340864" cy="268224"/>
            <a:chOff x="5864352" y="2950464"/>
            <a:chExt cx="2340864" cy="268224"/>
          </a:xfrm>
        </p:grpSpPr>
        <p:sp>
          <p:nvSpPr>
            <p:cNvPr id="55" name="54 Rectángulo"/>
            <p:cNvSpPr/>
            <p:nvPr/>
          </p:nvSpPr>
          <p:spPr>
            <a:xfrm>
              <a:off x="5864352" y="2950464"/>
              <a:ext cx="646176" cy="2682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s-ES_tradnl" sz="1800" smtClean="0">
                <a:solidFill>
                  <a:srgbClr val="FFFFFF"/>
                </a:solidFill>
              </a:endParaRPr>
            </a:p>
          </p:txBody>
        </p:sp>
        <p:sp>
          <p:nvSpPr>
            <p:cNvPr id="56" name="55 Rectángulo"/>
            <p:cNvSpPr/>
            <p:nvPr/>
          </p:nvSpPr>
          <p:spPr>
            <a:xfrm>
              <a:off x="7363968" y="2962656"/>
              <a:ext cx="841248" cy="256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s-ES_tradnl" sz="18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9" name="63 Grupo"/>
          <p:cNvGrpSpPr/>
          <p:nvPr/>
        </p:nvGrpSpPr>
        <p:grpSpPr>
          <a:xfrm>
            <a:off x="1381824" y="4412004"/>
            <a:ext cx="2957513" cy="1136650"/>
            <a:chOff x="1284288" y="4592638"/>
            <a:chExt cx="2957513" cy="1136650"/>
          </a:xfrm>
        </p:grpSpPr>
        <p:grpSp>
          <p:nvGrpSpPr>
            <p:cNvPr id="10" name="Group 76"/>
            <p:cNvGrpSpPr>
              <a:grpSpLocks/>
            </p:cNvGrpSpPr>
            <p:nvPr/>
          </p:nvGrpSpPr>
          <p:grpSpPr bwMode="auto">
            <a:xfrm>
              <a:off x="1284288" y="4592638"/>
              <a:ext cx="2957513" cy="88900"/>
              <a:chOff x="809" y="2893"/>
              <a:chExt cx="1863" cy="56"/>
            </a:xfrm>
          </p:grpSpPr>
          <p:sp>
            <p:nvSpPr>
              <p:cNvPr id="5174" name="Line 12"/>
              <p:cNvSpPr>
                <a:spLocks noChangeShapeType="1"/>
              </p:cNvSpPr>
              <p:nvPr/>
            </p:nvSpPr>
            <p:spPr bwMode="auto">
              <a:xfrm rot="5400000">
                <a:off x="1725" y="2022"/>
                <a:ext cx="0" cy="1832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</a:endParaRPr>
              </a:p>
            </p:txBody>
          </p:sp>
          <p:sp>
            <p:nvSpPr>
              <p:cNvPr id="5173" name="Rectangle 71"/>
              <p:cNvSpPr>
                <a:spLocks noChangeArrowheads="1"/>
              </p:cNvSpPr>
              <p:nvPr/>
            </p:nvSpPr>
            <p:spPr bwMode="auto">
              <a:xfrm>
                <a:off x="2616" y="2893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3" name="Line 5"/>
            <p:cNvSpPr>
              <a:spLocks noChangeShapeType="1"/>
            </p:cNvSpPr>
            <p:nvPr/>
          </p:nvSpPr>
          <p:spPr bwMode="auto">
            <a:xfrm>
              <a:off x="4200525" y="4652963"/>
              <a:ext cx="0" cy="1076325"/>
            </a:xfrm>
            <a:prstGeom prst="line">
              <a:avLst/>
            </a:prstGeom>
            <a:noFill/>
            <a:ln w="9525">
              <a:solidFill>
                <a:srgbClr val="00B05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_tradnl">
                <a:solidFill>
                  <a:srgbClr val="000000"/>
                </a:solidFill>
              </a:endParaRPr>
            </a:p>
          </p:txBody>
        </p:sp>
      </p:grpSp>
      <p:grpSp>
        <p:nvGrpSpPr>
          <p:cNvPr id="11" name="72 Grupo"/>
          <p:cNvGrpSpPr/>
          <p:nvPr/>
        </p:nvGrpSpPr>
        <p:grpSpPr>
          <a:xfrm>
            <a:off x="5632704" y="2964902"/>
            <a:ext cx="2304288" cy="329184"/>
            <a:chOff x="5888736" y="3340608"/>
            <a:chExt cx="2304288" cy="329184"/>
          </a:xfrm>
        </p:grpSpPr>
        <p:sp>
          <p:nvSpPr>
            <p:cNvPr id="57" name="56 Rectángulo"/>
            <p:cNvSpPr/>
            <p:nvPr/>
          </p:nvSpPr>
          <p:spPr>
            <a:xfrm>
              <a:off x="5888736" y="3401568"/>
              <a:ext cx="646176" cy="2682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s-ES_tradnl" sz="1800" smtClean="0">
                <a:solidFill>
                  <a:srgbClr val="FFFFFF"/>
                </a:solidFill>
              </a:endParaRPr>
            </a:p>
          </p:txBody>
        </p:sp>
        <p:sp>
          <p:nvSpPr>
            <p:cNvPr id="58" name="57 Rectángulo"/>
            <p:cNvSpPr/>
            <p:nvPr/>
          </p:nvSpPr>
          <p:spPr>
            <a:xfrm>
              <a:off x="7388352" y="3340608"/>
              <a:ext cx="804672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s-ES_tradnl" sz="18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12" name="65 Grupo"/>
          <p:cNvGrpSpPr/>
          <p:nvPr/>
        </p:nvGrpSpPr>
        <p:grpSpPr>
          <a:xfrm>
            <a:off x="1383411" y="3434104"/>
            <a:ext cx="1492250" cy="2108200"/>
            <a:chOff x="1285875" y="3614738"/>
            <a:chExt cx="1492250" cy="2108200"/>
          </a:xfrm>
        </p:grpSpPr>
        <p:grpSp>
          <p:nvGrpSpPr>
            <p:cNvPr id="13" name="Group 77"/>
            <p:cNvGrpSpPr>
              <a:grpSpLocks/>
            </p:cNvGrpSpPr>
            <p:nvPr/>
          </p:nvGrpSpPr>
          <p:grpSpPr bwMode="auto">
            <a:xfrm>
              <a:off x="1285875" y="3614738"/>
              <a:ext cx="1492250" cy="88900"/>
              <a:chOff x="810" y="2277"/>
              <a:chExt cx="940" cy="56"/>
            </a:xfrm>
          </p:grpSpPr>
          <p:sp>
            <p:nvSpPr>
              <p:cNvPr id="5170" name="Line 11"/>
              <p:cNvSpPr>
                <a:spLocks noChangeShapeType="1"/>
              </p:cNvSpPr>
              <p:nvPr/>
            </p:nvSpPr>
            <p:spPr bwMode="auto">
              <a:xfrm rot="5400000">
                <a:off x="1268" y="1859"/>
                <a:ext cx="0" cy="916"/>
              </a:xfrm>
              <a:prstGeom prst="line">
                <a:avLst/>
              </a:prstGeom>
              <a:noFill/>
              <a:ln w="9525">
                <a:solidFill>
                  <a:srgbClr val="FF3300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s-ES_tradnl">
                  <a:solidFill>
                    <a:srgbClr val="000000"/>
                  </a:solidFill>
                </a:endParaRPr>
              </a:p>
            </p:txBody>
          </p:sp>
          <p:sp>
            <p:nvSpPr>
              <p:cNvPr id="5169" name="Rectangle 72"/>
              <p:cNvSpPr>
                <a:spLocks noChangeArrowheads="1"/>
              </p:cNvSpPr>
              <p:nvPr/>
            </p:nvSpPr>
            <p:spPr bwMode="auto">
              <a:xfrm>
                <a:off x="1694" y="2277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5" name="Line 6"/>
            <p:cNvSpPr>
              <a:spLocks noChangeShapeType="1"/>
            </p:cNvSpPr>
            <p:nvPr/>
          </p:nvSpPr>
          <p:spPr bwMode="auto">
            <a:xfrm>
              <a:off x="2743200" y="3683000"/>
              <a:ext cx="0" cy="2039938"/>
            </a:xfrm>
            <a:prstGeom prst="line">
              <a:avLst/>
            </a:prstGeom>
            <a:noFill/>
            <a:ln w="9525">
              <a:solidFill>
                <a:srgbClr val="00B05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_tradnl">
                <a:solidFill>
                  <a:srgbClr val="000000"/>
                </a:solidFill>
              </a:endParaRPr>
            </a:p>
          </p:txBody>
        </p:sp>
      </p:grpSp>
      <p:grpSp>
        <p:nvGrpSpPr>
          <p:cNvPr id="14" name="69 Grupo"/>
          <p:cNvGrpSpPr/>
          <p:nvPr/>
        </p:nvGrpSpPr>
        <p:grpSpPr>
          <a:xfrm>
            <a:off x="5632704" y="2184614"/>
            <a:ext cx="2365248" cy="268224"/>
            <a:chOff x="5888736" y="2560320"/>
            <a:chExt cx="2365248" cy="268224"/>
          </a:xfrm>
        </p:grpSpPr>
        <p:sp>
          <p:nvSpPr>
            <p:cNvPr id="53" name="52 Rectángulo"/>
            <p:cNvSpPr/>
            <p:nvPr/>
          </p:nvSpPr>
          <p:spPr>
            <a:xfrm>
              <a:off x="5888736" y="2560320"/>
              <a:ext cx="646176" cy="2682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s-ES_tradnl" sz="1800" smtClean="0">
                <a:solidFill>
                  <a:srgbClr val="FFFFFF"/>
                </a:solidFill>
              </a:endParaRPr>
            </a:p>
          </p:txBody>
        </p:sp>
        <p:sp>
          <p:nvSpPr>
            <p:cNvPr id="54" name="53 Rectángulo"/>
            <p:cNvSpPr/>
            <p:nvPr/>
          </p:nvSpPr>
          <p:spPr>
            <a:xfrm>
              <a:off x="7607808" y="2560320"/>
              <a:ext cx="646176" cy="2682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s-ES_tradnl" sz="1800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69" name="Rectangle 70"/>
          <p:cNvSpPr>
            <a:spLocks noChangeArrowheads="1"/>
          </p:cNvSpPr>
          <p:nvPr/>
        </p:nvSpPr>
        <p:spPr bwMode="auto">
          <a:xfrm>
            <a:off x="7153974" y="5499441"/>
            <a:ext cx="88900" cy="889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solidFill>
                <a:srgbClr val="000000"/>
              </a:solidFill>
            </a:endParaRPr>
          </a:p>
        </p:txBody>
      </p:sp>
      <p:sp>
        <p:nvSpPr>
          <p:cNvPr id="83" name="82 CuadroTexto"/>
          <p:cNvSpPr txBox="1"/>
          <p:nvPr/>
        </p:nvSpPr>
        <p:spPr>
          <a:xfrm>
            <a:off x="3681984" y="5842214"/>
            <a:ext cx="2414016" cy="3539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ES_tradnl" sz="17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Partículas </a:t>
            </a:r>
            <a:r>
              <a:rPr lang="es-ES_tradnl" sz="17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  <a:sym typeface="WP Greek Century"/>
              </a:rPr>
              <a:t></a:t>
            </a:r>
            <a:r>
              <a:rPr lang="es-ES_tradnl" sz="17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 emitidas</a:t>
            </a:r>
          </a:p>
        </p:txBody>
      </p:sp>
      <p:sp>
        <p:nvSpPr>
          <p:cNvPr id="5189" name="Line 3"/>
          <p:cNvSpPr>
            <a:spLocks noChangeShapeType="1"/>
          </p:cNvSpPr>
          <p:nvPr/>
        </p:nvSpPr>
        <p:spPr bwMode="auto">
          <a:xfrm>
            <a:off x="3205844" y="3840412"/>
            <a:ext cx="0" cy="170189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190" name="Line 4"/>
          <p:cNvSpPr>
            <a:spLocks noChangeShapeType="1"/>
          </p:cNvSpPr>
          <p:nvPr/>
        </p:nvSpPr>
        <p:spPr bwMode="auto">
          <a:xfrm rot="5400000">
            <a:off x="2296224" y="2916579"/>
            <a:ext cx="0" cy="18256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84" name="83 CuadroTexto"/>
          <p:cNvSpPr txBox="1"/>
          <p:nvPr/>
        </p:nvSpPr>
        <p:spPr>
          <a:xfrm>
            <a:off x="3023616" y="5537414"/>
            <a:ext cx="670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ES_tradnl" sz="12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25</a:t>
            </a:r>
          </a:p>
        </p:txBody>
      </p:sp>
      <p:sp>
        <p:nvSpPr>
          <p:cNvPr id="87" name="Rectangle 70"/>
          <p:cNvSpPr>
            <a:spLocks noChangeArrowheads="1"/>
          </p:cNvSpPr>
          <p:nvPr/>
        </p:nvSpPr>
        <p:spPr bwMode="auto">
          <a:xfrm>
            <a:off x="3175381" y="3772178"/>
            <a:ext cx="88900" cy="889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9" name="88 Rectángulo"/>
          <p:cNvSpPr/>
          <p:nvPr/>
        </p:nvSpPr>
        <p:spPr>
          <a:xfrm>
            <a:off x="865632" y="3720806"/>
            <a:ext cx="414528" cy="207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s-ES_tradnl" sz="1800" smtClean="0">
              <a:solidFill>
                <a:srgbClr val="FFFFFF"/>
              </a:solidFill>
            </a:endParaRPr>
          </a:p>
        </p:txBody>
      </p:sp>
      <p:sp>
        <p:nvSpPr>
          <p:cNvPr id="88" name="87 CuadroTexto"/>
          <p:cNvSpPr txBox="1"/>
          <p:nvPr/>
        </p:nvSpPr>
        <p:spPr>
          <a:xfrm>
            <a:off x="707136" y="3659846"/>
            <a:ext cx="743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ES_tradnl" sz="1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10.000</a:t>
            </a:r>
          </a:p>
        </p:txBody>
      </p:sp>
      <p:sp>
        <p:nvSpPr>
          <p:cNvPr id="64" name="63 CuadroTexto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rgbClr val="00009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Continuación…</a:t>
            </a:r>
            <a:endParaRPr lang="es-ES_tradnl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3000"/>
                                        <p:tgtEl>
                                          <p:spTgt spid="1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71" grpId="0" animBg="1"/>
      <p:bldP spid="51" grpId="0" animBg="1"/>
      <p:bldP spid="69" grpId="0" animBg="1"/>
      <p:bldP spid="5189" grpId="0" animBg="1"/>
      <p:bldP spid="5190" grpId="0" animBg="1"/>
      <p:bldP spid="84" grpId="0"/>
      <p:bldP spid="84" grpId="1"/>
      <p:bldP spid="87" grpId="0" animBg="1"/>
      <p:bldP spid="89" grpId="0" animBg="1"/>
      <p:bldP spid="88" grpId="0"/>
      <p:bldP spid="8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0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814513"/>
            <a:ext cx="8610600" cy="1647825"/>
          </a:xfrm>
        </p:spPr>
        <p:txBody>
          <a:bodyPr/>
          <a:lstStyle/>
          <a:p>
            <a:pPr eaLnBrk="1" hangingPunct="1"/>
            <a:r>
              <a:rPr lang="es-ES" b="1" smtClean="0">
                <a:solidFill>
                  <a:schemeClr val="bg1"/>
                </a:solidFill>
              </a:rPr>
              <a:t>Julio V. Santos Benito</a:t>
            </a:r>
            <a:br>
              <a:rPr lang="es-ES" b="1" smtClean="0">
                <a:solidFill>
                  <a:schemeClr val="bg1"/>
                </a:solidFill>
              </a:rPr>
            </a:br>
            <a:r>
              <a:rPr lang="es-ES" smtClean="0">
                <a:solidFill>
                  <a:schemeClr val="bg1"/>
                </a:solidFill>
                <a:hlinkClick r:id="rId3"/>
              </a:rPr>
              <a:t>jsb@ua.es</a:t>
            </a:r>
            <a:endParaRPr lang="es-ES" sz="40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2322513" y="3867150"/>
            <a:ext cx="45259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" b="1">
                <a:solidFill>
                  <a:srgbClr val="FFFF00"/>
                </a:solidFill>
              </a:rPr>
              <a:t>Departamento de Física Aplicada</a:t>
            </a:r>
            <a:br>
              <a:rPr lang="es-ES" b="1">
                <a:solidFill>
                  <a:srgbClr val="FFFF00"/>
                </a:solidFill>
              </a:rPr>
            </a:br>
            <a:r>
              <a:rPr lang="es-ES" b="1">
                <a:solidFill>
                  <a:srgbClr val="FFFF00"/>
                </a:solidFill>
              </a:rPr>
              <a:t>Universidad de Alicante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 autoUpdateAnimBg="0"/>
      <p:bldP spid="9625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624388" y="1216025"/>
            <a:ext cx="3754437" cy="2128838"/>
            <a:chOff x="3241" y="237"/>
            <a:chExt cx="2365" cy="1341"/>
          </a:xfrm>
        </p:grpSpPr>
        <p:sp>
          <p:nvSpPr>
            <p:cNvPr id="30798" name="Rectangle 8"/>
            <p:cNvSpPr>
              <a:spLocks noChangeArrowheads="1"/>
            </p:cNvSpPr>
            <p:nvPr/>
          </p:nvSpPr>
          <p:spPr bwMode="auto">
            <a:xfrm>
              <a:off x="3241" y="237"/>
              <a:ext cx="2365" cy="134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grpSp>
          <p:nvGrpSpPr>
            <p:cNvPr id="30799" name="Group 9"/>
            <p:cNvGrpSpPr>
              <a:grpSpLocks/>
            </p:cNvGrpSpPr>
            <p:nvPr/>
          </p:nvGrpSpPr>
          <p:grpSpPr bwMode="auto">
            <a:xfrm>
              <a:off x="3341" y="412"/>
              <a:ext cx="698" cy="619"/>
              <a:chOff x="1261" y="344"/>
              <a:chExt cx="698" cy="619"/>
            </a:xfrm>
          </p:grpSpPr>
          <p:grpSp>
            <p:nvGrpSpPr>
              <p:cNvPr id="30800" name="Group 10"/>
              <p:cNvGrpSpPr>
                <a:grpSpLocks/>
              </p:cNvGrpSpPr>
              <p:nvPr/>
            </p:nvGrpSpPr>
            <p:grpSpPr bwMode="auto">
              <a:xfrm>
                <a:off x="1329" y="344"/>
                <a:ext cx="376" cy="376"/>
                <a:chOff x="4250" y="682"/>
                <a:chExt cx="376" cy="376"/>
              </a:xfrm>
            </p:grpSpPr>
            <p:sp>
              <p:nvSpPr>
                <p:cNvPr id="30802" name="Oval 11"/>
                <p:cNvSpPr>
                  <a:spLocks noChangeArrowheads="1"/>
                </p:cNvSpPr>
                <p:nvPr/>
              </p:nvSpPr>
              <p:spPr bwMode="auto">
                <a:xfrm>
                  <a:off x="4250" y="682"/>
                  <a:ext cx="376" cy="376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grpSp>
              <p:nvGrpSpPr>
                <p:cNvPr id="30803" name="Group 12"/>
                <p:cNvGrpSpPr>
                  <a:grpSpLocks/>
                </p:cNvGrpSpPr>
                <p:nvPr/>
              </p:nvGrpSpPr>
              <p:grpSpPr bwMode="auto">
                <a:xfrm>
                  <a:off x="4383" y="733"/>
                  <a:ext cx="108" cy="108"/>
                  <a:chOff x="3473" y="624"/>
                  <a:chExt cx="182" cy="182"/>
                </a:xfrm>
              </p:grpSpPr>
              <p:sp>
                <p:nvSpPr>
                  <p:cNvPr id="30807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3473" y="624"/>
                    <a:ext cx="182" cy="182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808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3502" y="712"/>
                    <a:ext cx="131" cy="0"/>
                  </a:xfrm>
                  <a:prstGeom prst="line">
                    <a:avLst/>
                  </a:prstGeom>
                  <a:noFill/>
                  <a:ln w="571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ES_tradnl"/>
                  </a:p>
                </p:txBody>
              </p:sp>
              <p:sp>
                <p:nvSpPr>
                  <p:cNvPr id="30809" name="Line 15"/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3503" y="712"/>
                    <a:ext cx="131" cy="0"/>
                  </a:xfrm>
                  <a:prstGeom prst="line">
                    <a:avLst/>
                  </a:prstGeom>
                  <a:noFill/>
                  <a:ln w="57150">
                    <a:solidFill>
                      <a:srgbClr val="FF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ES_tradnl"/>
                  </a:p>
                </p:txBody>
              </p:sp>
            </p:grpSp>
            <p:grpSp>
              <p:nvGrpSpPr>
                <p:cNvPr id="30804" name="Group 16"/>
                <p:cNvGrpSpPr>
                  <a:grpSpLocks/>
                </p:cNvGrpSpPr>
                <p:nvPr/>
              </p:nvGrpSpPr>
              <p:grpSpPr bwMode="auto">
                <a:xfrm>
                  <a:off x="4346" y="813"/>
                  <a:ext cx="191" cy="231"/>
                  <a:chOff x="1132" y="2738"/>
                  <a:chExt cx="191" cy="231"/>
                </a:xfrm>
              </p:grpSpPr>
              <p:sp>
                <p:nvSpPr>
                  <p:cNvPr id="30805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172" y="2820"/>
                    <a:ext cx="109" cy="108"/>
                  </a:xfrm>
                  <a:prstGeom prst="ellipse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30806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32" y="2738"/>
                    <a:ext cx="191" cy="23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s-ES" sz="1800">
                        <a:cs typeface="Times New Roman" pitchFamily="18" charset="0"/>
                      </a:rPr>
                      <a:t>n</a:t>
                    </a:r>
                  </a:p>
                </p:txBody>
              </p:sp>
            </p:grpSp>
          </p:grpSp>
          <p:sp>
            <p:nvSpPr>
              <p:cNvPr id="30801" name="Text Box 19"/>
              <p:cNvSpPr txBox="1">
                <a:spLocks noChangeArrowheads="1"/>
              </p:cNvSpPr>
              <p:nvPr/>
            </p:nvSpPr>
            <p:spPr bwMode="auto">
              <a:xfrm>
                <a:off x="1261" y="732"/>
                <a:ext cx="69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>
                    <a:solidFill>
                      <a:schemeClr val="accent2"/>
                    </a:solidFill>
                  </a:rPr>
                  <a:t>Núcleo</a:t>
                </a:r>
              </a:p>
            </p:txBody>
          </p:sp>
        </p:grp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5911850" y="1411288"/>
            <a:ext cx="2217738" cy="466725"/>
            <a:chOff x="2307" y="2268"/>
            <a:chExt cx="1397" cy="294"/>
          </a:xfrm>
        </p:grpSpPr>
        <p:grpSp>
          <p:nvGrpSpPr>
            <p:cNvPr id="30793" name="Group 21"/>
            <p:cNvGrpSpPr>
              <a:grpSpLocks/>
            </p:cNvGrpSpPr>
            <p:nvPr/>
          </p:nvGrpSpPr>
          <p:grpSpPr bwMode="auto">
            <a:xfrm>
              <a:off x="2307" y="2318"/>
              <a:ext cx="214" cy="215"/>
              <a:chOff x="3473" y="624"/>
              <a:chExt cx="182" cy="182"/>
            </a:xfrm>
          </p:grpSpPr>
          <p:sp>
            <p:nvSpPr>
              <p:cNvPr id="30795" name="Oval 22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96" name="Line 23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0797" name="Line 24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30794" name="Text Box 25"/>
            <p:cNvSpPr txBox="1">
              <a:spLocks noChangeArrowheads="1"/>
            </p:cNvSpPr>
            <p:nvPr/>
          </p:nvSpPr>
          <p:spPr bwMode="auto">
            <a:xfrm>
              <a:off x="2720" y="2268"/>
              <a:ext cx="984" cy="29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>
                  <a:solidFill>
                    <a:schemeClr val="bg1"/>
                  </a:solidFill>
                  <a:cs typeface="Times New Roman" pitchFamily="18" charset="0"/>
                </a:rPr>
                <a:t>   Protón</a:t>
              </a:r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5915025" y="1870075"/>
            <a:ext cx="2214563" cy="555625"/>
            <a:chOff x="2309" y="2557"/>
            <a:chExt cx="1395" cy="350"/>
          </a:xfrm>
        </p:grpSpPr>
        <p:grpSp>
          <p:nvGrpSpPr>
            <p:cNvPr id="30789" name="Group 27"/>
            <p:cNvGrpSpPr>
              <a:grpSpLocks/>
            </p:cNvGrpSpPr>
            <p:nvPr/>
          </p:nvGrpSpPr>
          <p:grpSpPr bwMode="auto">
            <a:xfrm>
              <a:off x="2309" y="2557"/>
              <a:ext cx="316" cy="327"/>
              <a:chOff x="2150" y="687"/>
              <a:chExt cx="316" cy="327"/>
            </a:xfrm>
          </p:grpSpPr>
          <p:sp>
            <p:nvSpPr>
              <p:cNvPr id="30791" name="Oval 28"/>
              <p:cNvSpPr>
                <a:spLocks noChangeArrowheads="1"/>
              </p:cNvSpPr>
              <p:nvPr/>
            </p:nvSpPr>
            <p:spPr bwMode="auto">
              <a:xfrm>
                <a:off x="2156" y="772"/>
                <a:ext cx="216" cy="21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92" name="Text Box 29"/>
              <p:cNvSpPr txBox="1">
                <a:spLocks noChangeArrowheads="1"/>
              </p:cNvSpPr>
              <p:nvPr/>
            </p:nvSpPr>
            <p:spPr bwMode="auto">
              <a:xfrm>
                <a:off x="2150" y="687"/>
                <a:ext cx="31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2800">
                    <a:cs typeface="Times New Roman" pitchFamily="18" charset="0"/>
                  </a:rPr>
                  <a:t>n</a:t>
                </a:r>
              </a:p>
            </p:txBody>
          </p:sp>
        </p:grpSp>
        <p:sp>
          <p:nvSpPr>
            <p:cNvPr id="30790" name="Text Box 30"/>
            <p:cNvSpPr txBox="1">
              <a:spLocks noChangeArrowheads="1"/>
            </p:cNvSpPr>
            <p:nvPr/>
          </p:nvSpPr>
          <p:spPr bwMode="auto">
            <a:xfrm>
              <a:off x="2720" y="2613"/>
              <a:ext cx="984" cy="29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>
                  <a:solidFill>
                    <a:schemeClr val="bg1"/>
                  </a:solidFill>
                  <a:cs typeface="Times New Roman" pitchFamily="18" charset="0"/>
                </a:rPr>
                <a:t>  Neutrón</a:t>
              </a:r>
            </a:p>
          </p:txBody>
        </p:sp>
      </p:grpSp>
      <p:grpSp>
        <p:nvGrpSpPr>
          <p:cNvPr id="11" name="Group 31"/>
          <p:cNvGrpSpPr>
            <a:grpSpLocks/>
          </p:cNvGrpSpPr>
          <p:nvPr/>
        </p:nvGrpSpPr>
        <p:grpSpPr bwMode="auto">
          <a:xfrm>
            <a:off x="5897563" y="2701925"/>
            <a:ext cx="2232025" cy="457200"/>
            <a:chOff x="2298" y="1940"/>
            <a:chExt cx="1390" cy="288"/>
          </a:xfrm>
        </p:grpSpPr>
        <p:grpSp>
          <p:nvGrpSpPr>
            <p:cNvPr id="30785" name="Group 32"/>
            <p:cNvGrpSpPr>
              <a:grpSpLocks/>
            </p:cNvGrpSpPr>
            <p:nvPr/>
          </p:nvGrpSpPr>
          <p:grpSpPr bwMode="auto">
            <a:xfrm>
              <a:off x="2298" y="1978"/>
              <a:ext cx="214" cy="214"/>
              <a:chOff x="2298" y="1978"/>
              <a:chExt cx="214" cy="214"/>
            </a:xfrm>
          </p:grpSpPr>
          <p:sp>
            <p:nvSpPr>
              <p:cNvPr id="30787" name="Oval 33"/>
              <p:cNvSpPr>
                <a:spLocks noChangeArrowheads="1"/>
              </p:cNvSpPr>
              <p:nvPr/>
            </p:nvSpPr>
            <p:spPr bwMode="auto">
              <a:xfrm>
                <a:off x="2298" y="1978"/>
                <a:ext cx="214" cy="21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88" name="Line 34"/>
              <p:cNvSpPr>
                <a:spLocks noChangeShapeType="1"/>
              </p:cNvSpPr>
              <p:nvPr/>
            </p:nvSpPr>
            <p:spPr bwMode="auto">
              <a:xfrm>
                <a:off x="2360" y="2084"/>
                <a:ext cx="90" cy="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30786" name="Text Box 35"/>
            <p:cNvSpPr txBox="1">
              <a:spLocks noChangeArrowheads="1"/>
            </p:cNvSpPr>
            <p:nvPr/>
          </p:nvSpPr>
          <p:spPr bwMode="auto">
            <a:xfrm>
              <a:off x="2712" y="1940"/>
              <a:ext cx="976" cy="28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>
                  <a:cs typeface="Times New Roman" pitchFamily="18" charset="0"/>
                </a:rPr>
                <a:t>  Electrón</a:t>
              </a:r>
            </a:p>
          </p:txBody>
        </p:sp>
      </p:grpSp>
      <p:sp>
        <p:nvSpPr>
          <p:cNvPr id="38985" name="AutoShape 73"/>
          <p:cNvSpPr>
            <a:spLocks/>
          </p:cNvSpPr>
          <p:nvPr/>
        </p:nvSpPr>
        <p:spPr bwMode="auto">
          <a:xfrm flipH="1">
            <a:off x="5686425" y="1390650"/>
            <a:ext cx="98425" cy="1065213"/>
          </a:xfrm>
          <a:prstGeom prst="rightBrace">
            <a:avLst>
              <a:gd name="adj1" fmla="val 90188"/>
              <a:gd name="adj2" fmla="val 50000"/>
            </a:avLst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grpSp>
        <p:nvGrpSpPr>
          <p:cNvPr id="13" name="Group 96"/>
          <p:cNvGrpSpPr>
            <a:grpSpLocks/>
          </p:cNvGrpSpPr>
          <p:nvPr/>
        </p:nvGrpSpPr>
        <p:grpSpPr bwMode="auto">
          <a:xfrm>
            <a:off x="1231900" y="1165225"/>
            <a:ext cx="2482850" cy="2482850"/>
            <a:chOff x="1051" y="2216"/>
            <a:chExt cx="1564" cy="1564"/>
          </a:xfrm>
        </p:grpSpPr>
        <p:grpSp>
          <p:nvGrpSpPr>
            <p:cNvPr id="30772" name="Group 97"/>
            <p:cNvGrpSpPr>
              <a:grpSpLocks/>
            </p:cNvGrpSpPr>
            <p:nvPr/>
          </p:nvGrpSpPr>
          <p:grpSpPr bwMode="auto">
            <a:xfrm>
              <a:off x="1051" y="2216"/>
              <a:ext cx="1564" cy="1564"/>
              <a:chOff x="1051" y="2216"/>
              <a:chExt cx="1564" cy="1564"/>
            </a:xfrm>
          </p:grpSpPr>
          <p:sp>
            <p:nvSpPr>
              <p:cNvPr id="30780" name="Oval 98"/>
              <p:cNvSpPr>
                <a:spLocks noChangeArrowheads="1"/>
              </p:cNvSpPr>
              <p:nvPr/>
            </p:nvSpPr>
            <p:spPr bwMode="auto">
              <a:xfrm>
                <a:off x="1648" y="2803"/>
                <a:ext cx="376" cy="37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81" name="Oval 99"/>
              <p:cNvSpPr>
                <a:spLocks noChangeArrowheads="1"/>
              </p:cNvSpPr>
              <p:nvPr/>
            </p:nvSpPr>
            <p:spPr bwMode="auto">
              <a:xfrm rot="-5400000">
                <a:off x="1504" y="2217"/>
                <a:ext cx="654" cy="156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82" name="Oval 100"/>
              <p:cNvSpPr>
                <a:spLocks noChangeArrowheads="1"/>
              </p:cNvSpPr>
              <p:nvPr/>
            </p:nvSpPr>
            <p:spPr bwMode="auto">
              <a:xfrm>
                <a:off x="1493" y="2220"/>
                <a:ext cx="654" cy="156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83" name="Oval 101"/>
              <p:cNvSpPr>
                <a:spLocks noChangeArrowheads="1"/>
              </p:cNvSpPr>
              <p:nvPr/>
            </p:nvSpPr>
            <p:spPr bwMode="auto">
              <a:xfrm rot="-2596633">
                <a:off x="1504" y="2216"/>
                <a:ext cx="654" cy="156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84" name="Oval 102"/>
              <p:cNvSpPr>
                <a:spLocks noChangeArrowheads="1"/>
              </p:cNvSpPr>
              <p:nvPr/>
            </p:nvSpPr>
            <p:spPr bwMode="auto">
              <a:xfrm rot="2803367">
                <a:off x="1508" y="2219"/>
                <a:ext cx="654" cy="156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grpSp>
          <p:nvGrpSpPr>
            <p:cNvPr id="30773" name="Group 103"/>
            <p:cNvGrpSpPr>
              <a:grpSpLocks/>
            </p:cNvGrpSpPr>
            <p:nvPr/>
          </p:nvGrpSpPr>
          <p:grpSpPr bwMode="auto">
            <a:xfrm>
              <a:off x="1781" y="2854"/>
              <a:ext cx="108" cy="108"/>
              <a:chOff x="3473" y="624"/>
              <a:chExt cx="182" cy="182"/>
            </a:xfrm>
          </p:grpSpPr>
          <p:sp>
            <p:nvSpPr>
              <p:cNvPr id="30777" name="Oval 104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78" name="Line 105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0779" name="Line 106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grpSp>
          <p:nvGrpSpPr>
            <p:cNvPr id="30774" name="Group 107"/>
            <p:cNvGrpSpPr>
              <a:grpSpLocks/>
            </p:cNvGrpSpPr>
            <p:nvPr/>
          </p:nvGrpSpPr>
          <p:grpSpPr bwMode="auto">
            <a:xfrm>
              <a:off x="1744" y="2934"/>
              <a:ext cx="191" cy="231"/>
              <a:chOff x="1132" y="2738"/>
              <a:chExt cx="191" cy="231"/>
            </a:xfrm>
          </p:grpSpPr>
          <p:sp>
            <p:nvSpPr>
              <p:cNvPr id="30775" name="Oval 108"/>
              <p:cNvSpPr>
                <a:spLocks noChangeArrowheads="1"/>
              </p:cNvSpPr>
              <p:nvPr/>
            </p:nvSpPr>
            <p:spPr bwMode="auto">
              <a:xfrm>
                <a:off x="1172" y="2820"/>
                <a:ext cx="109" cy="10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76" name="Text Box 109"/>
              <p:cNvSpPr txBox="1">
                <a:spLocks noChangeArrowheads="1"/>
              </p:cNvSpPr>
              <p:nvPr/>
            </p:nvSpPr>
            <p:spPr bwMode="auto">
              <a:xfrm>
                <a:off x="1132" y="2738"/>
                <a:ext cx="19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>
                    <a:cs typeface="Times New Roman" pitchFamily="18" charset="0"/>
                  </a:rPr>
                  <a:t>n</a:t>
                </a:r>
              </a:p>
            </p:txBody>
          </p:sp>
        </p:grpSp>
      </p:grpSp>
      <p:grpSp>
        <p:nvGrpSpPr>
          <p:cNvPr id="17" name="Group 110"/>
          <p:cNvGrpSpPr>
            <a:grpSpLocks/>
          </p:cNvGrpSpPr>
          <p:nvPr/>
        </p:nvGrpSpPr>
        <p:grpSpPr bwMode="auto">
          <a:xfrm>
            <a:off x="1550988" y="1425575"/>
            <a:ext cx="171450" cy="171450"/>
            <a:chOff x="2371" y="1019"/>
            <a:chExt cx="108" cy="108"/>
          </a:xfrm>
        </p:grpSpPr>
        <p:sp>
          <p:nvSpPr>
            <p:cNvPr id="30770" name="Oval 111"/>
            <p:cNvSpPr>
              <a:spLocks noChangeArrowheads="1"/>
            </p:cNvSpPr>
            <p:nvPr/>
          </p:nvSpPr>
          <p:spPr bwMode="auto">
            <a:xfrm>
              <a:off x="2371" y="101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771" name="Line 112"/>
            <p:cNvSpPr>
              <a:spLocks noChangeShapeType="1"/>
            </p:cNvSpPr>
            <p:nvPr/>
          </p:nvSpPr>
          <p:spPr bwMode="auto">
            <a:xfrm>
              <a:off x="2388" y="1071"/>
              <a:ext cx="7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18" name="Group 113"/>
          <p:cNvGrpSpPr>
            <a:grpSpLocks/>
          </p:cNvGrpSpPr>
          <p:nvPr/>
        </p:nvGrpSpPr>
        <p:grpSpPr bwMode="auto">
          <a:xfrm>
            <a:off x="3284538" y="1463675"/>
            <a:ext cx="171450" cy="171450"/>
            <a:chOff x="2371" y="1019"/>
            <a:chExt cx="108" cy="108"/>
          </a:xfrm>
        </p:grpSpPr>
        <p:sp>
          <p:nvSpPr>
            <p:cNvPr id="30768" name="Oval 114"/>
            <p:cNvSpPr>
              <a:spLocks noChangeArrowheads="1"/>
            </p:cNvSpPr>
            <p:nvPr/>
          </p:nvSpPr>
          <p:spPr bwMode="auto">
            <a:xfrm>
              <a:off x="2371" y="101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769" name="Line 115"/>
            <p:cNvSpPr>
              <a:spLocks noChangeShapeType="1"/>
            </p:cNvSpPr>
            <p:nvPr/>
          </p:nvSpPr>
          <p:spPr bwMode="auto">
            <a:xfrm>
              <a:off x="2388" y="1071"/>
              <a:ext cx="7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19" name="Group 116"/>
          <p:cNvGrpSpPr>
            <a:grpSpLocks/>
          </p:cNvGrpSpPr>
          <p:nvPr/>
        </p:nvGrpSpPr>
        <p:grpSpPr bwMode="auto">
          <a:xfrm>
            <a:off x="2389188" y="1089025"/>
            <a:ext cx="171450" cy="171450"/>
            <a:chOff x="2371" y="1019"/>
            <a:chExt cx="108" cy="108"/>
          </a:xfrm>
        </p:grpSpPr>
        <p:sp>
          <p:nvSpPr>
            <p:cNvPr id="30766" name="Oval 117"/>
            <p:cNvSpPr>
              <a:spLocks noChangeArrowheads="1"/>
            </p:cNvSpPr>
            <p:nvPr/>
          </p:nvSpPr>
          <p:spPr bwMode="auto">
            <a:xfrm>
              <a:off x="2371" y="101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767" name="Line 118"/>
            <p:cNvSpPr>
              <a:spLocks noChangeShapeType="1"/>
            </p:cNvSpPr>
            <p:nvPr/>
          </p:nvSpPr>
          <p:spPr bwMode="auto">
            <a:xfrm>
              <a:off x="2388" y="1071"/>
              <a:ext cx="7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20" name="Group 119"/>
          <p:cNvGrpSpPr>
            <a:grpSpLocks/>
          </p:cNvGrpSpPr>
          <p:nvPr/>
        </p:nvGrpSpPr>
        <p:grpSpPr bwMode="auto">
          <a:xfrm>
            <a:off x="3608388" y="2282825"/>
            <a:ext cx="171450" cy="171450"/>
            <a:chOff x="2371" y="1019"/>
            <a:chExt cx="108" cy="108"/>
          </a:xfrm>
        </p:grpSpPr>
        <p:sp>
          <p:nvSpPr>
            <p:cNvPr id="30764" name="Oval 120"/>
            <p:cNvSpPr>
              <a:spLocks noChangeArrowheads="1"/>
            </p:cNvSpPr>
            <p:nvPr/>
          </p:nvSpPr>
          <p:spPr bwMode="auto">
            <a:xfrm>
              <a:off x="2371" y="1019"/>
              <a:ext cx="108" cy="1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765" name="Line 121"/>
            <p:cNvSpPr>
              <a:spLocks noChangeShapeType="1"/>
            </p:cNvSpPr>
            <p:nvPr/>
          </p:nvSpPr>
          <p:spPr bwMode="auto">
            <a:xfrm>
              <a:off x="2388" y="1071"/>
              <a:ext cx="7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21" name="Group 122"/>
          <p:cNvGrpSpPr>
            <a:grpSpLocks/>
          </p:cNvGrpSpPr>
          <p:nvPr/>
        </p:nvGrpSpPr>
        <p:grpSpPr bwMode="auto">
          <a:xfrm>
            <a:off x="354013" y="3879850"/>
            <a:ext cx="3932237" cy="1922463"/>
            <a:chOff x="1612" y="2295"/>
            <a:chExt cx="2477" cy="1211"/>
          </a:xfrm>
        </p:grpSpPr>
        <p:sp>
          <p:nvSpPr>
            <p:cNvPr id="30760" name="Text Box 123"/>
            <p:cNvSpPr txBox="1">
              <a:spLocks noChangeArrowheads="1"/>
            </p:cNvSpPr>
            <p:nvPr/>
          </p:nvSpPr>
          <p:spPr bwMode="auto">
            <a:xfrm>
              <a:off x="1844" y="3256"/>
              <a:ext cx="197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sz="2000" b="1">
                  <a:solidFill>
                    <a:schemeClr val="accent2"/>
                  </a:solidFill>
                </a:rPr>
                <a:t>X = Símbolo del elemento</a:t>
              </a:r>
            </a:p>
          </p:txBody>
        </p:sp>
        <p:grpSp>
          <p:nvGrpSpPr>
            <p:cNvPr id="30761" name="Group 124"/>
            <p:cNvGrpSpPr>
              <a:grpSpLocks/>
            </p:cNvGrpSpPr>
            <p:nvPr/>
          </p:nvGrpSpPr>
          <p:grpSpPr bwMode="auto">
            <a:xfrm>
              <a:off x="1612" y="2295"/>
              <a:ext cx="2477" cy="872"/>
              <a:chOff x="1612" y="2295"/>
              <a:chExt cx="2477" cy="872"/>
            </a:xfrm>
          </p:grpSpPr>
          <p:sp>
            <p:nvSpPr>
              <p:cNvPr id="30762" name="Rectangle 125"/>
              <p:cNvSpPr>
                <a:spLocks noChangeArrowheads="1"/>
              </p:cNvSpPr>
              <p:nvPr/>
            </p:nvSpPr>
            <p:spPr bwMode="auto">
              <a:xfrm>
                <a:off x="1612" y="2295"/>
                <a:ext cx="2477" cy="872"/>
              </a:xfrm>
              <a:prstGeom prst="rect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63" name="Text Box 126"/>
              <p:cNvSpPr txBox="1">
                <a:spLocks noChangeArrowheads="1"/>
              </p:cNvSpPr>
              <p:nvPr/>
            </p:nvSpPr>
            <p:spPr bwMode="auto">
              <a:xfrm>
                <a:off x="2277" y="2388"/>
                <a:ext cx="52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5400" b="1">
                    <a:solidFill>
                      <a:schemeClr val="accent2"/>
                    </a:solidFill>
                  </a:rPr>
                  <a:t>X</a:t>
                </a:r>
              </a:p>
            </p:txBody>
          </p:sp>
        </p:grpSp>
      </p:grpSp>
      <p:grpSp>
        <p:nvGrpSpPr>
          <p:cNvPr id="23" name="Group 127"/>
          <p:cNvGrpSpPr>
            <a:grpSpLocks/>
          </p:cNvGrpSpPr>
          <p:nvPr/>
        </p:nvGrpSpPr>
        <p:grpSpPr bwMode="auto">
          <a:xfrm>
            <a:off x="422275" y="3957638"/>
            <a:ext cx="960438" cy="544512"/>
            <a:chOff x="1655" y="2344"/>
            <a:chExt cx="605" cy="343"/>
          </a:xfrm>
        </p:grpSpPr>
        <p:grpSp>
          <p:nvGrpSpPr>
            <p:cNvPr id="30752" name="Group 128"/>
            <p:cNvGrpSpPr>
              <a:grpSpLocks/>
            </p:cNvGrpSpPr>
            <p:nvPr/>
          </p:nvGrpSpPr>
          <p:grpSpPr bwMode="auto">
            <a:xfrm>
              <a:off x="1655" y="2344"/>
              <a:ext cx="316" cy="327"/>
              <a:chOff x="2150" y="687"/>
              <a:chExt cx="316" cy="327"/>
            </a:xfrm>
          </p:grpSpPr>
          <p:sp>
            <p:nvSpPr>
              <p:cNvPr id="30758" name="Oval 129"/>
              <p:cNvSpPr>
                <a:spLocks noChangeArrowheads="1"/>
              </p:cNvSpPr>
              <p:nvPr/>
            </p:nvSpPr>
            <p:spPr bwMode="auto">
              <a:xfrm>
                <a:off x="2156" y="772"/>
                <a:ext cx="216" cy="21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59" name="Text Box 130"/>
              <p:cNvSpPr txBox="1">
                <a:spLocks noChangeArrowheads="1"/>
              </p:cNvSpPr>
              <p:nvPr/>
            </p:nvSpPr>
            <p:spPr bwMode="auto">
              <a:xfrm>
                <a:off x="2150" y="687"/>
                <a:ext cx="31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2800">
                    <a:cs typeface="Times New Roman" pitchFamily="18" charset="0"/>
                  </a:rPr>
                  <a:t>n</a:t>
                </a:r>
              </a:p>
            </p:txBody>
          </p:sp>
        </p:grpSp>
        <p:sp>
          <p:nvSpPr>
            <p:cNvPr id="30753" name="Text Box 131"/>
            <p:cNvSpPr txBox="1">
              <a:spLocks noChangeArrowheads="1"/>
            </p:cNvSpPr>
            <p:nvPr/>
          </p:nvSpPr>
          <p:spPr bwMode="auto">
            <a:xfrm>
              <a:off x="1850" y="2399"/>
              <a:ext cx="2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+</a:t>
              </a:r>
            </a:p>
          </p:txBody>
        </p:sp>
        <p:grpSp>
          <p:nvGrpSpPr>
            <p:cNvPr id="30754" name="Group 132"/>
            <p:cNvGrpSpPr>
              <a:grpSpLocks/>
            </p:cNvGrpSpPr>
            <p:nvPr/>
          </p:nvGrpSpPr>
          <p:grpSpPr bwMode="auto">
            <a:xfrm>
              <a:off x="2046" y="2430"/>
              <a:ext cx="214" cy="215"/>
              <a:chOff x="3473" y="624"/>
              <a:chExt cx="182" cy="182"/>
            </a:xfrm>
          </p:grpSpPr>
          <p:sp>
            <p:nvSpPr>
              <p:cNvPr id="30755" name="Oval 133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756" name="Line 134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0757" name="Line 135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</p:grpSp>
      <p:grpSp>
        <p:nvGrpSpPr>
          <p:cNvPr id="26" name="Group 136"/>
          <p:cNvGrpSpPr>
            <a:grpSpLocks/>
          </p:cNvGrpSpPr>
          <p:nvPr/>
        </p:nvGrpSpPr>
        <p:grpSpPr bwMode="auto">
          <a:xfrm>
            <a:off x="1042988" y="4665663"/>
            <a:ext cx="339725" cy="341312"/>
            <a:chOff x="3473" y="624"/>
            <a:chExt cx="182" cy="182"/>
          </a:xfrm>
        </p:grpSpPr>
        <p:sp>
          <p:nvSpPr>
            <p:cNvPr id="30749" name="Oval 137"/>
            <p:cNvSpPr>
              <a:spLocks noChangeArrowheads="1"/>
            </p:cNvSpPr>
            <p:nvPr/>
          </p:nvSpPr>
          <p:spPr bwMode="auto">
            <a:xfrm>
              <a:off x="3473" y="624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0750" name="Line 138"/>
            <p:cNvSpPr>
              <a:spLocks noChangeShapeType="1"/>
            </p:cNvSpPr>
            <p:nvPr/>
          </p:nvSpPr>
          <p:spPr bwMode="auto">
            <a:xfrm>
              <a:off x="3502" y="712"/>
              <a:ext cx="131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751" name="Line 139"/>
            <p:cNvSpPr>
              <a:spLocks noChangeShapeType="1"/>
            </p:cNvSpPr>
            <p:nvPr/>
          </p:nvSpPr>
          <p:spPr bwMode="auto">
            <a:xfrm rot="-5400000">
              <a:off x="3503" y="712"/>
              <a:ext cx="131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27" name="Group 140"/>
          <p:cNvGrpSpPr>
            <a:grpSpLocks/>
          </p:cNvGrpSpPr>
          <p:nvPr/>
        </p:nvGrpSpPr>
        <p:grpSpPr bwMode="auto">
          <a:xfrm>
            <a:off x="384175" y="4027488"/>
            <a:ext cx="3752850" cy="2182812"/>
            <a:chOff x="1631" y="2388"/>
            <a:chExt cx="2364" cy="1375"/>
          </a:xfrm>
        </p:grpSpPr>
        <p:grpSp>
          <p:nvGrpSpPr>
            <p:cNvPr id="30744" name="Group 141"/>
            <p:cNvGrpSpPr>
              <a:grpSpLocks/>
            </p:cNvGrpSpPr>
            <p:nvPr/>
          </p:nvGrpSpPr>
          <p:grpSpPr bwMode="auto">
            <a:xfrm>
              <a:off x="1631" y="2388"/>
              <a:ext cx="2364" cy="1375"/>
              <a:chOff x="1631" y="2388"/>
              <a:chExt cx="2364" cy="1375"/>
            </a:xfrm>
          </p:grpSpPr>
          <p:sp>
            <p:nvSpPr>
              <p:cNvPr id="30746" name="Text Box 142"/>
              <p:cNvSpPr txBox="1">
                <a:spLocks noChangeArrowheads="1"/>
              </p:cNvSpPr>
              <p:nvPr/>
            </p:nvSpPr>
            <p:spPr bwMode="auto">
              <a:xfrm>
                <a:off x="1631" y="3513"/>
                <a:ext cx="233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s-ES_tradnl" sz="2000" b="1">
                    <a:solidFill>
                      <a:srgbClr val="009900"/>
                    </a:solidFill>
                  </a:rPr>
                  <a:t>A = </a:t>
                </a:r>
                <a:r>
                  <a:rPr lang="es-ES_tradnl" sz="2000" b="1"/>
                  <a:t>nº neutrones</a:t>
                </a:r>
                <a:r>
                  <a:rPr lang="es-ES_tradnl" sz="2000" b="1">
                    <a:solidFill>
                      <a:srgbClr val="009900"/>
                    </a:solidFill>
                  </a:rPr>
                  <a:t> + </a:t>
                </a:r>
                <a:r>
                  <a:rPr lang="es-ES_tradnl" sz="2000" b="1">
                    <a:solidFill>
                      <a:srgbClr val="FF3300"/>
                    </a:solidFill>
                  </a:rPr>
                  <a:t>nº protones</a:t>
                </a:r>
              </a:p>
            </p:txBody>
          </p:sp>
          <p:sp>
            <p:nvSpPr>
              <p:cNvPr id="30747" name="Text Box 143"/>
              <p:cNvSpPr txBox="1">
                <a:spLocks noChangeArrowheads="1"/>
              </p:cNvSpPr>
              <p:nvPr/>
            </p:nvSpPr>
            <p:spPr bwMode="auto">
              <a:xfrm>
                <a:off x="3469" y="2388"/>
                <a:ext cx="52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5400" b="1">
                    <a:solidFill>
                      <a:schemeClr val="accent2"/>
                    </a:solidFill>
                  </a:rPr>
                  <a:t>X</a:t>
                </a:r>
              </a:p>
            </p:txBody>
          </p:sp>
          <p:sp>
            <p:nvSpPr>
              <p:cNvPr id="30748" name="Rectangle 144"/>
              <p:cNvSpPr>
                <a:spLocks noChangeArrowheads="1"/>
              </p:cNvSpPr>
              <p:nvPr/>
            </p:nvSpPr>
            <p:spPr bwMode="auto">
              <a:xfrm>
                <a:off x="3284" y="2389"/>
                <a:ext cx="257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s-ES_tradnl" b="1">
                    <a:solidFill>
                      <a:srgbClr val="009900"/>
                    </a:solidFill>
                  </a:rPr>
                  <a:t>A</a:t>
                </a:r>
                <a:endParaRPr lang="es-ES" b="1">
                  <a:solidFill>
                    <a:srgbClr val="009900"/>
                  </a:solidFill>
                </a:endParaRPr>
              </a:p>
            </p:txBody>
          </p:sp>
        </p:grpSp>
        <p:sp>
          <p:nvSpPr>
            <p:cNvPr id="30745" name="Line 145"/>
            <p:cNvSpPr>
              <a:spLocks noChangeShapeType="1"/>
            </p:cNvSpPr>
            <p:nvPr/>
          </p:nvSpPr>
          <p:spPr bwMode="auto">
            <a:xfrm>
              <a:off x="2779" y="2691"/>
              <a:ext cx="3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29" name="Group 146"/>
          <p:cNvGrpSpPr>
            <a:grpSpLocks/>
          </p:cNvGrpSpPr>
          <p:nvPr/>
        </p:nvGrpSpPr>
        <p:grpSpPr bwMode="auto">
          <a:xfrm>
            <a:off x="233363" y="4492625"/>
            <a:ext cx="3976687" cy="2125663"/>
            <a:chOff x="1536" y="2681"/>
            <a:chExt cx="2505" cy="1339"/>
          </a:xfrm>
        </p:grpSpPr>
        <p:sp>
          <p:nvSpPr>
            <p:cNvPr id="30742" name="Text Box 147"/>
            <p:cNvSpPr txBox="1">
              <a:spLocks noChangeArrowheads="1"/>
            </p:cNvSpPr>
            <p:nvPr/>
          </p:nvSpPr>
          <p:spPr bwMode="auto">
            <a:xfrm>
              <a:off x="1536" y="3770"/>
              <a:ext cx="25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sz="2000" b="1">
                  <a:solidFill>
                    <a:srgbClr val="FF3300"/>
                  </a:solidFill>
                </a:rPr>
                <a:t>Z = nº protones = </a:t>
              </a:r>
              <a:r>
                <a:rPr lang="es-ES_tradnl" sz="2000" b="1">
                  <a:solidFill>
                    <a:srgbClr val="3366FF"/>
                  </a:solidFill>
                </a:rPr>
                <a:t>nº electrones</a:t>
              </a:r>
            </a:p>
          </p:txBody>
        </p:sp>
        <p:sp>
          <p:nvSpPr>
            <p:cNvPr id="30743" name="Rectangle 148"/>
            <p:cNvSpPr>
              <a:spLocks noChangeArrowheads="1"/>
            </p:cNvSpPr>
            <p:nvPr/>
          </p:nvSpPr>
          <p:spPr bwMode="auto">
            <a:xfrm>
              <a:off x="3325" y="2681"/>
              <a:ext cx="24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b="1">
                  <a:solidFill>
                    <a:srgbClr val="FF3300"/>
                  </a:solidFill>
                </a:rPr>
                <a:t>Z</a:t>
              </a:r>
            </a:p>
          </p:txBody>
        </p:sp>
      </p:grpSp>
      <p:sp>
        <p:nvSpPr>
          <p:cNvPr id="30737" name="Rectangle 150"/>
          <p:cNvSpPr>
            <a:spLocks noChangeArrowheads="1"/>
          </p:cNvSpPr>
          <p:nvPr/>
        </p:nvSpPr>
        <p:spPr bwMode="auto">
          <a:xfrm>
            <a:off x="0" y="0"/>
            <a:ext cx="9144000" cy="671513"/>
          </a:xfrm>
          <a:prstGeom prst="rect">
            <a:avLst/>
          </a:prstGeom>
          <a:solidFill>
            <a:srgbClr val="2020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200" b="1">
                <a:solidFill>
                  <a:schemeClr val="bg1"/>
                </a:solidFill>
                <a:latin typeface="Calibri" pitchFamily="34" charset="0"/>
              </a:rPr>
              <a:t>ESTRUCTURA ELEMENTAL DEL ÁTOMO</a:t>
            </a:r>
          </a:p>
        </p:txBody>
      </p:sp>
      <p:sp>
        <p:nvSpPr>
          <p:cNvPr id="39063" name="Text Box 151"/>
          <p:cNvSpPr txBox="1">
            <a:spLocks noChangeArrowheads="1"/>
          </p:cNvSpPr>
          <p:nvPr/>
        </p:nvSpPr>
        <p:spPr bwMode="auto">
          <a:xfrm>
            <a:off x="4570413" y="3775075"/>
            <a:ext cx="36560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/>
              <a:t>Masa del protón</a:t>
            </a:r>
            <a:r>
              <a:rPr lang="es-ES" sz="1800" baseline="-25000"/>
              <a:t>  </a:t>
            </a:r>
            <a:r>
              <a:rPr lang="es-ES" sz="1800">
                <a:cs typeface="Times New Roman" pitchFamily="18" charset="0"/>
              </a:rPr>
              <a:t>≈</a:t>
            </a:r>
            <a:r>
              <a:rPr lang="es-ES" sz="1800" baseline="-25000">
                <a:cs typeface="Times New Roman" pitchFamily="18" charset="0"/>
              </a:rPr>
              <a:t>  </a:t>
            </a:r>
            <a:r>
              <a:rPr lang="es-ES" sz="1800"/>
              <a:t>Masa del neutrón</a:t>
            </a:r>
          </a:p>
        </p:txBody>
      </p:sp>
      <p:sp>
        <p:nvSpPr>
          <p:cNvPr id="39064" name="Text Box 152"/>
          <p:cNvSpPr txBox="1">
            <a:spLocks noChangeArrowheads="1"/>
          </p:cNvSpPr>
          <p:nvPr/>
        </p:nvSpPr>
        <p:spPr bwMode="auto">
          <a:xfrm>
            <a:off x="4529138" y="4524375"/>
            <a:ext cx="4371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/>
              <a:t>Carga del protón</a:t>
            </a:r>
            <a:r>
              <a:rPr lang="es-ES" sz="1800" baseline="-25000"/>
              <a:t>  </a:t>
            </a:r>
            <a:r>
              <a:rPr lang="es-ES" sz="1800"/>
              <a:t>(</a:t>
            </a:r>
            <a:r>
              <a:rPr lang="es-ES" sz="1800" b="1"/>
              <a:t>+</a:t>
            </a:r>
            <a:r>
              <a:rPr lang="es-ES" sz="1800"/>
              <a:t>)</a:t>
            </a:r>
            <a:r>
              <a:rPr lang="es-ES" sz="1800" baseline="-25000"/>
              <a:t> </a:t>
            </a:r>
            <a:r>
              <a:rPr lang="es-ES" sz="1800">
                <a:cs typeface="Times New Roman" pitchFamily="18" charset="0"/>
              </a:rPr>
              <a:t>=</a:t>
            </a:r>
            <a:r>
              <a:rPr lang="es-ES" sz="1800" baseline="-25000">
                <a:cs typeface="Times New Roman" pitchFamily="18" charset="0"/>
              </a:rPr>
              <a:t>  </a:t>
            </a:r>
            <a:r>
              <a:rPr lang="es-ES" sz="1800"/>
              <a:t>Carga del electrón (</a:t>
            </a:r>
            <a:r>
              <a:rPr lang="es-ES" b="1"/>
              <a:t>-</a:t>
            </a:r>
            <a:r>
              <a:rPr lang="es-ES" sz="1800"/>
              <a:t>)</a:t>
            </a:r>
          </a:p>
        </p:txBody>
      </p:sp>
      <p:sp>
        <p:nvSpPr>
          <p:cNvPr id="39065" name="Text Box 153"/>
          <p:cNvSpPr txBox="1">
            <a:spLocks noChangeArrowheads="1"/>
          </p:cNvSpPr>
          <p:nvPr/>
        </p:nvSpPr>
        <p:spPr bwMode="auto">
          <a:xfrm>
            <a:off x="4559300" y="4173538"/>
            <a:ext cx="4129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/>
              <a:t>Masa del electrón</a:t>
            </a:r>
            <a:r>
              <a:rPr lang="es-ES" sz="1800" baseline="-25000"/>
              <a:t>   </a:t>
            </a:r>
            <a:r>
              <a:rPr lang="es-ES" sz="1800"/>
              <a:t>&lt;&lt;</a:t>
            </a:r>
            <a:r>
              <a:rPr lang="es-ES" sz="1800">
                <a:cs typeface="Times New Roman" pitchFamily="18" charset="0"/>
              </a:rPr>
              <a:t>  </a:t>
            </a:r>
            <a:r>
              <a:rPr lang="es-ES" sz="1800"/>
              <a:t>Masa del protón</a:t>
            </a:r>
          </a:p>
        </p:txBody>
      </p:sp>
      <p:sp>
        <p:nvSpPr>
          <p:cNvPr id="39066" name="Text Box 154"/>
          <p:cNvSpPr txBox="1">
            <a:spLocks noChangeArrowheads="1"/>
          </p:cNvSpPr>
          <p:nvPr/>
        </p:nvSpPr>
        <p:spPr bwMode="auto">
          <a:xfrm>
            <a:off x="4541838" y="4968875"/>
            <a:ext cx="4473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/>
              <a:t>Número de protones</a:t>
            </a:r>
            <a:r>
              <a:rPr lang="es-ES" sz="1800" baseline="-25000"/>
              <a:t>  </a:t>
            </a:r>
            <a:r>
              <a:rPr lang="es-ES" sz="1800">
                <a:cs typeface="Times New Roman" pitchFamily="18" charset="0"/>
              </a:rPr>
              <a:t>=</a:t>
            </a:r>
            <a:r>
              <a:rPr lang="es-ES" sz="1800" baseline="-25000">
                <a:cs typeface="Times New Roman" pitchFamily="18" charset="0"/>
              </a:rPr>
              <a:t>  </a:t>
            </a:r>
            <a:r>
              <a:rPr lang="es-ES" sz="1800">
                <a:cs typeface="Times New Roman" pitchFamily="18" charset="0"/>
              </a:rPr>
              <a:t>Número </a:t>
            </a:r>
            <a:r>
              <a:rPr lang="es-ES" sz="1800"/>
              <a:t>de electrones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42 0.07771 C 0.18524 0.14987 0.20746 0.23312 0.18437 0.26203 C 0.16128 0.29025 0.10104 0.25532 0.05034 0.18317 C -0.00087 0.11055 -0.02361 0.02822 -0.00018 -0.00138 C 0.02274 -0.03006 0.08333 0.00509 0.1342 0.07771 Z " pathEditMode="relative" rAng="2810230" ptsTypes="fffff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5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16 0.17876 C -0.11198 0.24722 -0.17396 0.27775 -0.19601 0.24699 C -0.21736 0.21646 -0.19201 0.13598 -0.13802 0.06753 C -0.0842 -0.00116 -0.0224 -0.03215 0.00017 -0.00139 C 0.02187 0.0289 -0.00417 0.10985 -0.05816 0.17876 Z " pathEditMode="relative" rAng="8179167" ptsTypes="fffff">
                                      <p:cBhvr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56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56 0.18062 C 0.05556 0.2796 0.02934 0.36054 -0.0026 0.36054 C -0.03385 0.35985 -0.06007 0.27983 -0.05989 0.18085 C -0.06007 0.0814 -0.0342 0.00046 -0.00191 0.00023 C 0.02952 0.00023 0.05556 0.08094 0.05556 0.18062 Z " pathEditMode="relative" rAng="5400000" ptsTypes="fffff">
                                      <p:cBhvr>
                                        <p:cTn id="19" dur="200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542 0.08256 C -0.20973 0.08256 -0.27049 0.04764 -0.27049 0.00509 C -0.26997 -0.03654 -0.2099 -0.07146 -0.13559 -0.07123 C -0.06111 -0.07146 -0.00035 -0.037 3.88889E-6 0.00601 C 3.88889E-6 0.04787 -0.06077 0.08256 -0.13542 0.08256 Z " pathEditMode="relative" rAng="10800000" ptsTypes="fffff">
                                      <p:cBhvr>
                                        <p:cTn id="23" dur="200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85" grpId="0" animBg="1"/>
      <p:bldP spid="39063" grpId="0"/>
      <p:bldP spid="39064" grpId="0"/>
      <p:bldP spid="39065" grpId="0"/>
      <p:bldP spid="390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77 Rectángulo"/>
          <p:cNvSpPr/>
          <p:nvPr/>
        </p:nvSpPr>
        <p:spPr>
          <a:xfrm>
            <a:off x="614363" y="0"/>
            <a:ext cx="8101012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2251075" y="2674938"/>
            <a:ext cx="355600" cy="701675"/>
            <a:chOff x="890" y="641"/>
            <a:chExt cx="224" cy="442"/>
          </a:xfrm>
        </p:grpSpPr>
        <p:sp>
          <p:nvSpPr>
            <p:cNvPr id="1100" name="Oval 60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101" name="Text Box 61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2251075" y="5608638"/>
            <a:ext cx="355600" cy="701675"/>
            <a:chOff x="890" y="641"/>
            <a:chExt cx="224" cy="442"/>
          </a:xfrm>
        </p:grpSpPr>
        <p:sp>
          <p:nvSpPr>
            <p:cNvPr id="1098" name="Oval 57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99" name="Text Box 58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aphicFrame>
        <p:nvGraphicFramePr>
          <p:cNvPr id="12384" name="Object 96"/>
          <p:cNvGraphicFramePr>
            <a:graphicFrameLocks noChangeAspect="1"/>
          </p:cNvGraphicFramePr>
          <p:nvPr/>
        </p:nvGraphicFramePr>
        <p:xfrm>
          <a:off x="2038350" y="6086475"/>
          <a:ext cx="822325" cy="771525"/>
        </p:xfrm>
        <a:graphic>
          <a:graphicData uri="http://schemas.openxmlformats.org/presentationml/2006/ole">
            <p:oleObj spid="_x0000_s1026" r:id="rId3" imgW="241091" imgH="215713" progId="Equation.3">
              <p:embed/>
            </p:oleObj>
          </a:graphicData>
        </a:graphic>
      </p:graphicFrame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412875" y="655638"/>
            <a:ext cx="355600" cy="701675"/>
            <a:chOff x="890" y="641"/>
            <a:chExt cx="224" cy="442"/>
          </a:xfrm>
        </p:grpSpPr>
        <p:sp>
          <p:nvSpPr>
            <p:cNvPr id="1096" name="Oval 8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97" name="Text Box 9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5" name="Group 192"/>
          <p:cNvGrpSpPr>
            <a:grpSpLocks/>
          </p:cNvGrpSpPr>
          <p:nvPr/>
        </p:nvGrpSpPr>
        <p:grpSpPr bwMode="auto">
          <a:xfrm>
            <a:off x="1381125" y="0"/>
            <a:ext cx="1971675" cy="2674938"/>
            <a:chOff x="870" y="0"/>
            <a:chExt cx="1242" cy="1685"/>
          </a:xfrm>
        </p:grpSpPr>
        <p:sp>
          <p:nvSpPr>
            <p:cNvPr id="1093" name="Oval 2"/>
            <p:cNvSpPr>
              <a:spLocks noChangeArrowheads="1"/>
            </p:cNvSpPr>
            <p:nvPr/>
          </p:nvSpPr>
          <p:spPr bwMode="auto">
            <a:xfrm>
              <a:off x="1344" y="916"/>
              <a:ext cx="304" cy="30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94" name="Oval 6"/>
            <p:cNvSpPr>
              <a:spLocks noChangeArrowheads="1"/>
            </p:cNvSpPr>
            <p:nvPr/>
          </p:nvSpPr>
          <p:spPr bwMode="auto">
            <a:xfrm>
              <a:off x="870" y="443"/>
              <a:ext cx="1242" cy="124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95" name="Text Box 7"/>
            <p:cNvSpPr txBox="1">
              <a:spLocks noChangeArrowheads="1"/>
            </p:cNvSpPr>
            <p:nvPr/>
          </p:nvSpPr>
          <p:spPr bwMode="auto">
            <a:xfrm>
              <a:off x="1327" y="924"/>
              <a:ext cx="3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b="1"/>
                <a:t>1+</a:t>
              </a:r>
            </a:p>
          </p:txBody>
        </p:sp>
        <p:graphicFrame>
          <p:nvGraphicFramePr>
            <p:cNvPr id="1029" name="Object 99"/>
            <p:cNvGraphicFramePr>
              <a:graphicFrameLocks noChangeAspect="1"/>
            </p:cNvGraphicFramePr>
            <p:nvPr/>
          </p:nvGraphicFramePr>
          <p:xfrm>
            <a:off x="1311" y="0"/>
            <a:ext cx="463" cy="486"/>
          </p:xfrm>
          <a:graphic>
            <a:graphicData uri="http://schemas.openxmlformats.org/presentationml/2006/ole">
              <p:oleObj spid="_x0000_s1029" name="Ecuación" r:id="rId4" imgW="215640" imgH="215640" progId="Equation.3">
                <p:embed/>
              </p:oleObj>
            </a:graphicData>
          </a:graphic>
        </p:graphicFrame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7451725" y="1951038"/>
            <a:ext cx="355600" cy="701675"/>
            <a:chOff x="890" y="641"/>
            <a:chExt cx="224" cy="442"/>
          </a:xfrm>
        </p:grpSpPr>
        <p:sp>
          <p:nvSpPr>
            <p:cNvPr id="1091" name="Oval 34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92" name="Text Box 35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7" name="Group 193"/>
          <p:cNvGrpSpPr>
            <a:grpSpLocks/>
          </p:cNvGrpSpPr>
          <p:nvPr/>
        </p:nvGrpSpPr>
        <p:grpSpPr bwMode="auto">
          <a:xfrm>
            <a:off x="5915025" y="0"/>
            <a:ext cx="1971675" cy="2674938"/>
            <a:chOff x="3726" y="0"/>
            <a:chExt cx="1242" cy="1685"/>
          </a:xfrm>
        </p:grpSpPr>
        <p:grpSp>
          <p:nvGrpSpPr>
            <p:cNvPr id="1087" name="Group 18"/>
            <p:cNvGrpSpPr>
              <a:grpSpLocks/>
            </p:cNvGrpSpPr>
            <p:nvPr/>
          </p:nvGrpSpPr>
          <p:grpSpPr bwMode="auto">
            <a:xfrm>
              <a:off x="4032" y="763"/>
              <a:ext cx="888" cy="624"/>
              <a:chOff x="3168" y="955"/>
              <a:chExt cx="888" cy="624"/>
            </a:xfrm>
          </p:grpSpPr>
          <p:sp>
            <p:nvSpPr>
              <p:cNvPr id="1089" name="Oval 3"/>
              <p:cNvSpPr>
                <a:spLocks noChangeArrowheads="1"/>
              </p:cNvSpPr>
              <p:nvPr/>
            </p:nvSpPr>
            <p:spPr bwMode="auto">
              <a:xfrm>
                <a:off x="3168" y="955"/>
                <a:ext cx="624" cy="62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090" name="Text Box 13"/>
              <p:cNvSpPr txBox="1">
                <a:spLocks noChangeArrowheads="1"/>
              </p:cNvSpPr>
              <p:nvPr/>
            </p:nvSpPr>
            <p:spPr bwMode="auto">
              <a:xfrm>
                <a:off x="3312" y="1008"/>
                <a:ext cx="744" cy="4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b="1"/>
                  <a:t>2+</a:t>
                </a:r>
              </a:p>
              <a:p>
                <a:pPr>
                  <a:lnSpc>
                    <a:spcPct val="40000"/>
                  </a:lnSpc>
                  <a:spcBef>
                    <a:spcPct val="50000"/>
                  </a:spcBef>
                </a:pPr>
                <a:r>
                  <a:rPr lang="es-ES_tradnl" b="1"/>
                  <a:t>2n</a:t>
                </a:r>
              </a:p>
            </p:txBody>
          </p:sp>
        </p:grpSp>
        <p:sp>
          <p:nvSpPr>
            <p:cNvPr id="1088" name="Oval 14"/>
            <p:cNvSpPr>
              <a:spLocks noChangeArrowheads="1"/>
            </p:cNvSpPr>
            <p:nvPr/>
          </p:nvSpPr>
          <p:spPr bwMode="auto">
            <a:xfrm>
              <a:off x="3726" y="443"/>
              <a:ext cx="1242" cy="124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graphicFrame>
          <p:nvGraphicFramePr>
            <p:cNvPr id="1028" name="Object 100"/>
            <p:cNvGraphicFramePr>
              <a:graphicFrameLocks noChangeAspect="1"/>
            </p:cNvGraphicFramePr>
            <p:nvPr/>
          </p:nvGraphicFramePr>
          <p:xfrm>
            <a:off x="4039" y="0"/>
            <a:ext cx="599" cy="486"/>
          </p:xfrm>
          <a:graphic>
            <a:graphicData uri="http://schemas.openxmlformats.org/presentationml/2006/ole">
              <p:oleObj spid="_x0000_s1028" name="Ecuación" r:id="rId5" imgW="279360" imgH="215640" progId="Equation.3">
                <p:embed/>
              </p:oleObj>
            </a:graphicData>
          </a:graphic>
        </p:graphicFrame>
      </p:grpSp>
      <p:grpSp>
        <p:nvGrpSpPr>
          <p:cNvPr id="9" name="Group 109"/>
          <p:cNvGrpSpPr>
            <a:grpSpLocks/>
          </p:cNvGrpSpPr>
          <p:nvPr/>
        </p:nvGrpSpPr>
        <p:grpSpPr bwMode="auto">
          <a:xfrm>
            <a:off x="5970588" y="655638"/>
            <a:ext cx="355600" cy="701675"/>
            <a:chOff x="890" y="641"/>
            <a:chExt cx="224" cy="442"/>
          </a:xfrm>
        </p:grpSpPr>
        <p:sp>
          <p:nvSpPr>
            <p:cNvPr id="1085" name="Oval 110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86" name="Text Box 111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10" name="Group 116"/>
          <p:cNvGrpSpPr>
            <a:grpSpLocks/>
          </p:cNvGrpSpPr>
          <p:nvPr/>
        </p:nvGrpSpPr>
        <p:grpSpPr bwMode="auto">
          <a:xfrm>
            <a:off x="2894013" y="4824413"/>
            <a:ext cx="355600" cy="701675"/>
            <a:chOff x="890" y="641"/>
            <a:chExt cx="224" cy="442"/>
          </a:xfrm>
        </p:grpSpPr>
        <p:sp>
          <p:nvSpPr>
            <p:cNvPr id="1083" name="Oval 117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84" name="Text Box 118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11" name="Group 119"/>
          <p:cNvGrpSpPr>
            <a:grpSpLocks/>
          </p:cNvGrpSpPr>
          <p:nvPr/>
        </p:nvGrpSpPr>
        <p:grpSpPr bwMode="auto">
          <a:xfrm>
            <a:off x="1484313" y="3567113"/>
            <a:ext cx="355600" cy="701675"/>
            <a:chOff x="890" y="641"/>
            <a:chExt cx="224" cy="442"/>
          </a:xfrm>
        </p:grpSpPr>
        <p:sp>
          <p:nvSpPr>
            <p:cNvPr id="1081" name="Oval 120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82" name="Text Box 121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12" name="Group 124"/>
          <p:cNvGrpSpPr>
            <a:grpSpLocks/>
          </p:cNvGrpSpPr>
          <p:nvPr/>
        </p:nvGrpSpPr>
        <p:grpSpPr bwMode="auto">
          <a:xfrm>
            <a:off x="3730625" y="4206875"/>
            <a:ext cx="355600" cy="701675"/>
            <a:chOff x="890" y="641"/>
            <a:chExt cx="224" cy="442"/>
          </a:xfrm>
        </p:grpSpPr>
        <p:sp>
          <p:nvSpPr>
            <p:cNvPr id="1079" name="Oval 125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80" name="Text Box 126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13" name="Group 194"/>
          <p:cNvGrpSpPr>
            <a:grpSpLocks/>
          </p:cNvGrpSpPr>
          <p:nvPr/>
        </p:nvGrpSpPr>
        <p:grpSpPr bwMode="auto">
          <a:xfrm>
            <a:off x="971550" y="3071813"/>
            <a:ext cx="2933700" cy="2933700"/>
            <a:chOff x="612" y="1935"/>
            <a:chExt cx="1848" cy="1848"/>
          </a:xfrm>
        </p:grpSpPr>
        <p:grpSp>
          <p:nvGrpSpPr>
            <p:cNvPr id="1074" name="Group 26"/>
            <p:cNvGrpSpPr>
              <a:grpSpLocks/>
            </p:cNvGrpSpPr>
            <p:nvPr/>
          </p:nvGrpSpPr>
          <p:grpSpPr bwMode="auto">
            <a:xfrm>
              <a:off x="1200" y="2563"/>
              <a:ext cx="888" cy="624"/>
              <a:chOff x="3168" y="955"/>
              <a:chExt cx="888" cy="624"/>
            </a:xfrm>
          </p:grpSpPr>
          <p:sp>
            <p:nvSpPr>
              <p:cNvPr id="1077" name="Oval 27"/>
              <p:cNvSpPr>
                <a:spLocks noChangeArrowheads="1"/>
              </p:cNvSpPr>
              <p:nvPr/>
            </p:nvSpPr>
            <p:spPr bwMode="auto">
              <a:xfrm>
                <a:off x="3168" y="955"/>
                <a:ext cx="624" cy="62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1078" name="Text Box 28"/>
              <p:cNvSpPr txBox="1">
                <a:spLocks noChangeArrowheads="1"/>
              </p:cNvSpPr>
              <p:nvPr/>
            </p:nvSpPr>
            <p:spPr bwMode="auto">
              <a:xfrm>
                <a:off x="3312" y="1008"/>
                <a:ext cx="744" cy="4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b="1"/>
                  <a:t>6+</a:t>
                </a:r>
              </a:p>
              <a:p>
                <a:pPr>
                  <a:lnSpc>
                    <a:spcPct val="40000"/>
                  </a:lnSpc>
                  <a:spcBef>
                    <a:spcPct val="50000"/>
                  </a:spcBef>
                </a:pPr>
                <a:r>
                  <a:rPr lang="es-ES_tradnl" b="1"/>
                  <a:t>6n</a:t>
                </a:r>
              </a:p>
            </p:txBody>
          </p:sp>
        </p:grpSp>
        <p:sp>
          <p:nvSpPr>
            <p:cNvPr id="1075" name="Oval 122"/>
            <p:cNvSpPr>
              <a:spLocks noChangeArrowheads="1"/>
            </p:cNvSpPr>
            <p:nvPr/>
          </p:nvSpPr>
          <p:spPr bwMode="auto">
            <a:xfrm>
              <a:off x="893" y="2259"/>
              <a:ext cx="1210" cy="121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rtl="1"/>
              <a:endParaRPr lang="es-ES"/>
            </a:p>
          </p:txBody>
        </p:sp>
        <p:sp>
          <p:nvSpPr>
            <p:cNvPr id="1076" name="Oval 130"/>
            <p:cNvSpPr>
              <a:spLocks noChangeArrowheads="1"/>
            </p:cNvSpPr>
            <p:nvPr/>
          </p:nvSpPr>
          <p:spPr bwMode="auto">
            <a:xfrm>
              <a:off x="612" y="1935"/>
              <a:ext cx="1848" cy="184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 rtl="1"/>
              <a:endParaRPr lang="es-ES"/>
            </a:p>
          </p:txBody>
        </p:sp>
      </p:grpSp>
      <p:grpSp>
        <p:nvGrpSpPr>
          <p:cNvPr id="15" name="Group 163"/>
          <p:cNvGrpSpPr>
            <a:grpSpLocks/>
          </p:cNvGrpSpPr>
          <p:nvPr/>
        </p:nvGrpSpPr>
        <p:grpSpPr bwMode="auto">
          <a:xfrm>
            <a:off x="782638" y="4186238"/>
            <a:ext cx="355600" cy="701675"/>
            <a:chOff x="890" y="641"/>
            <a:chExt cx="224" cy="442"/>
          </a:xfrm>
        </p:grpSpPr>
        <p:sp>
          <p:nvSpPr>
            <p:cNvPr id="1072" name="Oval 164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73" name="Text Box 165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16" name="Group 166"/>
          <p:cNvGrpSpPr>
            <a:grpSpLocks/>
          </p:cNvGrpSpPr>
          <p:nvPr/>
        </p:nvGrpSpPr>
        <p:grpSpPr bwMode="auto">
          <a:xfrm>
            <a:off x="5337175" y="3590925"/>
            <a:ext cx="355600" cy="701675"/>
            <a:chOff x="890" y="641"/>
            <a:chExt cx="224" cy="442"/>
          </a:xfrm>
        </p:grpSpPr>
        <p:sp>
          <p:nvSpPr>
            <p:cNvPr id="1070" name="Oval 167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71" name="Text Box 168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17" name="Group 169"/>
          <p:cNvGrpSpPr>
            <a:grpSpLocks/>
          </p:cNvGrpSpPr>
          <p:nvPr/>
        </p:nvGrpSpPr>
        <p:grpSpPr bwMode="auto">
          <a:xfrm>
            <a:off x="6724650" y="2674938"/>
            <a:ext cx="355600" cy="701675"/>
            <a:chOff x="890" y="641"/>
            <a:chExt cx="224" cy="442"/>
          </a:xfrm>
        </p:grpSpPr>
        <p:sp>
          <p:nvSpPr>
            <p:cNvPr id="1068" name="Oval 170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69" name="Text Box 171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18" name="Group 175"/>
          <p:cNvGrpSpPr>
            <a:grpSpLocks/>
          </p:cNvGrpSpPr>
          <p:nvPr/>
        </p:nvGrpSpPr>
        <p:grpSpPr bwMode="auto">
          <a:xfrm>
            <a:off x="7624763" y="5299075"/>
            <a:ext cx="355600" cy="701675"/>
            <a:chOff x="890" y="641"/>
            <a:chExt cx="224" cy="442"/>
          </a:xfrm>
        </p:grpSpPr>
        <p:sp>
          <p:nvSpPr>
            <p:cNvPr id="1066" name="Oval 176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67" name="Text Box 177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19" name="Group 185"/>
          <p:cNvGrpSpPr>
            <a:grpSpLocks/>
          </p:cNvGrpSpPr>
          <p:nvPr/>
        </p:nvGrpSpPr>
        <p:grpSpPr bwMode="auto">
          <a:xfrm>
            <a:off x="8064500" y="3476625"/>
            <a:ext cx="355600" cy="701675"/>
            <a:chOff x="890" y="641"/>
            <a:chExt cx="224" cy="442"/>
          </a:xfrm>
        </p:grpSpPr>
        <p:sp>
          <p:nvSpPr>
            <p:cNvPr id="1064" name="Oval 186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65" name="Text Box 187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20" name="Group 196"/>
          <p:cNvGrpSpPr>
            <a:grpSpLocks/>
          </p:cNvGrpSpPr>
          <p:nvPr/>
        </p:nvGrpSpPr>
        <p:grpSpPr bwMode="auto">
          <a:xfrm>
            <a:off x="5445125" y="3071813"/>
            <a:ext cx="2933700" cy="3786187"/>
            <a:chOff x="3430" y="1935"/>
            <a:chExt cx="1848" cy="2385"/>
          </a:xfrm>
        </p:grpSpPr>
        <p:graphicFrame>
          <p:nvGraphicFramePr>
            <p:cNvPr id="1027" name="Object 98"/>
            <p:cNvGraphicFramePr>
              <a:graphicFrameLocks noChangeAspect="1"/>
            </p:cNvGraphicFramePr>
            <p:nvPr/>
          </p:nvGraphicFramePr>
          <p:xfrm>
            <a:off x="4114" y="3834"/>
            <a:ext cx="546" cy="486"/>
          </p:xfrm>
          <a:graphic>
            <a:graphicData uri="http://schemas.openxmlformats.org/presentationml/2006/ole">
              <p:oleObj spid="_x0000_s1027" name="Ecuación" r:id="rId6" imgW="253800" imgH="215640" progId="Equation.3">
                <p:embed/>
              </p:oleObj>
            </a:graphicData>
          </a:graphic>
        </p:graphicFrame>
        <p:grpSp>
          <p:nvGrpSpPr>
            <p:cNvPr id="1058" name="Group 195"/>
            <p:cNvGrpSpPr>
              <a:grpSpLocks/>
            </p:cNvGrpSpPr>
            <p:nvPr/>
          </p:nvGrpSpPr>
          <p:grpSpPr bwMode="auto">
            <a:xfrm>
              <a:off x="3430" y="1935"/>
              <a:ext cx="1848" cy="1848"/>
              <a:chOff x="3430" y="1935"/>
              <a:chExt cx="1848" cy="1848"/>
            </a:xfrm>
          </p:grpSpPr>
          <p:grpSp>
            <p:nvGrpSpPr>
              <p:cNvPr id="1059" name="Group 19"/>
              <p:cNvGrpSpPr>
                <a:grpSpLocks/>
              </p:cNvGrpSpPr>
              <p:nvPr/>
            </p:nvGrpSpPr>
            <p:grpSpPr bwMode="auto">
              <a:xfrm>
                <a:off x="4023" y="2547"/>
                <a:ext cx="888" cy="624"/>
                <a:chOff x="3168" y="955"/>
                <a:chExt cx="888" cy="624"/>
              </a:xfrm>
            </p:grpSpPr>
            <p:sp>
              <p:nvSpPr>
                <p:cNvPr id="1062" name="Oval 20"/>
                <p:cNvSpPr>
                  <a:spLocks noChangeArrowheads="1"/>
                </p:cNvSpPr>
                <p:nvPr/>
              </p:nvSpPr>
              <p:spPr bwMode="auto">
                <a:xfrm>
                  <a:off x="3168" y="955"/>
                  <a:ext cx="624" cy="624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106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312" y="1008"/>
                  <a:ext cx="744" cy="49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_tradnl" b="1"/>
                    <a:t>7+</a:t>
                  </a:r>
                </a:p>
                <a:p>
                  <a:pPr>
                    <a:lnSpc>
                      <a:spcPct val="40000"/>
                    </a:lnSpc>
                    <a:spcBef>
                      <a:spcPct val="50000"/>
                    </a:spcBef>
                  </a:pPr>
                  <a:r>
                    <a:rPr lang="es-ES_tradnl" b="1"/>
                    <a:t>7n</a:t>
                  </a:r>
                </a:p>
              </p:txBody>
            </p:sp>
          </p:grpSp>
          <p:sp>
            <p:nvSpPr>
              <p:cNvPr id="1060" name="Oval 184"/>
              <p:cNvSpPr>
                <a:spLocks noChangeArrowheads="1"/>
              </p:cNvSpPr>
              <p:nvPr/>
            </p:nvSpPr>
            <p:spPr bwMode="auto">
              <a:xfrm>
                <a:off x="3711" y="2259"/>
                <a:ext cx="1210" cy="121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r" rtl="1"/>
                <a:endParaRPr lang="es-ES"/>
              </a:p>
            </p:txBody>
          </p:sp>
          <p:sp>
            <p:nvSpPr>
              <p:cNvPr id="1061" name="Oval 188"/>
              <p:cNvSpPr>
                <a:spLocks noChangeArrowheads="1"/>
              </p:cNvSpPr>
              <p:nvPr/>
            </p:nvSpPr>
            <p:spPr bwMode="auto">
              <a:xfrm>
                <a:off x="3430" y="1935"/>
                <a:ext cx="1848" cy="184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r" rtl="1"/>
                <a:endParaRPr lang="es-ES"/>
              </a:p>
            </p:txBody>
          </p:sp>
        </p:grpSp>
      </p:grpSp>
      <p:grpSp>
        <p:nvGrpSpPr>
          <p:cNvPr id="23" name="Group 189"/>
          <p:cNvGrpSpPr>
            <a:grpSpLocks/>
          </p:cNvGrpSpPr>
          <p:nvPr/>
        </p:nvGrpSpPr>
        <p:grpSpPr bwMode="auto">
          <a:xfrm>
            <a:off x="5805488" y="5281613"/>
            <a:ext cx="355600" cy="701675"/>
            <a:chOff x="890" y="641"/>
            <a:chExt cx="224" cy="442"/>
          </a:xfrm>
        </p:grpSpPr>
        <p:sp>
          <p:nvSpPr>
            <p:cNvPr id="1056" name="Oval 190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57" name="Text Box 191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24" name="Group 197"/>
          <p:cNvGrpSpPr>
            <a:grpSpLocks/>
          </p:cNvGrpSpPr>
          <p:nvPr/>
        </p:nvGrpSpPr>
        <p:grpSpPr bwMode="auto">
          <a:xfrm>
            <a:off x="5959475" y="3506788"/>
            <a:ext cx="355600" cy="701675"/>
            <a:chOff x="890" y="641"/>
            <a:chExt cx="224" cy="442"/>
          </a:xfrm>
        </p:grpSpPr>
        <p:sp>
          <p:nvSpPr>
            <p:cNvPr id="1054" name="Oval 198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55" name="Text Box 199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  <p:grpSp>
        <p:nvGrpSpPr>
          <p:cNvPr id="25" name="Group 200"/>
          <p:cNvGrpSpPr>
            <a:grpSpLocks/>
          </p:cNvGrpSpPr>
          <p:nvPr/>
        </p:nvGrpSpPr>
        <p:grpSpPr bwMode="auto">
          <a:xfrm>
            <a:off x="7423150" y="4665663"/>
            <a:ext cx="355600" cy="701675"/>
            <a:chOff x="890" y="641"/>
            <a:chExt cx="224" cy="442"/>
          </a:xfrm>
        </p:grpSpPr>
        <p:sp>
          <p:nvSpPr>
            <p:cNvPr id="1052" name="Oval 201"/>
            <p:cNvSpPr>
              <a:spLocks noChangeArrowheads="1"/>
            </p:cNvSpPr>
            <p:nvPr/>
          </p:nvSpPr>
          <p:spPr bwMode="auto">
            <a:xfrm>
              <a:off x="940" y="839"/>
              <a:ext cx="125" cy="12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1053" name="Text Box 202"/>
            <p:cNvSpPr txBox="1">
              <a:spLocks noChangeArrowheads="1"/>
            </p:cNvSpPr>
            <p:nvPr/>
          </p:nvSpPr>
          <p:spPr bwMode="auto">
            <a:xfrm>
              <a:off x="890" y="641"/>
              <a:ext cx="2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s-ES_tradnl" sz="4000"/>
                <a:t>-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55 -0.04324 C 0.14323 -0.04324 0.19114 0.02036 0.19114 0.09875 C 0.19114 0.17692 0.14323 0.24075 0.08455 0.24075 C 0.02569 0.24075 -0.02205 0.17692 -0.02205 0.09875 C -0.02205 0.02036 0.02569 -0.04324 0.08455 -0.04324 Z " pathEditMode="relative" rAng="0" ptsTypes="fffff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459 -0.18039 C -0.12639 -0.24121 -0.05798 -0.24931 -0.01249 -0.1982 C 0.03316 -0.14732 0.03924 -0.05597 0.0007 0.00462 C -0.03749 0.06568 -0.10573 0.07354 -0.15122 0.0222 C -0.19705 -0.02845 -0.20313 -0.1198 -0.16459 -0.18039 Z " pathEditMode="relative" rAng="-2996832" ptsTypes="fffff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9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11 0.19589 C 0.11649 0.25208 0.04878 0.2537 0.00642 0.19959 C -0.03577 0.14547 -0.03716 0.05505 0.00364 -0.00115 C 0.04444 -0.05758 0.11215 -0.0592 0.15434 -0.00485 C 0.1967 0.04949 0.19791 0.139 0.15711 0.19589 Z " pathEditMode="relative" rAng="8036638" ptsTypes="fffff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-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781 -0.18634 C -0.11962 -0.24769 -0.05122 -0.25532 -0.00573 -0.20417 C 0.03993 -0.15324 0.04566 -0.06227 0.00746 -0.00139 C -0.03091 0.05949 -0.09879 0.06736 -0.14445 0.0162 C -0.19011 -0.03472 -0.19636 -0.12569 -0.15781 -0.18634 Z " pathEditMode="relative" rAng="-2996832" ptsTypes="fffff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92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12 0.19033 C 0.11649 0.24653 0.04878 0.24815 0.00642 0.19403 C -0.03577 0.13991 -0.03715 0.04949 0.00364 -0.00671 C 0.04444 -0.06314 0.11215 -0.06476 0.15434 -0.01041 C 0.1967 0.04394 0.19792 0.13344 0.15712 0.19033 Z " pathEditMode="relative" rAng="8036638" ptsTypes="fffff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-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576 -0.14084 C -0.22934 -0.23173 -0.12708 -0.24399 -0.05937 -0.16767 C 0.00851 -0.09135 0.01719 0.04417 -0.03976 0.13483 C -0.09705 0.22595 -0.19826 0.23705 -0.2658 0.16119 C -0.33403 0.0851 -0.34358 -0.05065 -0.28576 -0.14084 Z " pathEditMode="relative" rAng="-2996832" ptsTypes="fffff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137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78 -0.04972 C 0.03507 0.02567 -0.06631 0.01387 -0.1231 -0.07678 C -0.17969 -0.16698 -0.17066 -0.30227 -0.10278 -0.37766 C -0.0349 -0.45329 0.0665 -0.44103 0.1231 -0.3506 C 0.17987 -0.26018 0.17084 -0.12535 0.10278 -0.04972 Z " pathEditMode="relative" rAng="8411189" ptsTypes="fffff">
                                      <p:cBhvr>
                                        <p:cTn id="6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" y="-164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719 0.06521 C 0.18108 0.15148 0.18091 0.2907 0.1158 0.37557 C 0.05105 0.46068 -0.05365 0.45999 -0.11737 0.37372 C -0.1816 0.28746 -0.18056 0.14801 -0.11598 0.06336 C -0.05105 -0.02244 0.0533 -0.02151 0.11719 0.06521 Z " pathEditMode="relative" rAng="2723947" ptsTypes="fffff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154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542 0.13737 C -0.02118 0.04302 -0.01024 -0.09528 0.06112 -0.17114 C 0.13195 -0.24653 0.23646 -0.2315 0.29289 -0.13668 C 0.34983 -0.04186 0.33785 0.09644 0.26719 0.17183 C 0.19566 0.24769 0.09237 0.23219 0.03542 0.13737 Z " pathEditMode="relative" rAng="13882718" ptsTypes="fffff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" y="-1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96296E-6 C 0.03871 -0.05718 0.1059 -0.06181 0.14809 -0.00949 C 0.19062 0.0419 0.19392 0.13009 0.15555 0.1868 C 0.11649 0.24421 0.05087 0.24815 0.00816 0.19676 C -0.03438 0.14537 -0.03854 0.05694 1.94444E-6 2.96296E-6 Z " pathEditMode="relative" rAng="-2870324" ptsTypes="fffff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93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0.02894 C -0.04462 0.08519 -0.11198 0.0882 -0.15295 0.03472 C -0.19497 -0.01759 -0.19687 -0.10602 -0.15781 -0.1618 C -0.11771 -0.21829 -0.05208 -0.22014 -0.01024 -0.16782 C 0.0316 -0.11528 0.03403 -0.02731 -0.00486 0.02894 Z " pathEditMode="relative" rAng="7996207" ptsTypes="fffff">
                                      <p:cBhvr>
                                        <p:cTn id="9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-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583 0.01988 C -0.26406 -0.09066 -0.17031 -0.14524 -0.08802 -0.10199 C -0.00521 -0.05875 0.03507 0.0666 0.00295 0.17668 C -0.02934 0.28654 -0.12274 0.34019 -0.20469 0.29671 C -0.28767 0.25393 -0.32917 0.12904 -0.29583 0.01988 Z " pathEditMode="relative" rAng="-4112296" ptsTypes="fffff">
                                      <p:cBhvr>
                                        <p:cTn id="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" y="77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87604E-6 C -0.06719 0.07516 -0.16893 0.06359 -0.22535 -0.02729 C -0.28264 -0.11726 -0.27327 -0.25301 -0.20556 -0.32771 C -0.13733 -0.4031 -0.03629 -0.39108 0.02048 -0.30088 C 0.07656 -0.21046 0.0677 -0.07586 3.61111E-6 3.87604E-6 Z " pathEditMode="relative" rAng="8411189" ptsTypes="fffff">
                                      <p:cBhvr>
                                        <p:cTn id="10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" y="-164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191 0.13297 C 0.1875 0.24445 0.14896 0.37395 0.06511 0.42113 C -0.01875 0.46831 -0.1158 0.41651 -0.15121 0.30527 C -0.18715 0.19334 -0.14809 0.06429 -0.06441 0.01711 C 0.01962 -0.03076 0.11632 0.02127 0.15191 0.13297 Z " pathEditMode="relative" rAng="4016582" ptsTypes="fffff">
                                      <p:cBhvr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" y="86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0.00601 C -0.06875 -0.06938 -0.08073 -0.20745 -0.02361 -0.30273 C 0.03333 -0.39663 0.13785 -0.41189 0.20816 -0.33603 C 0.27917 -0.25995 0.29028 -0.12142 0.23351 -0.02752 C 0.17604 0.0673 0.07326 0.08187 0.0026 0.00601 Z " pathEditMode="relative" rAng="13131774" ptsTypes="fffff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-171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1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75 -0.13113 C 0.23785 -0.13113 0.31129 -0.03354 0.31129 0.08672 C 0.31129 0.20675 0.23785 0.30458 0.14775 0.30458 C 0.05747 0.30458 -0.0158 0.20675 -0.0158 0.08672 C -0.0158 -0.03354 0.05747 -0.13113 0.14775 -0.13113 Z " pathEditMode="relative" rAng="0" ptsTypes="fffff">
                                      <p:cBhvr>
                                        <p:cTn id="10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"/>
          <p:cNvSpPr/>
          <p:nvPr/>
        </p:nvSpPr>
        <p:spPr>
          <a:xfrm>
            <a:off x="1200150" y="1071563"/>
            <a:ext cx="6643688" cy="46863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0" y="0"/>
            <a:ext cx="9144000" cy="614363"/>
          </a:xfrm>
          <a:prstGeom prst="rect">
            <a:avLst/>
          </a:prstGeom>
          <a:solidFill>
            <a:srgbClr val="2C2C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s-ES" sz="2800" b="1">
                <a:solidFill>
                  <a:schemeClr val="bg1"/>
                </a:solidFill>
                <a:latin typeface="Calibri" pitchFamily="34" charset="0"/>
              </a:rPr>
              <a:t>Radiaciones emitidas por los elementos radiactivos:</a:t>
            </a:r>
          </a:p>
        </p:txBody>
      </p:sp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1604963" y="1365250"/>
            <a:ext cx="3889375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 b="1">
                <a:solidFill>
                  <a:schemeClr val="accent2"/>
                </a:solidFill>
              </a:rPr>
              <a:t>Rayos </a:t>
            </a:r>
            <a:r>
              <a:rPr lang="el-GR" sz="1800" b="1">
                <a:solidFill>
                  <a:schemeClr val="accent2"/>
                </a:solidFill>
                <a:cs typeface="Times New Roman" pitchFamily="18" charset="0"/>
              </a:rPr>
              <a:t>α</a:t>
            </a:r>
            <a:r>
              <a:rPr lang="es-ES" sz="1800">
                <a:latin typeface="Arial" charset="0"/>
              </a:rPr>
              <a:t>: </a:t>
            </a:r>
            <a:r>
              <a:rPr lang="es-ES" sz="1800"/>
              <a:t>núcleos del átomo de helio</a:t>
            </a:r>
            <a:endParaRPr lang="el-GR" sz="1800"/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1604963" y="3089275"/>
            <a:ext cx="2036762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 b="1">
                <a:solidFill>
                  <a:srgbClr val="669900"/>
                </a:solidFill>
              </a:rPr>
              <a:t>Rayos </a:t>
            </a:r>
            <a:r>
              <a:rPr lang="el-GR" sz="1800" b="1">
                <a:solidFill>
                  <a:srgbClr val="669900"/>
                </a:solidFill>
                <a:cs typeface="Times New Roman" pitchFamily="18" charset="0"/>
              </a:rPr>
              <a:t>β</a:t>
            </a:r>
            <a:r>
              <a:rPr lang="es-ES" sz="1800">
                <a:latin typeface="Arial" charset="0"/>
              </a:rPr>
              <a:t>: </a:t>
            </a:r>
            <a:r>
              <a:rPr lang="es-ES" sz="1800"/>
              <a:t>electrones</a:t>
            </a:r>
            <a:endParaRPr lang="el-GR" sz="1800"/>
          </a:p>
        </p:txBody>
      </p:sp>
      <p:sp>
        <p:nvSpPr>
          <p:cNvPr id="130054" name="Text Box 6"/>
          <p:cNvSpPr txBox="1">
            <a:spLocks noChangeArrowheads="1"/>
          </p:cNvSpPr>
          <p:nvPr/>
        </p:nvSpPr>
        <p:spPr bwMode="auto">
          <a:xfrm>
            <a:off x="1604963" y="4784725"/>
            <a:ext cx="6095248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 b="1" dirty="0">
                <a:solidFill>
                  <a:srgbClr val="FF3300"/>
                </a:solidFill>
                <a:latin typeface="Calibri" pitchFamily="34" charset="0"/>
                <a:cs typeface="Calibri" pitchFamily="34" charset="0"/>
              </a:rPr>
              <a:t>Rayos</a:t>
            </a:r>
            <a:r>
              <a:rPr lang="es-ES" sz="1800" b="1" dirty="0">
                <a:solidFill>
                  <a:srgbClr val="FF3300"/>
                </a:solidFill>
              </a:rPr>
              <a:t> </a:t>
            </a:r>
            <a:r>
              <a:rPr lang="el-GR" sz="1800" b="1" dirty="0">
                <a:solidFill>
                  <a:srgbClr val="FF3300"/>
                </a:solidFill>
                <a:cs typeface="Times New Roman" pitchFamily="18" charset="0"/>
              </a:rPr>
              <a:t>γ</a:t>
            </a:r>
            <a:r>
              <a:rPr lang="es-ES" sz="1800" dirty="0">
                <a:latin typeface="Arial" charset="0"/>
              </a:rPr>
              <a:t>: </a:t>
            </a:r>
            <a:r>
              <a:rPr lang="es-ES" sz="1800" dirty="0">
                <a:latin typeface="Calibri" pitchFamily="34" charset="0"/>
                <a:cs typeface="Calibri" pitchFamily="34" charset="0"/>
              </a:rPr>
              <a:t>sin masa, radiación de alta frecuencia y alta energía.</a:t>
            </a:r>
            <a:endParaRPr lang="el-GR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0055" name="Oval 7"/>
          <p:cNvSpPr>
            <a:spLocks noChangeArrowheads="1"/>
          </p:cNvSpPr>
          <p:nvPr/>
        </p:nvSpPr>
        <p:spPr bwMode="auto">
          <a:xfrm>
            <a:off x="3251200" y="1974850"/>
            <a:ext cx="615950" cy="6159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3376613" y="1974850"/>
            <a:ext cx="56197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600" b="1"/>
              <a:t>2+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s-ES_tradnl" sz="1600" b="1"/>
              <a:t>2n</a:t>
            </a:r>
          </a:p>
        </p:txBody>
      </p:sp>
      <p:sp>
        <p:nvSpPr>
          <p:cNvPr id="31753" name="AutoShape 9"/>
          <p:cNvSpPr>
            <a:spLocks noChangeAspect="1" noChangeArrowheads="1" noTextEdit="1"/>
          </p:cNvSpPr>
          <p:nvPr/>
        </p:nvSpPr>
        <p:spPr bwMode="auto">
          <a:xfrm>
            <a:off x="6783388" y="1284288"/>
            <a:ext cx="9509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130058" name="Rectangle 10"/>
          <p:cNvSpPr>
            <a:spLocks noChangeArrowheads="1"/>
          </p:cNvSpPr>
          <p:nvPr/>
        </p:nvSpPr>
        <p:spPr bwMode="auto">
          <a:xfrm>
            <a:off x="5195888" y="1957388"/>
            <a:ext cx="30321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l-GR" sz="3600">
                <a:cs typeface="Times New Roman" pitchFamily="18" charset="0"/>
              </a:rPr>
              <a:t>α</a:t>
            </a:r>
            <a:r>
              <a:rPr lang="es-ES" sz="1800">
                <a:latin typeface="Arial" charset="0"/>
              </a:rPr>
              <a:t> </a:t>
            </a:r>
            <a:endParaRPr lang="es-ES" sz="3600" b="1">
              <a:solidFill>
                <a:srgbClr val="000000"/>
              </a:solidFill>
            </a:endParaRPr>
          </a:p>
        </p:txBody>
      </p:sp>
      <p:sp>
        <p:nvSpPr>
          <p:cNvPr id="130059" name="Rectangle 11"/>
          <p:cNvSpPr>
            <a:spLocks noChangeArrowheads="1"/>
          </p:cNvSpPr>
          <p:nvPr/>
        </p:nvSpPr>
        <p:spPr bwMode="auto">
          <a:xfrm>
            <a:off x="4983163" y="1935163"/>
            <a:ext cx="158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2500" b="1">
                <a:solidFill>
                  <a:srgbClr val="000000"/>
                </a:solidFill>
              </a:rPr>
              <a:t>4</a:t>
            </a:r>
            <a:endParaRPr lang="es-ES" sz="1800">
              <a:latin typeface="Arial" charset="0"/>
            </a:endParaRPr>
          </a:p>
        </p:txBody>
      </p:sp>
      <p:sp>
        <p:nvSpPr>
          <p:cNvPr id="130060" name="Rectangle 12"/>
          <p:cNvSpPr>
            <a:spLocks noChangeArrowheads="1"/>
          </p:cNvSpPr>
          <p:nvPr/>
        </p:nvSpPr>
        <p:spPr bwMode="auto">
          <a:xfrm>
            <a:off x="4983163" y="2254250"/>
            <a:ext cx="158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2500" b="1">
                <a:solidFill>
                  <a:srgbClr val="000000"/>
                </a:solidFill>
              </a:rPr>
              <a:t>2</a:t>
            </a:r>
            <a:endParaRPr lang="es-ES" sz="1800">
              <a:latin typeface="Arial" charset="0"/>
            </a:endParaRPr>
          </a:p>
        </p:txBody>
      </p:sp>
      <p:sp>
        <p:nvSpPr>
          <p:cNvPr id="130061" name="Oval 13"/>
          <p:cNvSpPr>
            <a:spLocks noChangeArrowheads="1"/>
          </p:cNvSpPr>
          <p:nvPr/>
        </p:nvSpPr>
        <p:spPr bwMode="auto">
          <a:xfrm>
            <a:off x="3408363" y="3854450"/>
            <a:ext cx="342900" cy="339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0062" name="Line 14"/>
          <p:cNvSpPr>
            <a:spLocks noChangeShapeType="1"/>
          </p:cNvSpPr>
          <p:nvPr/>
        </p:nvSpPr>
        <p:spPr bwMode="auto">
          <a:xfrm>
            <a:off x="3508375" y="4022725"/>
            <a:ext cx="142875" cy="31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_tradnl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927600" y="3636963"/>
            <a:ext cx="584200" cy="700087"/>
            <a:chOff x="3113" y="2471"/>
            <a:chExt cx="368" cy="441"/>
          </a:xfrm>
        </p:grpSpPr>
        <p:sp>
          <p:nvSpPr>
            <p:cNvPr id="31760" name="Rectangle 16"/>
            <p:cNvSpPr>
              <a:spLocks noChangeArrowheads="1"/>
            </p:cNvSpPr>
            <p:nvPr/>
          </p:nvSpPr>
          <p:spPr bwMode="auto">
            <a:xfrm>
              <a:off x="3247" y="2485"/>
              <a:ext cx="234" cy="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" sz="3200">
                  <a:cs typeface="Times New Roman" pitchFamily="18" charset="0"/>
                </a:rPr>
                <a:t> </a:t>
              </a:r>
              <a:r>
                <a:rPr lang="el-GR" sz="3200">
                  <a:cs typeface="Times New Roman" pitchFamily="18" charset="0"/>
                </a:rPr>
                <a:t>β</a:t>
              </a:r>
              <a:r>
                <a:rPr lang="es-ES" sz="1800">
                  <a:latin typeface="Arial" charset="0"/>
                </a:rPr>
                <a:t> </a:t>
              </a:r>
            </a:p>
          </p:txBody>
        </p:sp>
        <p:sp>
          <p:nvSpPr>
            <p:cNvPr id="31761" name="Rectangle 17"/>
            <p:cNvSpPr>
              <a:spLocks noChangeArrowheads="1"/>
            </p:cNvSpPr>
            <p:nvPr/>
          </p:nvSpPr>
          <p:spPr bwMode="auto">
            <a:xfrm>
              <a:off x="3113" y="2471"/>
              <a:ext cx="15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" sz="2500" b="1">
                  <a:solidFill>
                    <a:srgbClr val="000000"/>
                  </a:solidFill>
                </a:rPr>
                <a:t> 0</a:t>
              </a:r>
              <a:endParaRPr lang="es-ES" sz="1800">
                <a:latin typeface="Arial" charset="0"/>
              </a:endParaRPr>
            </a:p>
          </p:txBody>
        </p:sp>
        <p:sp>
          <p:nvSpPr>
            <p:cNvPr id="31762" name="Rectangle 18"/>
            <p:cNvSpPr>
              <a:spLocks noChangeArrowheads="1"/>
            </p:cNvSpPr>
            <p:nvPr/>
          </p:nvSpPr>
          <p:spPr bwMode="auto">
            <a:xfrm>
              <a:off x="3113" y="2672"/>
              <a:ext cx="167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" sz="2500" b="1">
                  <a:solidFill>
                    <a:srgbClr val="000000"/>
                  </a:solidFill>
                </a:rPr>
                <a:t>-1</a:t>
              </a:r>
              <a:endParaRPr lang="es-ES" sz="18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2" grpId="0" animBg="1"/>
      <p:bldP spid="130053" grpId="0" animBg="1"/>
      <p:bldP spid="130054" grpId="0" animBg="1"/>
      <p:bldP spid="130055" grpId="0" animBg="1"/>
      <p:bldP spid="130056" grpId="0"/>
      <p:bldP spid="130058" grpId="0"/>
      <p:bldP spid="130059" grpId="0"/>
      <p:bldP spid="130060" grpId="0"/>
      <p:bldP spid="130061" grpId="0" animBg="1"/>
      <p:bldP spid="13006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100 Rectángulo"/>
          <p:cNvSpPr/>
          <p:nvPr/>
        </p:nvSpPr>
        <p:spPr>
          <a:xfrm>
            <a:off x="428625" y="1014413"/>
            <a:ext cx="8229600" cy="55435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grpSp>
        <p:nvGrpSpPr>
          <p:cNvPr id="32771" name="Group 2"/>
          <p:cNvGrpSpPr>
            <a:grpSpLocks/>
          </p:cNvGrpSpPr>
          <p:nvPr/>
        </p:nvGrpSpPr>
        <p:grpSpPr bwMode="auto">
          <a:xfrm>
            <a:off x="652463" y="1387475"/>
            <a:ext cx="2643187" cy="1957388"/>
            <a:chOff x="2261" y="196"/>
            <a:chExt cx="1665" cy="1233"/>
          </a:xfrm>
        </p:grpSpPr>
        <p:sp>
          <p:nvSpPr>
            <p:cNvPr id="32854" name="Rectangle 3"/>
            <p:cNvSpPr>
              <a:spLocks noChangeArrowheads="1"/>
            </p:cNvSpPr>
            <p:nvPr/>
          </p:nvSpPr>
          <p:spPr bwMode="auto">
            <a:xfrm>
              <a:off x="2261" y="196"/>
              <a:ext cx="1665" cy="123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grpSp>
          <p:nvGrpSpPr>
            <p:cNvPr id="32855" name="Group 4"/>
            <p:cNvGrpSpPr>
              <a:grpSpLocks/>
            </p:cNvGrpSpPr>
            <p:nvPr/>
          </p:nvGrpSpPr>
          <p:grpSpPr bwMode="auto">
            <a:xfrm>
              <a:off x="2379" y="319"/>
              <a:ext cx="1397" cy="294"/>
              <a:chOff x="2307" y="2268"/>
              <a:chExt cx="1397" cy="294"/>
            </a:xfrm>
          </p:grpSpPr>
          <p:grpSp>
            <p:nvGrpSpPr>
              <p:cNvPr id="32861" name="Group 5"/>
              <p:cNvGrpSpPr>
                <a:grpSpLocks/>
              </p:cNvGrpSpPr>
              <p:nvPr/>
            </p:nvGrpSpPr>
            <p:grpSpPr bwMode="auto">
              <a:xfrm>
                <a:off x="2307" y="2318"/>
                <a:ext cx="214" cy="215"/>
                <a:chOff x="3473" y="624"/>
                <a:chExt cx="182" cy="182"/>
              </a:xfrm>
            </p:grpSpPr>
            <p:sp>
              <p:nvSpPr>
                <p:cNvPr id="32863" name="Oval 6"/>
                <p:cNvSpPr>
                  <a:spLocks noChangeArrowheads="1"/>
                </p:cNvSpPr>
                <p:nvPr/>
              </p:nvSpPr>
              <p:spPr bwMode="auto">
                <a:xfrm>
                  <a:off x="3473" y="624"/>
                  <a:ext cx="182" cy="182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864" name="Line 7"/>
                <p:cNvSpPr>
                  <a:spLocks noChangeShapeType="1"/>
                </p:cNvSpPr>
                <p:nvPr/>
              </p:nvSpPr>
              <p:spPr bwMode="auto">
                <a:xfrm>
                  <a:off x="3502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  <p:sp>
              <p:nvSpPr>
                <p:cNvPr id="32865" name="Line 8"/>
                <p:cNvSpPr>
                  <a:spLocks noChangeShapeType="1"/>
                </p:cNvSpPr>
                <p:nvPr/>
              </p:nvSpPr>
              <p:spPr bwMode="auto">
                <a:xfrm rot="-5400000">
                  <a:off x="3503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</p:grpSp>
          <p:sp>
            <p:nvSpPr>
              <p:cNvPr id="32862" name="Text Box 9"/>
              <p:cNvSpPr txBox="1">
                <a:spLocks noChangeArrowheads="1"/>
              </p:cNvSpPr>
              <p:nvPr/>
            </p:nvSpPr>
            <p:spPr bwMode="auto">
              <a:xfrm>
                <a:off x="2720" y="2268"/>
                <a:ext cx="984" cy="294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b="1">
                    <a:solidFill>
                      <a:schemeClr val="bg1"/>
                    </a:solidFill>
                    <a:cs typeface="Times New Roman" pitchFamily="18" charset="0"/>
                  </a:rPr>
                  <a:t>   Protón</a:t>
                </a:r>
              </a:p>
            </p:txBody>
          </p:sp>
        </p:grpSp>
        <p:grpSp>
          <p:nvGrpSpPr>
            <p:cNvPr id="32856" name="Group 10"/>
            <p:cNvGrpSpPr>
              <a:grpSpLocks/>
            </p:cNvGrpSpPr>
            <p:nvPr/>
          </p:nvGrpSpPr>
          <p:grpSpPr bwMode="auto">
            <a:xfrm>
              <a:off x="2381" y="608"/>
              <a:ext cx="1395" cy="350"/>
              <a:chOff x="2309" y="2557"/>
              <a:chExt cx="1395" cy="350"/>
            </a:xfrm>
          </p:grpSpPr>
          <p:grpSp>
            <p:nvGrpSpPr>
              <p:cNvPr id="32857" name="Group 11"/>
              <p:cNvGrpSpPr>
                <a:grpSpLocks/>
              </p:cNvGrpSpPr>
              <p:nvPr/>
            </p:nvGrpSpPr>
            <p:grpSpPr bwMode="auto">
              <a:xfrm>
                <a:off x="2309" y="2557"/>
                <a:ext cx="316" cy="327"/>
                <a:chOff x="2150" y="687"/>
                <a:chExt cx="316" cy="327"/>
              </a:xfrm>
            </p:grpSpPr>
            <p:sp>
              <p:nvSpPr>
                <p:cNvPr id="32859" name="Oval 12"/>
                <p:cNvSpPr>
                  <a:spLocks noChangeArrowheads="1"/>
                </p:cNvSpPr>
                <p:nvPr/>
              </p:nvSpPr>
              <p:spPr bwMode="auto">
                <a:xfrm>
                  <a:off x="2156" y="772"/>
                  <a:ext cx="216" cy="215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860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150" y="687"/>
                  <a:ext cx="316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" sz="2800">
                      <a:cs typeface="Times New Roman" pitchFamily="18" charset="0"/>
                    </a:rPr>
                    <a:t>n</a:t>
                  </a:r>
                </a:p>
              </p:txBody>
            </p:sp>
          </p:grpSp>
          <p:sp>
            <p:nvSpPr>
              <p:cNvPr id="32858" name="Text Box 14"/>
              <p:cNvSpPr txBox="1">
                <a:spLocks noChangeArrowheads="1"/>
              </p:cNvSpPr>
              <p:nvPr/>
            </p:nvSpPr>
            <p:spPr bwMode="auto">
              <a:xfrm>
                <a:off x="2720" y="2613"/>
                <a:ext cx="984" cy="29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b="1">
                    <a:solidFill>
                      <a:schemeClr val="bg1"/>
                    </a:solidFill>
                    <a:cs typeface="Times New Roman" pitchFamily="18" charset="0"/>
                  </a:rPr>
                  <a:t>  Neutrón</a:t>
                </a:r>
              </a:p>
            </p:txBody>
          </p:sp>
        </p:grpSp>
      </p:grpSp>
      <p:grpSp>
        <p:nvGrpSpPr>
          <p:cNvPr id="32772" name="Group 36"/>
          <p:cNvGrpSpPr>
            <a:grpSpLocks/>
          </p:cNvGrpSpPr>
          <p:nvPr/>
        </p:nvGrpSpPr>
        <p:grpSpPr bwMode="auto">
          <a:xfrm>
            <a:off x="825500" y="2679700"/>
            <a:ext cx="2232025" cy="457200"/>
            <a:chOff x="2298" y="1940"/>
            <a:chExt cx="1390" cy="288"/>
          </a:xfrm>
        </p:grpSpPr>
        <p:grpSp>
          <p:nvGrpSpPr>
            <p:cNvPr id="32850" name="Group 37"/>
            <p:cNvGrpSpPr>
              <a:grpSpLocks/>
            </p:cNvGrpSpPr>
            <p:nvPr/>
          </p:nvGrpSpPr>
          <p:grpSpPr bwMode="auto">
            <a:xfrm>
              <a:off x="2298" y="1978"/>
              <a:ext cx="214" cy="214"/>
              <a:chOff x="2298" y="1978"/>
              <a:chExt cx="214" cy="214"/>
            </a:xfrm>
          </p:grpSpPr>
          <p:sp>
            <p:nvSpPr>
              <p:cNvPr id="32852" name="Oval 38"/>
              <p:cNvSpPr>
                <a:spLocks noChangeArrowheads="1"/>
              </p:cNvSpPr>
              <p:nvPr/>
            </p:nvSpPr>
            <p:spPr bwMode="auto">
              <a:xfrm>
                <a:off x="2298" y="1978"/>
                <a:ext cx="214" cy="21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853" name="Line 39"/>
              <p:cNvSpPr>
                <a:spLocks noChangeShapeType="1"/>
              </p:cNvSpPr>
              <p:nvPr/>
            </p:nvSpPr>
            <p:spPr bwMode="auto">
              <a:xfrm>
                <a:off x="2360" y="2084"/>
                <a:ext cx="90" cy="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32851" name="Text Box 40"/>
            <p:cNvSpPr txBox="1">
              <a:spLocks noChangeArrowheads="1"/>
            </p:cNvSpPr>
            <p:nvPr/>
          </p:nvSpPr>
          <p:spPr bwMode="auto">
            <a:xfrm>
              <a:off x="2712" y="1940"/>
              <a:ext cx="976" cy="28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>
                  <a:cs typeface="Times New Roman" pitchFamily="18" charset="0"/>
                </a:rPr>
                <a:t>  Electrón</a:t>
              </a:r>
            </a:p>
          </p:txBody>
        </p:sp>
      </p:grpSp>
      <p:sp>
        <p:nvSpPr>
          <p:cNvPr id="32773" name="Text Box 41"/>
          <p:cNvSpPr txBox="1">
            <a:spLocks noChangeArrowheads="1"/>
          </p:cNvSpPr>
          <p:nvPr/>
        </p:nvSpPr>
        <p:spPr bwMode="auto">
          <a:xfrm>
            <a:off x="3670300" y="1393825"/>
            <a:ext cx="4430713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rgbClr val="FF0000"/>
                </a:solidFill>
                <a:cs typeface="Times New Roman" pitchFamily="18" charset="0"/>
              </a:rPr>
              <a:t>nº de protones</a:t>
            </a:r>
            <a:r>
              <a:rPr lang="es-ES" b="1">
                <a:cs typeface="Times New Roman" pitchFamily="18" charset="0"/>
              </a:rPr>
              <a:t> = </a:t>
            </a:r>
            <a:r>
              <a:rPr lang="es-ES" b="1">
                <a:solidFill>
                  <a:srgbClr val="72BEC4"/>
                </a:solidFill>
                <a:cs typeface="Times New Roman" pitchFamily="18" charset="0"/>
              </a:rPr>
              <a:t>nº de electrones</a:t>
            </a:r>
          </a:p>
        </p:txBody>
      </p:sp>
      <p:grpSp>
        <p:nvGrpSpPr>
          <p:cNvPr id="9" name="Group 105"/>
          <p:cNvGrpSpPr>
            <a:grpSpLocks/>
          </p:cNvGrpSpPr>
          <p:nvPr/>
        </p:nvGrpSpPr>
        <p:grpSpPr bwMode="auto">
          <a:xfrm>
            <a:off x="622300" y="3649663"/>
            <a:ext cx="2651125" cy="2651125"/>
            <a:chOff x="392" y="2299"/>
            <a:chExt cx="1670" cy="1670"/>
          </a:xfrm>
        </p:grpSpPr>
        <p:grpSp>
          <p:nvGrpSpPr>
            <p:cNvPr id="32823" name="Group 15"/>
            <p:cNvGrpSpPr>
              <a:grpSpLocks/>
            </p:cNvGrpSpPr>
            <p:nvPr/>
          </p:nvGrpSpPr>
          <p:grpSpPr bwMode="auto">
            <a:xfrm>
              <a:off x="392" y="2299"/>
              <a:ext cx="1670" cy="1670"/>
              <a:chOff x="392" y="1960"/>
              <a:chExt cx="1670" cy="1670"/>
            </a:xfrm>
          </p:grpSpPr>
          <p:grpSp>
            <p:nvGrpSpPr>
              <p:cNvPr id="32835" name="Group 16"/>
              <p:cNvGrpSpPr>
                <a:grpSpLocks/>
              </p:cNvGrpSpPr>
              <p:nvPr/>
            </p:nvGrpSpPr>
            <p:grpSpPr bwMode="auto">
              <a:xfrm>
                <a:off x="446" y="2014"/>
                <a:ext cx="1561" cy="1561"/>
                <a:chOff x="446" y="2014"/>
                <a:chExt cx="1561" cy="1561"/>
              </a:xfrm>
            </p:grpSpPr>
            <p:sp>
              <p:nvSpPr>
                <p:cNvPr id="32848" name="Oval 17"/>
                <p:cNvSpPr>
                  <a:spLocks noChangeArrowheads="1"/>
                </p:cNvSpPr>
                <p:nvPr/>
              </p:nvSpPr>
              <p:spPr bwMode="auto">
                <a:xfrm>
                  <a:off x="688" y="2256"/>
                  <a:ext cx="1077" cy="107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849" name="Oval 18"/>
                <p:cNvSpPr>
                  <a:spLocks noChangeArrowheads="1"/>
                </p:cNvSpPr>
                <p:nvPr/>
              </p:nvSpPr>
              <p:spPr bwMode="auto">
                <a:xfrm>
                  <a:off x="446" y="2014"/>
                  <a:ext cx="1561" cy="1561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sp>
            <p:nvSpPr>
              <p:cNvPr id="32836" name="Oval 19"/>
              <p:cNvSpPr>
                <a:spLocks noChangeArrowheads="1"/>
              </p:cNvSpPr>
              <p:nvPr/>
            </p:nvSpPr>
            <p:spPr bwMode="auto">
              <a:xfrm>
                <a:off x="1173" y="1960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837" name="Oval 20"/>
              <p:cNvSpPr>
                <a:spLocks noChangeArrowheads="1"/>
              </p:cNvSpPr>
              <p:nvPr/>
            </p:nvSpPr>
            <p:spPr bwMode="auto">
              <a:xfrm>
                <a:off x="1173" y="3522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838" name="Oval 21"/>
              <p:cNvSpPr>
                <a:spLocks noChangeArrowheads="1"/>
              </p:cNvSpPr>
              <p:nvPr/>
            </p:nvSpPr>
            <p:spPr bwMode="auto">
              <a:xfrm>
                <a:off x="1954" y="2741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839" name="Oval 22"/>
              <p:cNvSpPr>
                <a:spLocks noChangeArrowheads="1"/>
              </p:cNvSpPr>
              <p:nvPr/>
            </p:nvSpPr>
            <p:spPr bwMode="auto">
              <a:xfrm>
                <a:off x="392" y="2741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840" name="Oval 23"/>
              <p:cNvSpPr>
                <a:spLocks noChangeArrowheads="1"/>
              </p:cNvSpPr>
              <p:nvPr/>
            </p:nvSpPr>
            <p:spPr bwMode="auto">
              <a:xfrm>
                <a:off x="850" y="2337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841" name="Oval 24"/>
              <p:cNvSpPr>
                <a:spLocks noChangeArrowheads="1"/>
              </p:cNvSpPr>
              <p:nvPr/>
            </p:nvSpPr>
            <p:spPr bwMode="auto">
              <a:xfrm>
                <a:off x="1550" y="3118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842" name="Line 25"/>
              <p:cNvSpPr>
                <a:spLocks noChangeShapeType="1"/>
              </p:cNvSpPr>
              <p:nvPr/>
            </p:nvSpPr>
            <p:spPr bwMode="auto">
              <a:xfrm>
                <a:off x="1189" y="2014"/>
                <a:ext cx="7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2843" name="Line 26"/>
              <p:cNvSpPr>
                <a:spLocks noChangeShapeType="1"/>
              </p:cNvSpPr>
              <p:nvPr/>
            </p:nvSpPr>
            <p:spPr bwMode="auto">
              <a:xfrm>
                <a:off x="866" y="2390"/>
                <a:ext cx="7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2844" name="Line 27"/>
              <p:cNvSpPr>
                <a:spLocks noChangeShapeType="1"/>
              </p:cNvSpPr>
              <p:nvPr/>
            </p:nvSpPr>
            <p:spPr bwMode="auto">
              <a:xfrm>
                <a:off x="409" y="2793"/>
                <a:ext cx="7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2845" name="Line 28"/>
              <p:cNvSpPr>
                <a:spLocks noChangeShapeType="1"/>
              </p:cNvSpPr>
              <p:nvPr/>
            </p:nvSpPr>
            <p:spPr bwMode="auto">
              <a:xfrm>
                <a:off x="1189" y="3574"/>
                <a:ext cx="7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2846" name="Line 29"/>
              <p:cNvSpPr>
                <a:spLocks noChangeShapeType="1"/>
              </p:cNvSpPr>
              <p:nvPr/>
            </p:nvSpPr>
            <p:spPr bwMode="auto">
              <a:xfrm>
                <a:off x="1567" y="3173"/>
                <a:ext cx="7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2847" name="Line 30"/>
              <p:cNvSpPr>
                <a:spLocks noChangeShapeType="1"/>
              </p:cNvSpPr>
              <p:nvPr/>
            </p:nvSpPr>
            <p:spPr bwMode="auto">
              <a:xfrm>
                <a:off x="1971" y="2793"/>
                <a:ext cx="7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grpSp>
          <p:nvGrpSpPr>
            <p:cNvPr id="32824" name="Group 42"/>
            <p:cNvGrpSpPr>
              <a:grpSpLocks/>
            </p:cNvGrpSpPr>
            <p:nvPr/>
          </p:nvGrpSpPr>
          <p:grpSpPr bwMode="auto">
            <a:xfrm>
              <a:off x="1039" y="2930"/>
              <a:ext cx="376" cy="395"/>
              <a:chOff x="1039" y="2591"/>
              <a:chExt cx="376" cy="395"/>
            </a:xfrm>
          </p:grpSpPr>
          <p:sp>
            <p:nvSpPr>
              <p:cNvPr id="32825" name="Oval 43"/>
              <p:cNvSpPr>
                <a:spLocks noChangeArrowheads="1"/>
              </p:cNvSpPr>
              <p:nvPr/>
            </p:nvSpPr>
            <p:spPr bwMode="auto">
              <a:xfrm>
                <a:off x="1039" y="2607"/>
                <a:ext cx="376" cy="37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grpSp>
            <p:nvGrpSpPr>
              <p:cNvPr id="32826" name="Group 44"/>
              <p:cNvGrpSpPr>
                <a:grpSpLocks/>
              </p:cNvGrpSpPr>
              <p:nvPr/>
            </p:nvGrpSpPr>
            <p:grpSpPr bwMode="auto">
              <a:xfrm>
                <a:off x="1236" y="2658"/>
                <a:ext cx="108" cy="108"/>
                <a:chOff x="3473" y="624"/>
                <a:chExt cx="182" cy="182"/>
              </a:xfrm>
            </p:grpSpPr>
            <p:sp>
              <p:nvSpPr>
                <p:cNvPr id="32832" name="Oval 45"/>
                <p:cNvSpPr>
                  <a:spLocks noChangeArrowheads="1"/>
                </p:cNvSpPr>
                <p:nvPr/>
              </p:nvSpPr>
              <p:spPr bwMode="auto">
                <a:xfrm>
                  <a:off x="3473" y="624"/>
                  <a:ext cx="182" cy="182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833" name="Line 46"/>
                <p:cNvSpPr>
                  <a:spLocks noChangeShapeType="1"/>
                </p:cNvSpPr>
                <p:nvPr/>
              </p:nvSpPr>
              <p:spPr bwMode="auto">
                <a:xfrm>
                  <a:off x="3502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  <p:sp>
              <p:nvSpPr>
                <p:cNvPr id="32834" name="Line 47"/>
                <p:cNvSpPr>
                  <a:spLocks noChangeShapeType="1"/>
                </p:cNvSpPr>
                <p:nvPr/>
              </p:nvSpPr>
              <p:spPr bwMode="auto">
                <a:xfrm rot="-5400000">
                  <a:off x="3503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</p:grpSp>
          <p:grpSp>
            <p:nvGrpSpPr>
              <p:cNvPr id="32827" name="Group 48"/>
              <p:cNvGrpSpPr>
                <a:grpSpLocks/>
              </p:cNvGrpSpPr>
              <p:nvPr/>
            </p:nvGrpSpPr>
            <p:grpSpPr bwMode="auto">
              <a:xfrm>
                <a:off x="1199" y="2738"/>
                <a:ext cx="191" cy="231"/>
                <a:chOff x="1132" y="2738"/>
                <a:chExt cx="191" cy="231"/>
              </a:xfrm>
            </p:grpSpPr>
            <p:sp>
              <p:nvSpPr>
                <p:cNvPr id="32830" name="Oval 49"/>
                <p:cNvSpPr>
                  <a:spLocks noChangeArrowheads="1"/>
                </p:cNvSpPr>
                <p:nvPr/>
              </p:nvSpPr>
              <p:spPr bwMode="auto">
                <a:xfrm>
                  <a:off x="1172" y="2820"/>
                  <a:ext cx="109" cy="108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2831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132" y="2738"/>
                  <a:ext cx="191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" sz="1800">
                      <a:cs typeface="Times New Roman" pitchFamily="18" charset="0"/>
                    </a:rPr>
                    <a:t>n</a:t>
                  </a:r>
                </a:p>
              </p:txBody>
            </p:sp>
          </p:grpSp>
          <p:sp>
            <p:nvSpPr>
              <p:cNvPr id="32828" name="Text Box 51"/>
              <p:cNvSpPr txBox="1">
                <a:spLocks noChangeArrowheads="1"/>
              </p:cNvSpPr>
              <p:nvPr/>
            </p:nvSpPr>
            <p:spPr bwMode="auto">
              <a:xfrm>
                <a:off x="1065" y="2591"/>
                <a:ext cx="1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 b="1">
                    <a:solidFill>
                      <a:srgbClr val="FF3300"/>
                    </a:solidFill>
                    <a:cs typeface="Times New Roman" pitchFamily="18" charset="0"/>
                  </a:rPr>
                  <a:t>6</a:t>
                </a:r>
              </a:p>
            </p:txBody>
          </p:sp>
          <p:sp>
            <p:nvSpPr>
              <p:cNvPr id="32829" name="Text Box 52"/>
              <p:cNvSpPr txBox="1">
                <a:spLocks noChangeArrowheads="1"/>
              </p:cNvSpPr>
              <p:nvPr/>
            </p:nvSpPr>
            <p:spPr bwMode="auto">
              <a:xfrm>
                <a:off x="1065" y="2755"/>
                <a:ext cx="1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 b="1">
                    <a:solidFill>
                      <a:schemeClr val="bg1"/>
                    </a:solidFill>
                    <a:cs typeface="Times New Roman" pitchFamily="18" charset="0"/>
                  </a:rPr>
                  <a:t>6</a:t>
                </a:r>
              </a:p>
            </p:txBody>
          </p:sp>
        </p:grpSp>
      </p:grpSp>
      <p:grpSp>
        <p:nvGrpSpPr>
          <p:cNvPr id="32775" name="Group 56"/>
          <p:cNvGrpSpPr>
            <a:grpSpLocks/>
          </p:cNvGrpSpPr>
          <p:nvPr/>
        </p:nvGrpSpPr>
        <p:grpSpPr bwMode="auto">
          <a:xfrm>
            <a:off x="3957638" y="1997075"/>
            <a:ext cx="3932237" cy="1384300"/>
            <a:chOff x="1612" y="2295"/>
            <a:chExt cx="2477" cy="872"/>
          </a:xfrm>
        </p:grpSpPr>
        <p:sp>
          <p:nvSpPr>
            <p:cNvPr id="32821" name="Rectangle 57"/>
            <p:cNvSpPr>
              <a:spLocks noChangeArrowheads="1"/>
            </p:cNvSpPr>
            <p:nvPr/>
          </p:nvSpPr>
          <p:spPr bwMode="auto">
            <a:xfrm>
              <a:off x="1612" y="2295"/>
              <a:ext cx="2477" cy="87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2822" name="Text Box 58"/>
            <p:cNvSpPr txBox="1">
              <a:spLocks noChangeArrowheads="1"/>
            </p:cNvSpPr>
            <p:nvPr/>
          </p:nvSpPr>
          <p:spPr bwMode="auto">
            <a:xfrm>
              <a:off x="2277" y="2388"/>
              <a:ext cx="52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5400" b="1">
                  <a:solidFill>
                    <a:schemeClr val="accent2"/>
                  </a:solidFill>
                </a:rPr>
                <a:t>X</a:t>
              </a:r>
            </a:p>
          </p:txBody>
        </p:sp>
      </p:grpSp>
      <p:grpSp>
        <p:nvGrpSpPr>
          <p:cNvPr id="32776" name="Group 59"/>
          <p:cNvGrpSpPr>
            <a:grpSpLocks/>
          </p:cNvGrpSpPr>
          <p:nvPr/>
        </p:nvGrpSpPr>
        <p:grpSpPr bwMode="auto">
          <a:xfrm>
            <a:off x="4025900" y="2074863"/>
            <a:ext cx="960438" cy="544512"/>
            <a:chOff x="1655" y="2344"/>
            <a:chExt cx="605" cy="343"/>
          </a:xfrm>
        </p:grpSpPr>
        <p:grpSp>
          <p:nvGrpSpPr>
            <p:cNvPr id="32813" name="Group 60"/>
            <p:cNvGrpSpPr>
              <a:grpSpLocks/>
            </p:cNvGrpSpPr>
            <p:nvPr/>
          </p:nvGrpSpPr>
          <p:grpSpPr bwMode="auto">
            <a:xfrm>
              <a:off x="1655" y="2344"/>
              <a:ext cx="316" cy="327"/>
              <a:chOff x="2150" y="687"/>
              <a:chExt cx="316" cy="327"/>
            </a:xfrm>
          </p:grpSpPr>
          <p:sp>
            <p:nvSpPr>
              <p:cNvPr id="32819" name="Oval 61"/>
              <p:cNvSpPr>
                <a:spLocks noChangeArrowheads="1"/>
              </p:cNvSpPr>
              <p:nvPr/>
            </p:nvSpPr>
            <p:spPr bwMode="auto">
              <a:xfrm>
                <a:off x="2156" y="772"/>
                <a:ext cx="216" cy="21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820" name="Text Box 62"/>
              <p:cNvSpPr txBox="1">
                <a:spLocks noChangeArrowheads="1"/>
              </p:cNvSpPr>
              <p:nvPr/>
            </p:nvSpPr>
            <p:spPr bwMode="auto">
              <a:xfrm>
                <a:off x="2150" y="687"/>
                <a:ext cx="31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2800">
                    <a:cs typeface="Times New Roman" pitchFamily="18" charset="0"/>
                  </a:rPr>
                  <a:t>n</a:t>
                </a:r>
              </a:p>
            </p:txBody>
          </p:sp>
        </p:grpSp>
        <p:sp>
          <p:nvSpPr>
            <p:cNvPr id="32814" name="Text Box 63"/>
            <p:cNvSpPr txBox="1">
              <a:spLocks noChangeArrowheads="1"/>
            </p:cNvSpPr>
            <p:nvPr/>
          </p:nvSpPr>
          <p:spPr bwMode="auto">
            <a:xfrm>
              <a:off x="1850" y="2399"/>
              <a:ext cx="2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+</a:t>
              </a:r>
            </a:p>
          </p:txBody>
        </p:sp>
        <p:grpSp>
          <p:nvGrpSpPr>
            <p:cNvPr id="32815" name="Group 64"/>
            <p:cNvGrpSpPr>
              <a:grpSpLocks/>
            </p:cNvGrpSpPr>
            <p:nvPr/>
          </p:nvGrpSpPr>
          <p:grpSpPr bwMode="auto">
            <a:xfrm>
              <a:off x="2046" y="2430"/>
              <a:ext cx="214" cy="215"/>
              <a:chOff x="3473" y="624"/>
              <a:chExt cx="182" cy="182"/>
            </a:xfrm>
          </p:grpSpPr>
          <p:sp>
            <p:nvSpPr>
              <p:cNvPr id="32816" name="Oval 65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817" name="Line 66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2818" name="Line 67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</p:grpSp>
      <p:grpSp>
        <p:nvGrpSpPr>
          <p:cNvPr id="32777" name="Group 68"/>
          <p:cNvGrpSpPr>
            <a:grpSpLocks/>
          </p:cNvGrpSpPr>
          <p:nvPr/>
        </p:nvGrpSpPr>
        <p:grpSpPr bwMode="auto">
          <a:xfrm>
            <a:off x="4646613" y="2782888"/>
            <a:ext cx="339725" cy="341312"/>
            <a:chOff x="3473" y="624"/>
            <a:chExt cx="182" cy="182"/>
          </a:xfrm>
        </p:grpSpPr>
        <p:sp>
          <p:nvSpPr>
            <p:cNvPr id="32810" name="Oval 69"/>
            <p:cNvSpPr>
              <a:spLocks noChangeArrowheads="1"/>
            </p:cNvSpPr>
            <p:nvPr/>
          </p:nvSpPr>
          <p:spPr bwMode="auto">
            <a:xfrm>
              <a:off x="3473" y="624"/>
              <a:ext cx="182" cy="18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2811" name="Line 70"/>
            <p:cNvSpPr>
              <a:spLocks noChangeShapeType="1"/>
            </p:cNvSpPr>
            <p:nvPr/>
          </p:nvSpPr>
          <p:spPr bwMode="auto">
            <a:xfrm>
              <a:off x="3502" y="712"/>
              <a:ext cx="131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2812" name="Line 71"/>
            <p:cNvSpPr>
              <a:spLocks noChangeShapeType="1"/>
            </p:cNvSpPr>
            <p:nvPr/>
          </p:nvSpPr>
          <p:spPr bwMode="auto">
            <a:xfrm rot="-5400000">
              <a:off x="3503" y="712"/>
              <a:ext cx="131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32778" name="Group 72"/>
          <p:cNvGrpSpPr>
            <a:grpSpLocks/>
          </p:cNvGrpSpPr>
          <p:nvPr/>
        </p:nvGrpSpPr>
        <p:grpSpPr bwMode="auto">
          <a:xfrm>
            <a:off x="5810250" y="2144713"/>
            <a:ext cx="1930400" cy="927100"/>
            <a:chOff x="2779" y="2388"/>
            <a:chExt cx="1216" cy="584"/>
          </a:xfrm>
        </p:grpSpPr>
        <p:sp>
          <p:nvSpPr>
            <p:cNvPr id="32806" name="Line 73"/>
            <p:cNvSpPr>
              <a:spLocks noChangeShapeType="1"/>
            </p:cNvSpPr>
            <p:nvPr/>
          </p:nvSpPr>
          <p:spPr bwMode="auto">
            <a:xfrm>
              <a:off x="2779" y="2691"/>
              <a:ext cx="3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2807" name="Text Box 74"/>
            <p:cNvSpPr txBox="1">
              <a:spLocks noChangeArrowheads="1"/>
            </p:cNvSpPr>
            <p:nvPr/>
          </p:nvSpPr>
          <p:spPr bwMode="auto">
            <a:xfrm>
              <a:off x="3469" y="2388"/>
              <a:ext cx="52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5400" b="1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32808" name="Rectangle 75"/>
            <p:cNvSpPr>
              <a:spLocks noChangeArrowheads="1"/>
            </p:cNvSpPr>
            <p:nvPr/>
          </p:nvSpPr>
          <p:spPr bwMode="auto">
            <a:xfrm>
              <a:off x="3314" y="2397"/>
              <a:ext cx="2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_tradnl" b="1">
                  <a:solidFill>
                    <a:srgbClr val="009900"/>
                  </a:solidFill>
                </a:rPr>
                <a:t>A</a:t>
              </a:r>
              <a:endParaRPr lang="es-ES" b="1">
                <a:solidFill>
                  <a:srgbClr val="009900"/>
                </a:solidFill>
              </a:endParaRPr>
            </a:p>
          </p:txBody>
        </p:sp>
        <p:sp>
          <p:nvSpPr>
            <p:cNvPr id="32809" name="Rectangle 76"/>
            <p:cNvSpPr>
              <a:spLocks noChangeArrowheads="1"/>
            </p:cNvSpPr>
            <p:nvPr/>
          </p:nvSpPr>
          <p:spPr bwMode="auto">
            <a:xfrm>
              <a:off x="3325" y="2681"/>
              <a:ext cx="24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b="1">
                  <a:solidFill>
                    <a:srgbClr val="FF3300"/>
                  </a:solidFill>
                </a:rPr>
                <a:t>Z</a:t>
              </a:r>
            </a:p>
          </p:txBody>
        </p:sp>
      </p:grpSp>
      <p:grpSp>
        <p:nvGrpSpPr>
          <p:cNvPr id="21" name="Group 106"/>
          <p:cNvGrpSpPr>
            <a:grpSpLocks/>
          </p:cNvGrpSpPr>
          <p:nvPr/>
        </p:nvGrpSpPr>
        <p:grpSpPr bwMode="auto">
          <a:xfrm>
            <a:off x="3603625" y="4222750"/>
            <a:ext cx="4641850" cy="1384300"/>
            <a:chOff x="2270" y="2660"/>
            <a:chExt cx="2924" cy="872"/>
          </a:xfrm>
        </p:grpSpPr>
        <p:sp>
          <p:nvSpPr>
            <p:cNvPr id="32804" name="Rectangle 78"/>
            <p:cNvSpPr>
              <a:spLocks noChangeArrowheads="1"/>
            </p:cNvSpPr>
            <p:nvPr/>
          </p:nvSpPr>
          <p:spPr bwMode="auto">
            <a:xfrm>
              <a:off x="2270" y="2660"/>
              <a:ext cx="2924" cy="87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2805" name="Text Box 79"/>
            <p:cNvSpPr txBox="1">
              <a:spLocks noChangeArrowheads="1"/>
            </p:cNvSpPr>
            <p:nvPr/>
          </p:nvSpPr>
          <p:spPr bwMode="auto">
            <a:xfrm>
              <a:off x="3239" y="2753"/>
              <a:ext cx="52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5400" b="1">
                  <a:solidFill>
                    <a:schemeClr val="accent2"/>
                  </a:solidFill>
                </a:rPr>
                <a:t>C</a:t>
              </a:r>
            </a:p>
          </p:txBody>
        </p:sp>
      </p:grpSp>
      <p:grpSp>
        <p:nvGrpSpPr>
          <p:cNvPr id="22" name="Group 110"/>
          <p:cNvGrpSpPr>
            <a:grpSpLocks/>
          </p:cNvGrpSpPr>
          <p:nvPr/>
        </p:nvGrpSpPr>
        <p:grpSpPr bwMode="auto">
          <a:xfrm>
            <a:off x="5907088" y="4370388"/>
            <a:ext cx="1930400" cy="914400"/>
            <a:chOff x="3721" y="2753"/>
            <a:chExt cx="1216" cy="576"/>
          </a:xfrm>
        </p:grpSpPr>
        <p:sp>
          <p:nvSpPr>
            <p:cNvPr id="32800" name="Line 94"/>
            <p:cNvSpPr>
              <a:spLocks noChangeShapeType="1"/>
            </p:cNvSpPr>
            <p:nvPr/>
          </p:nvSpPr>
          <p:spPr bwMode="auto">
            <a:xfrm>
              <a:off x="3721" y="3056"/>
              <a:ext cx="3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_tradnl"/>
            </a:p>
          </p:txBody>
        </p:sp>
        <p:grpSp>
          <p:nvGrpSpPr>
            <p:cNvPr id="32801" name="Group 109"/>
            <p:cNvGrpSpPr>
              <a:grpSpLocks/>
            </p:cNvGrpSpPr>
            <p:nvPr/>
          </p:nvGrpSpPr>
          <p:grpSpPr bwMode="auto">
            <a:xfrm>
              <a:off x="4226" y="2753"/>
              <a:ext cx="711" cy="576"/>
              <a:chOff x="4226" y="2753"/>
              <a:chExt cx="711" cy="576"/>
            </a:xfrm>
          </p:grpSpPr>
          <p:sp>
            <p:nvSpPr>
              <p:cNvPr id="32802" name="Text Box 95"/>
              <p:cNvSpPr txBox="1">
                <a:spLocks noChangeArrowheads="1"/>
              </p:cNvSpPr>
              <p:nvPr/>
            </p:nvSpPr>
            <p:spPr bwMode="auto">
              <a:xfrm>
                <a:off x="4411" y="2753"/>
                <a:ext cx="52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_tradnl" sz="5400" b="1">
                    <a:solidFill>
                      <a:schemeClr val="accent2"/>
                    </a:solidFill>
                  </a:rPr>
                  <a:t>C</a:t>
                </a:r>
              </a:p>
            </p:txBody>
          </p:sp>
          <p:sp>
            <p:nvSpPr>
              <p:cNvPr id="32803" name="Rectangle 96"/>
              <p:cNvSpPr>
                <a:spLocks noChangeArrowheads="1"/>
              </p:cNvSpPr>
              <p:nvPr/>
            </p:nvSpPr>
            <p:spPr bwMode="auto">
              <a:xfrm>
                <a:off x="4226" y="2754"/>
                <a:ext cx="3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s-ES_tradnl" b="1">
                    <a:solidFill>
                      <a:srgbClr val="009900"/>
                    </a:solidFill>
                  </a:rPr>
                  <a:t>12</a:t>
                </a:r>
                <a:endParaRPr lang="es-ES" b="1">
                  <a:solidFill>
                    <a:srgbClr val="009900"/>
                  </a:solidFill>
                </a:endParaRPr>
              </a:p>
            </p:txBody>
          </p:sp>
        </p:grpSp>
      </p:grpSp>
      <p:sp>
        <p:nvSpPr>
          <p:cNvPr id="29793" name="Rectangle 97"/>
          <p:cNvSpPr>
            <a:spLocks noChangeArrowheads="1"/>
          </p:cNvSpPr>
          <p:nvPr/>
        </p:nvSpPr>
        <p:spPr bwMode="auto">
          <a:xfrm>
            <a:off x="6773863" y="483552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b="1">
                <a:solidFill>
                  <a:srgbClr val="FF3300"/>
                </a:solidFill>
              </a:rPr>
              <a:t>6</a:t>
            </a:r>
          </a:p>
        </p:txBody>
      </p:sp>
      <p:grpSp>
        <p:nvGrpSpPr>
          <p:cNvPr id="24" name="Group 107"/>
          <p:cNvGrpSpPr>
            <a:grpSpLocks/>
          </p:cNvGrpSpPr>
          <p:nvPr/>
        </p:nvGrpSpPr>
        <p:grpSpPr bwMode="auto">
          <a:xfrm>
            <a:off x="3636963" y="4300538"/>
            <a:ext cx="1479550" cy="544512"/>
            <a:chOff x="2291" y="2709"/>
            <a:chExt cx="932" cy="343"/>
          </a:xfrm>
        </p:grpSpPr>
        <p:grpSp>
          <p:nvGrpSpPr>
            <p:cNvPr id="32790" name="Group 81"/>
            <p:cNvGrpSpPr>
              <a:grpSpLocks/>
            </p:cNvGrpSpPr>
            <p:nvPr/>
          </p:nvGrpSpPr>
          <p:grpSpPr bwMode="auto">
            <a:xfrm>
              <a:off x="2475" y="2709"/>
              <a:ext cx="316" cy="327"/>
              <a:chOff x="2150" y="687"/>
              <a:chExt cx="316" cy="327"/>
            </a:xfrm>
          </p:grpSpPr>
          <p:sp>
            <p:nvSpPr>
              <p:cNvPr id="32798" name="Oval 82"/>
              <p:cNvSpPr>
                <a:spLocks noChangeArrowheads="1"/>
              </p:cNvSpPr>
              <p:nvPr/>
            </p:nvSpPr>
            <p:spPr bwMode="auto">
              <a:xfrm>
                <a:off x="2156" y="772"/>
                <a:ext cx="216" cy="21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799" name="Text Box 83"/>
              <p:cNvSpPr txBox="1">
                <a:spLocks noChangeArrowheads="1"/>
              </p:cNvSpPr>
              <p:nvPr/>
            </p:nvSpPr>
            <p:spPr bwMode="auto">
              <a:xfrm>
                <a:off x="2150" y="687"/>
                <a:ext cx="31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2800">
                    <a:cs typeface="Times New Roman" pitchFamily="18" charset="0"/>
                  </a:rPr>
                  <a:t>n</a:t>
                </a:r>
              </a:p>
            </p:txBody>
          </p:sp>
        </p:grpSp>
        <p:sp>
          <p:nvSpPr>
            <p:cNvPr id="32791" name="Text Box 84"/>
            <p:cNvSpPr txBox="1">
              <a:spLocks noChangeArrowheads="1"/>
            </p:cNvSpPr>
            <p:nvPr/>
          </p:nvSpPr>
          <p:spPr bwMode="auto">
            <a:xfrm>
              <a:off x="2670" y="2764"/>
              <a:ext cx="2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+</a:t>
              </a:r>
            </a:p>
          </p:txBody>
        </p:sp>
        <p:grpSp>
          <p:nvGrpSpPr>
            <p:cNvPr id="32792" name="Group 85"/>
            <p:cNvGrpSpPr>
              <a:grpSpLocks/>
            </p:cNvGrpSpPr>
            <p:nvPr/>
          </p:nvGrpSpPr>
          <p:grpSpPr bwMode="auto">
            <a:xfrm>
              <a:off x="3009" y="2795"/>
              <a:ext cx="214" cy="215"/>
              <a:chOff x="3473" y="624"/>
              <a:chExt cx="182" cy="182"/>
            </a:xfrm>
          </p:grpSpPr>
          <p:sp>
            <p:nvSpPr>
              <p:cNvPr id="32795" name="Oval 86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796" name="Line 87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2797" name="Line 88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32793" name="Text Box 98"/>
            <p:cNvSpPr txBox="1">
              <a:spLocks noChangeArrowheads="1"/>
            </p:cNvSpPr>
            <p:nvPr/>
          </p:nvSpPr>
          <p:spPr bwMode="auto">
            <a:xfrm>
              <a:off x="2291" y="2758"/>
              <a:ext cx="2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6</a:t>
              </a:r>
            </a:p>
          </p:txBody>
        </p:sp>
        <p:sp>
          <p:nvSpPr>
            <p:cNvPr id="32794" name="Text Box 99"/>
            <p:cNvSpPr txBox="1">
              <a:spLocks noChangeArrowheads="1"/>
            </p:cNvSpPr>
            <p:nvPr/>
          </p:nvSpPr>
          <p:spPr bwMode="auto">
            <a:xfrm>
              <a:off x="2813" y="2758"/>
              <a:ext cx="2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6</a:t>
              </a:r>
            </a:p>
          </p:txBody>
        </p:sp>
      </p:grpSp>
      <p:grpSp>
        <p:nvGrpSpPr>
          <p:cNvPr id="27" name="Group 108"/>
          <p:cNvGrpSpPr>
            <a:grpSpLocks/>
          </p:cNvGrpSpPr>
          <p:nvPr/>
        </p:nvGrpSpPr>
        <p:grpSpPr bwMode="auto">
          <a:xfrm>
            <a:off x="4465638" y="4927600"/>
            <a:ext cx="650875" cy="457200"/>
            <a:chOff x="2813" y="3104"/>
            <a:chExt cx="410" cy="288"/>
          </a:xfrm>
        </p:grpSpPr>
        <p:grpSp>
          <p:nvGrpSpPr>
            <p:cNvPr id="32785" name="Group 100"/>
            <p:cNvGrpSpPr>
              <a:grpSpLocks/>
            </p:cNvGrpSpPr>
            <p:nvPr/>
          </p:nvGrpSpPr>
          <p:grpSpPr bwMode="auto">
            <a:xfrm>
              <a:off x="3009" y="3141"/>
              <a:ext cx="214" cy="215"/>
              <a:chOff x="3473" y="624"/>
              <a:chExt cx="182" cy="182"/>
            </a:xfrm>
          </p:grpSpPr>
          <p:sp>
            <p:nvSpPr>
              <p:cNvPr id="32787" name="Oval 101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2788" name="Line 102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2789" name="Line 103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32786" name="Text Box 104"/>
            <p:cNvSpPr txBox="1">
              <a:spLocks noChangeArrowheads="1"/>
            </p:cNvSpPr>
            <p:nvPr/>
          </p:nvSpPr>
          <p:spPr bwMode="auto">
            <a:xfrm>
              <a:off x="2813" y="3104"/>
              <a:ext cx="2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6</a:t>
              </a:r>
            </a:p>
          </p:txBody>
        </p:sp>
      </p:grpSp>
      <p:sp>
        <p:nvSpPr>
          <p:cNvPr id="32784" name="Rectangle 111"/>
          <p:cNvSpPr>
            <a:spLocks noChangeArrowheads="1"/>
          </p:cNvSpPr>
          <p:nvPr/>
        </p:nvSpPr>
        <p:spPr bwMode="auto">
          <a:xfrm>
            <a:off x="0" y="0"/>
            <a:ext cx="9144000" cy="614363"/>
          </a:xfrm>
          <a:prstGeom prst="rect">
            <a:avLst/>
          </a:prstGeom>
          <a:solidFill>
            <a:srgbClr val="00009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s-ES" sz="3600" b="1">
                <a:solidFill>
                  <a:srgbClr val="FFFFFF"/>
                </a:solidFill>
                <a:latin typeface="Calibri" pitchFamily="34" charset="0"/>
              </a:rPr>
              <a:t>El átomo de Carbono-12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41 Rectángulo"/>
          <p:cNvSpPr/>
          <p:nvPr/>
        </p:nvSpPr>
        <p:spPr>
          <a:xfrm>
            <a:off x="771525" y="1014413"/>
            <a:ext cx="7729538" cy="53149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grpSp>
        <p:nvGrpSpPr>
          <p:cNvPr id="2" name="Group 93"/>
          <p:cNvGrpSpPr>
            <a:grpSpLocks/>
          </p:cNvGrpSpPr>
          <p:nvPr/>
        </p:nvGrpSpPr>
        <p:grpSpPr bwMode="auto">
          <a:xfrm>
            <a:off x="2290763" y="2268538"/>
            <a:ext cx="4727575" cy="1384300"/>
            <a:chOff x="1443" y="1414"/>
            <a:chExt cx="2978" cy="872"/>
          </a:xfrm>
        </p:grpSpPr>
        <p:sp>
          <p:nvSpPr>
            <p:cNvPr id="34843" name="Rectangle 7"/>
            <p:cNvSpPr>
              <a:spLocks noChangeArrowheads="1"/>
            </p:cNvSpPr>
            <p:nvPr/>
          </p:nvSpPr>
          <p:spPr bwMode="auto">
            <a:xfrm>
              <a:off x="1443" y="1414"/>
              <a:ext cx="2978" cy="87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4844" name="Text Box 8"/>
            <p:cNvSpPr txBox="1">
              <a:spLocks noChangeArrowheads="1"/>
            </p:cNvSpPr>
            <p:nvPr/>
          </p:nvSpPr>
          <p:spPr bwMode="auto">
            <a:xfrm>
              <a:off x="2225" y="1507"/>
              <a:ext cx="52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5400" b="1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34845" name="Oval 11"/>
            <p:cNvSpPr>
              <a:spLocks noChangeArrowheads="1"/>
            </p:cNvSpPr>
            <p:nvPr/>
          </p:nvSpPr>
          <p:spPr bwMode="auto">
            <a:xfrm>
              <a:off x="1609" y="1548"/>
              <a:ext cx="216" cy="21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4846" name="Text Box 13"/>
            <p:cNvSpPr txBox="1">
              <a:spLocks noChangeArrowheads="1"/>
            </p:cNvSpPr>
            <p:nvPr/>
          </p:nvSpPr>
          <p:spPr bwMode="auto">
            <a:xfrm>
              <a:off x="1798" y="1518"/>
              <a:ext cx="2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+</a:t>
              </a:r>
            </a:p>
          </p:txBody>
        </p:sp>
        <p:grpSp>
          <p:nvGrpSpPr>
            <p:cNvPr id="34847" name="Group 14"/>
            <p:cNvGrpSpPr>
              <a:grpSpLocks/>
            </p:cNvGrpSpPr>
            <p:nvPr/>
          </p:nvGrpSpPr>
          <p:grpSpPr bwMode="auto">
            <a:xfrm>
              <a:off x="1994" y="1549"/>
              <a:ext cx="214" cy="215"/>
              <a:chOff x="3473" y="624"/>
              <a:chExt cx="182" cy="182"/>
            </a:xfrm>
          </p:grpSpPr>
          <p:sp>
            <p:nvSpPr>
              <p:cNvPr id="34864" name="Oval 15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4865" name="Line 16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4866" name="Line 17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grpSp>
          <p:nvGrpSpPr>
            <p:cNvPr id="34848" name="Group 18"/>
            <p:cNvGrpSpPr>
              <a:grpSpLocks/>
            </p:cNvGrpSpPr>
            <p:nvPr/>
          </p:nvGrpSpPr>
          <p:grpSpPr bwMode="auto">
            <a:xfrm>
              <a:off x="1994" y="1909"/>
              <a:ext cx="214" cy="215"/>
              <a:chOff x="3473" y="624"/>
              <a:chExt cx="182" cy="182"/>
            </a:xfrm>
          </p:grpSpPr>
          <p:sp>
            <p:nvSpPr>
              <p:cNvPr id="34861" name="Oval 19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4862" name="Line 20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4863" name="Line 21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34849" name="Line 23"/>
            <p:cNvSpPr>
              <a:spLocks noChangeShapeType="1"/>
            </p:cNvSpPr>
            <p:nvPr/>
          </p:nvSpPr>
          <p:spPr bwMode="auto">
            <a:xfrm>
              <a:off x="2727" y="1810"/>
              <a:ext cx="373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4850" name="Text Box 48"/>
            <p:cNvSpPr txBox="1">
              <a:spLocks noChangeArrowheads="1"/>
            </p:cNvSpPr>
            <p:nvPr/>
          </p:nvSpPr>
          <p:spPr bwMode="auto">
            <a:xfrm>
              <a:off x="3802" y="1507"/>
              <a:ext cx="52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5400" b="1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34851" name="Oval 51"/>
            <p:cNvSpPr>
              <a:spLocks noChangeArrowheads="1"/>
            </p:cNvSpPr>
            <p:nvPr/>
          </p:nvSpPr>
          <p:spPr bwMode="auto">
            <a:xfrm>
              <a:off x="3186" y="1548"/>
              <a:ext cx="216" cy="21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4852" name="Text Box 53"/>
            <p:cNvSpPr txBox="1">
              <a:spLocks noChangeArrowheads="1"/>
            </p:cNvSpPr>
            <p:nvPr/>
          </p:nvSpPr>
          <p:spPr bwMode="auto">
            <a:xfrm>
              <a:off x="3375" y="1518"/>
              <a:ext cx="2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+</a:t>
              </a:r>
            </a:p>
          </p:txBody>
        </p:sp>
        <p:grpSp>
          <p:nvGrpSpPr>
            <p:cNvPr id="34853" name="Group 54"/>
            <p:cNvGrpSpPr>
              <a:grpSpLocks/>
            </p:cNvGrpSpPr>
            <p:nvPr/>
          </p:nvGrpSpPr>
          <p:grpSpPr bwMode="auto">
            <a:xfrm>
              <a:off x="3571" y="1549"/>
              <a:ext cx="214" cy="215"/>
              <a:chOff x="3473" y="624"/>
              <a:chExt cx="182" cy="182"/>
            </a:xfrm>
          </p:grpSpPr>
          <p:sp>
            <p:nvSpPr>
              <p:cNvPr id="34858" name="Oval 55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4859" name="Line 56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4860" name="Line 57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grpSp>
          <p:nvGrpSpPr>
            <p:cNvPr id="34854" name="Group 58"/>
            <p:cNvGrpSpPr>
              <a:grpSpLocks/>
            </p:cNvGrpSpPr>
            <p:nvPr/>
          </p:nvGrpSpPr>
          <p:grpSpPr bwMode="auto">
            <a:xfrm>
              <a:off x="3571" y="1909"/>
              <a:ext cx="214" cy="215"/>
              <a:chOff x="3473" y="624"/>
              <a:chExt cx="182" cy="182"/>
            </a:xfrm>
          </p:grpSpPr>
          <p:sp>
            <p:nvSpPr>
              <p:cNvPr id="34855" name="Oval 59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4856" name="Line 60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4857" name="Line 61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</p:grp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6143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3600" b="1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ISÓTOPOS</a:t>
            </a: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2544763" y="2346325"/>
            <a:ext cx="50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>
                <a:cs typeface="Times New Roman" pitchFamily="18" charset="0"/>
              </a:rPr>
              <a:t>n</a:t>
            </a:r>
          </a:p>
        </p:txBody>
      </p:sp>
      <p:sp>
        <p:nvSpPr>
          <p:cNvPr id="78900" name="Text Box 52"/>
          <p:cNvSpPr txBox="1">
            <a:spLocks noChangeArrowheads="1"/>
          </p:cNvSpPr>
          <p:nvPr/>
        </p:nvSpPr>
        <p:spPr bwMode="auto">
          <a:xfrm>
            <a:off x="5014913" y="2368550"/>
            <a:ext cx="50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>
                <a:cs typeface="Times New Roman" pitchFamily="18" charset="0"/>
              </a:rPr>
              <a:t>n</a:t>
            </a:r>
            <a:r>
              <a:rPr lang="en-US" sz="2800">
                <a:cs typeface="Times New Roman" pitchFamily="18" charset="0"/>
              </a:rPr>
              <a:t>'</a:t>
            </a:r>
            <a:endParaRPr lang="es-ES" sz="2800">
              <a:cs typeface="Times New Roman" pitchFamily="18" charset="0"/>
            </a:endParaRPr>
          </a:p>
        </p:txBody>
      </p:sp>
      <p:sp>
        <p:nvSpPr>
          <p:cNvPr id="78910" name="Rectangle 62"/>
          <p:cNvSpPr>
            <a:spLocks noChangeArrowheads="1"/>
          </p:cNvSpPr>
          <p:nvPr/>
        </p:nvSpPr>
        <p:spPr bwMode="auto">
          <a:xfrm>
            <a:off x="2290763" y="4643438"/>
            <a:ext cx="4727575" cy="13843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78911" name="Text Box 63"/>
          <p:cNvSpPr txBox="1">
            <a:spLocks noChangeArrowheads="1"/>
          </p:cNvSpPr>
          <p:nvPr/>
        </p:nvSpPr>
        <p:spPr bwMode="auto">
          <a:xfrm>
            <a:off x="3249613" y="4791075"/>
            <a:ext cx="8350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5400" b="1">
                <a:solidFill>
                  <a:schemeClr val="accent2"/>
                </a:solidFill>
              </a:rPr>
              <a:t>X</a:t>
            </a:r>
          </a:p>
        </p:txBody>
      </p:sp>
      <p:sp>
        <p:nvSpPr>
          <p:cNvPr id="78923" name="Line 75"/>
          <p:cNvSpPr>
            <a:spLocks noChangeShapeType="1"/>
          </p:cNvSpPr>
          <p:nvPr/>
        </p:nvSpPr>
        <p:spPr bwMode="auto">
          <a:xfrm>
            <a:off x="4329113" y="5272088"/>
            <a:ext cx="592137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s-ES_tradnl"/>
          </a:p>
        </p:txBody>
      </p:sp>
      <p:sp>
        <p:nvSpPr>
          <p:cNvPr id="78924" name="Text Box 76"/>
          <p:cNvSpPr txBox="1">
            <a:spLocks noChangeArrowheads="1"/>
          </p:cNvSpPr>
          <p:nvPr/>
        </p:nvSpPr>
        <p:spPr bwMode="auto">
          <a:xfrm>
            <a:off x="6035675" y="4791075"/>
            <a:ext cx="8350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5400" b="1">
                <a:solidFill>
                  <a:schemeClr val="accent2"/>
                </a:solidFill>
              </a:rPr>
              <a:t>X</a:t>
            </a:r>
          </a:p>
        </p:txBody>
      </p:sp>
      <p:sp>
        <p:nvSpPr>
          <p:cNvPr id="78936" name="Text Box 88"/>
          <p:cNvSpPr txBox="1">
            <a:spLocks noChangeArrowheads="1"/>
          </p:cNvSpPr>
          <p:nvPr/>
        </p:nvSpPr>
        <p:spPr bwMode="auto">
          <a:xfrm>
            <a:off x="5562600" y="4757738"/>
            <a:ext cx="6635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/>
              <a:t>A</a:t>
            </a:r>
            <a:r>
              <a:rPr lang="en-US" sz="2800">
                <a:cs typeface="Times New Roman" pitchFamily="18" charset="0"/>
              </a:rPr>
              <a:t>'</a:t>
            </a:r>
          </a:p>
        </p:txBody>
      </p:sp>
      <p:sp>
        <p:nvSpPr>
          <p:cNvPr id="78937" name="Text Box 89"/>
          <p:cNvSpPr txBox="1">
            <a:spLocks noChangeArrowheads="1"/>
          </p:cNvSpPr>
          <p:nvPr/>
        </p:nvSpPr>
        <p:spPr bwMode="auto">
          <a:xfrm>
            <a:off x="2841625" y="4757738"/>
            <a:ext cx="5222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/>
              <a:t>A</a:t>
            </a:r>
          </a:p>
        </p:txBody>
      </p:sp>
      <p:sp>
        <p:nvSpPr>
          <p:cNvPr id="78938" name="Text Box 90"/>
          <p:cNvSpPr txBox="1">
            <a:spLocks noChangeArrowheads="1"/>
          </p:cNvSpPr>
          <p:nvPr/>
        </p:nvSpPr>
        <p:spPr bwMode="auto">
          <a:xfrm>
            <a:off x="2906713" y="5246688"/>
            <a:ext cx="5222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/>
              <a:t>Z</a:t>
            </a:r>
          </a:p>
        </p:txBody>
      </p:sp>
      <p:sp>
        <p:nvSpPr>
          <p:cNvPr id="78939" name="Text Box 91"/>
          <p:cNvSpPr txBox="1">
            <a:spLocks noChangeArrowheads="1"/>
          </p:cNvSpPr>
          <p:nvPr/>
        </p:nvSpPr>
        <p:spPr bwMode="auto">
          <a:xfrm>
            <a:off x="5618163" y="5246688"/>
            <a:ext cx="5222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/>
              <a:t>Z</a:t>
            </a:r>
          </a:p>
        </p:txBody>
      </p:sp>
      <p:sp>
        <p:nvSpPr>
          <p:cNvPr id="78940" name="Text Box 92"/>
          <p:cNvSpPr txBox="1">
            <a:spLocks noChangeArrowheads="1"/>
          </p:cNvSpPr>
          <p:nvPr/>
        </p:nvSpPr>
        <p:spPr bwMode="auto">
          <a:xfrm>
            <a:off x="792163" y="1055688"/>
            <a:ext cx="74644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000" dirty="0">
                <a:latin typeface="Calibri" pitchFamily="34" charset="0"/>
              </a:rPr>
              <a:t>Son elementos que tienen el mismo número de protones en su </a:t>
            </a:r>
            <a:r>
              <a:rPr lang="es-ES" sz="2000" dirty="0" smtClean="0">
                <a:latin typeface="Calibri" pitchFamily="34" charset="0"/>
              </a:rPr>
              <a:t>núcleo, pero </a:t>
            </a:r>
            <a:r>
              <a:rPr lang="es-ES" sz="2000" b="1" dirty="0">
                <a:solidFill>
                  <a:srgbClr val="FF0000"/>
                </a:solidFill>
                <a:latin typeface="Calibri" pitchFamily="34" charset="0"/>
              </a:rPr>
              <a:t>diferente número de neutrones</a:t>
            </a:r>
            <a:r>
              <a:rPr lang="es-ES" sz="2000" dirty="0">
                <a:latin typeface="Calibri" pitchFamily="34" charset="0"/>
              </a:rPr>
              <a:t>. Ocupan un mismo lugar en la tabla periódica.</a:t>
            </a:r>
            <a:r>
              <a:rPr lang="es-ES" dirty="0">
                <a:latin typeface="Calibri" pitchFamily="34" charset="0"/>
              </a:rPr>
              <a:t>  </a:t>
            </a:r>
          </a:p>
        </p:txBody>
      </p:sp>
      <p:grpSp>
        <p:nvGrpSpPr>
          <p:cNvPr id="7" name="56 Grupo"/>
          <p:cNvGrpSpPr>
            <a:grpSpLocks/>
          </p:cNvGrpSpPr>
          <p:nvPr/>
        </p:nvGrpSpPr>
        <p:grpSpPr bwMode="auto">
          <a:xfrm>
            <a:off x="2705100" y="3898900"/>
            <a:ext cx="1685925" cy="400050"/>
            <a:chOff x="2704684" y="3898231"/>
            <a:chExt cx="1686842" cy="400110"/>
          </a:xfrm>
        </p:grpSpPr>
        <p:grpSp>
          <p:nvGrpSpPr>
            <p:cNvPr id="34838" name="Group 5"/>
            <p:cNvGrpSpPr>
              <a:grpSpLocks/>
            </p:cNvGrpSpPr>
            <p:nvPr/>
          </p:nvGrpSpPr>
          <p:grpSpPr bwMode="auto">
            <a:xfrm>
              <a:off x="2704684" y="3924050"/>
              <a:ext cx="339725" cy="341313"/>
              <a:chOff x="3473" y="624"/>
              <a:chExt cx="182" cy="182"/>
            </a:xfrm>
          </p:grpSpPr>
          <p:sp>
            <p:nvSpPr>
              <p:cNvPr id="34840" name="Oval 6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4841" name="Line 7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4842" name="Line 8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34839" name="Text Box 9"/>
            <p:cNvSpPr txBox="1">
              <a:spLocks noChangeArrowheads="1"/>
            </p:cNvSpPr>
            <p:nvPr/>
          </p:nvSpPr>
          <p:spPr bwMode="auto">
            <a:xfrm>
              <a:off x="3164305" y="3898231"/>
              <a:ext cx="1227221" cy="40011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" sz="2000" b="1">
                  <a:solidFill>
                    <a:schemeClr val="bg1"/>
                  </a:solidFill>
                  <a:cs typeface="Times New Roman" pitchFamily="18" charset="0"/>
                </a:rPr>
                <a:t>Protón</a:t>
              </a:r>
            </a:p>
          </p:txBody>
        </p:sp>
      </p:grpSp>
      <p:grpSp>
        <p:nvGrpSpPr>
          <p:cNvPr id="9" name="57 Grupo"/>
          <p:cNvGrpSpPr>
            <a:grpSpLocks/>
          </p:cNvGrpSpPr>
          <p:nvPr/>
        </p:nvGrpSpPr>
        <p:grpSpPr bwMode="auto">
          <a:xfrm>
            <a:off x="4884738" y="3773488"/>
            <a:ext cx="1792287" cy="584200"/>
            <a:chOff x="4884688" y="3773293"/>
            <a:chExt cx="1792840" cy="584775"/>
          </a:xfrm>
        </p:grpSpPr>
        <p:grpSp>
          <p:nvGrpSpPr>
            <p:cNvPr id="34834" name="55 Grupo"/>
            <p:cNvGrpSpPr>
              <a:grpSpLocks/>
            </p:cNvGrpSpPr>
            <p:nvPr/>
          </p:nvGrpSpPr>
          <p:grpSpPr bwMode="auto">
            <a:xfrm>
              <a:off x="4884688" y="3773293"/>
              <a:ext cx="650783" cy="584775"/>
              <a:chOff x="4980939" y="3809388"/>
              <a:chExt cx="650783" cy="584775"/>
            </a:xfrm>
          </p:grpSpPr>
          <p:sp>
            <p:nvSpPr>
              <p:cNvPr id="34836" name="Oval 12"/>
              <p:cNvSpPr>
                <a:spLocks noChangeArrowheads="1"/>
              </p:cNvSpPr>
              <p:nvPr/>
            </p:nvSpPr>
            <p:spPr bwMode="auto">
              <a:xfrm>
                <a:off x="4980939" y="3929806"/>
                <a:ext cx="428299" cy="42631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4837" name="Text Box 13"/>
              <p:cNvSpPr txBox="1">
                <a:spLocks noChangeArrowheads="1"/>
              </p:cNvSpPr>
              <p:nvPr/>
            </p:nvSpPr>
            <p:spPr bwMode="auto">
              <a:xfrm>
                <a:off x="5005136" y="3809388"/>
                <a:ext cx="626586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3200">
                    <a:cs typeface="Times New Roman" pitchFamily="18" charset="0"/>
                  </a:rPr>
                  <a:t>n</a:t>
                </a:r>
              </a:p>
            </p:txBody>
          </p:sp>
        </p:grpSp>
        <p:sp>
          <p:nvSpPr>
            <p:cNvPr id="34835" name="Text Box 14"/>
            <p:cNvSpPr txBox="1">
              <a:spLocks noChangeArrowheads="1"/>
            </p:cNvSpPr>
            <p:nvPr/>
          </p:nvSpPr>
          <p:spPr bwMode="auto">
            <a:xfrm>
              <a:off x="5417721" y="3911100"/>
              <a:ext cx="1259807" cy="40011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" sz="2000" b="1">
                  <a:solidFill>
                    <a:schemeClr val="bg1"/>
                  </a:solidFill>
                  <a:cs typeface="Times New Roman" pitchFamily="18" charset="0"/>
                </a:rPr>
                <a:t>Neutrón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7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78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7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7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60" grpId="0" build="allAtOnce"/>
      <p:bldP spid="78900" grpId="0"/>
      <p:bldP spid="78910" grpId="0" animBg="1"/>
      <p:bldP spid="78911" grpId="0"/>
      <p:bldP spid="78923" grpId="0" animBg="1"/>
      <p:bldP spid="78924" grpId="0"/>
      <p:bldP spid="78936" grpId="0"/>
      <p:bldP spid="78936" grpId="1"/>
      <p:bldP spid="78937" grpId="0"/>
      <p:bldP spid="78937" grpId="1"/>
      <p:bldP spid="78938" grpId="0"/>
      <p:bldP spid="78939" grpId="0"/>
      <p:bldP spid="789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65486" y="830181"/>
            <a:ext cx="3826042" cy="25026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1800">
              <a:solidFill>
                <a:prstClr val="white"/>
              </a:solidFill>
            </a:endParaRPr>
          </a:p>
        </p:txBody>
      </p:sp>
      <p:grpSp>
        <p:nvGrpSpPr>
          <p:cNvPr id="6" name="21 Grupo"/>
          <p:cNvGrpSpPr>
            <a:grpSpLocks/>
          </p:cNvGrpSpPr>
          <p:nvPr/>
        </p:nvGrpSpPr>
        <p:grpSpPr bwMode="auto">
          <a:xfrm>
            <a:off x="838200" y="1491499"/>
            <a:ext cx="3322638" cy="746125"/>
            <a:chOff x="2908557" y="2333021"/>
            <a:chExt cx="2472613" cy="499962"/>
          </a:xfrm>
        </p:grpSpPr>
        <p:graphicFrame>
          <p:nvGraphicFramePr>
            <p:cNvPr id="7" name="Object 2"/>
            <p:cNvGraphicFramePr>
              <a:graphicFrameLocks noChangeAspect="1"/>
            </p:cNvGraphicFramePr>
            <p:nvPr/>
          </p:nvGraphicFramePr>
          <p:xfrm>
            <a:off x="2908557" y="2333021"/>
            <a:ext cx="2472613" cy="499962"/>
          </p:xfrm>
          <a:graphic>
            <a:graphicData uri="http://schemas.openxmlformats.org/presentationml/2006/ole">
              <p:oleObj spid="_x0000_s105474" name="Equation" r:id="rId3" imgW="622080" imgH="164880" progId="Equation.DSMT4">
                <p:embed/>
              </p:oleObj>
            </a:graphicData>
          </a:graphic>
        </p:graphicFrame>
        <p:cxnSp>
          <p:nvCxnSpPr>
            <p:cNvPr id="8" name="7 Conector recto de flecha"/>
            <p:cNvCxnSpPr/>
            <p:nvPr/>
          </p:nvCxnSpPr>
          <p:spPr>
            <a:xfrm>
              <a:off x="3597274" y="2634643"/>
              <a:ext cx="1060213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CuadroTexto"/>
          <p:cNvSpPr txBox="1">
            <a:spLocks noChangeArrowheads="1"/>
          </p:cNvSpPr>
          <p:nvPr/>
        </p:nvSpPr>
        <p:spPr bwMode="auto">
          <a:xfrm>
            <a:off x="722313" y="2142040"/>
            <a:ext cx="17200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92 protones</a:t>
            </a:r>
            <a:endParaRPr lang="es-ES_tradnl" sz="1800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143 </a:t>
            </a:r>
            <a:r>
              <a:rPr lang="es-ES_tradnl" sz="1800" dirty="0">
                <a:solidFill>
                  <a:srgbClr val="000000"/>
                </a:solidFill>
                <a:latin typeface="Calibri" pitchFamily="34" charset="0"/>
              </a:rPr>
              <a:t>neutrones</a:t>
            </a:r>
          </a:p>
        </p:txBody>
      </p:sp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2743033" y="2142040"/>
            <a:ext cx="16845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 92protones</a:t>
            </a:r>
            <a:endParaRPr lang="es-ES_tradnl" sz="1800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146 </a:t>
            </a:r>
            <a:r>
              <a:rPr lang="es-ES_tradnl" sz="1800" dirty="0">
                <a:solidFill>
                  <a:srgbClr val="000000"/>
                </a:solidFill>
                <a:latin typeface="Calibri" pitchFamily="34" charset="0"/>
              </a:rPr>
              <a:t>neutrones</a:t>
            </a:r>
          </a:p>
        </p:txBody>
      </p:sp>
      <p:grpSp>
        <p:nvGrpSpPr>
          <p:cNvPr id="11" name="45 Grupo"/>
          <p:cNvGrpSpPr>
            <a:grpSpLocks/>
          </p:cNvGrpSpPr>
          <p:nvPr/>
        </p:nvGrpSpPr>
        <p:grpSpPr bwMode="auto">
          <a:xfrm>
            <a:off x="745289" y="2803357"/>
            <a:ext cx="1745248" cy="405372"/>
            <a:chOff x="673767" y="4379496"/>
            <a:chExt cx="1744553" cy="405987"/>
          </a:xfrm>
        </p:grpSpPr>
        <p:cxnSp>
          <p:nvCxnSpPr>
            <p:cNvPr id="12" name="11 Conector recto"/>
            <p:cNvCxnSpPr/>
            <p:nvPr/>
          </p:nvCxnSpPr>
          <p:spPr>
            <a:xfrm>
              <a:off x="781674" y="4379496"/>
              <a:ext cx="127584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18 CuadroTexto"/>
            <p:cNvSpPr txBox="1">
              <a:spLocks noChangeArrowheads="1"/>
            </p:cNvSpPr>
            <p:nvPr/>
          </p:nvSpPr>
          <p:spPr bwMode="auto">
            <a:xfrm>
              <a:off x="673767" y="4415591"/>
              <a:ext cx="1744553" cy="3698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s-ES_tradnl" sz="1800" b="1" dirty="0" smtClean="0">
                  <a:solidFill>
                    <a:srgbClr val="FF0000"/>
                  </a:solidFill>
                  <a:latin typeface="Calibri" pitchFamily="34" charset="0"/>
                </a:rPr>
                <a:t>235 </a:t>
              </a:r>
              <a:r>
                <a:rPr lang="es-ES_tradnl" sz="1800" b="1" dirty="0">
                  <a:solidFill>
                    <a:srgbClr val="FF0000"/>
                  </a:solidFill>
                  <a:latin typeface="Calibri" pitchFamily="34" charset="0"/>
                </a:rPr>
                <a:t>nucleones</a:t>
              </a:r>
            </a:p>
          </p:txBody>
        </p:sp>
      </p:grpSp>
      <p:grpSp>
        <p:nvGrpSpPr>
          <p:cNvPr id="14" name="48 Grupo"/>
          <p:cNvGrpSpPr>
            <a:grpSpLocks/>
          </p:cNvGrpSpPr>
          <p:nvPr/>
        </p:nvGrpSpPr>
        <p:grpSpPr bwMode="auto">
          <a:xfrm>
            <a:off x="2731502" y="2791336"/>
            <a:ext cx="1732213" cy="405361"/>
            <a:chOff x="2767194" y="4379496"/>
            <a:chExt cx="1733397" cy="405975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2923880" y="4379496"/>
              <a:ext cx="127563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19 CuadroTexto"/>
            <p:cNvSpPr txBox="1">
              <a:spLocks noChangeArrowheads="1"/>
            </p:cNvSpPr>
            <p:nvPr/>
          </p:nvSpPr>
          <p:spPr bwMode="auto">
            <a:xfrm>
              <a:off x="2767194" y="4415580"/>
              <a:ext cx="1733397" cy="369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s-ES_tradnl" sz="1800" b="1" dirty="0" smtClean="0">
                  <a:solidFill>
                    <a:srgbClr val="FF0000"/>
                  </a:solidFill>
                  <a:latin typeface="Calibri" pitchFamily="34" charset="0"/>
                </a:rPr>
                <a:t>238 </a:t>
              </a:r>
              <a:r>
                <a:rPr lang="es-ES_tradnl" sz="1800" b="1" dirty="0">
                  <a:solidFill>
                    <a:srgbClr val="FF0000"/>
                  </a:solidFill>
                  <a:latin typeface="Calibri" pitchFamily="34" charset="0"/>
                </a:rPr>
                <a:t>nucleones</a:t>
              </a:r>
            </a:p>
          </p:txBody>
        </p:sp>
      </p:grpSp>
      <p:sp>
        <p:nvSpPr>
          <p:cNvPr id="17" name="16 Rectángulo"/>
          <p:cNvSpPr/>
          <p:nvPr/>
        </p:nvSpPr>
        <p:spPr>
          <a:xfrm>
            <a:off x="727141" y="1020453"/>
            <a:ext cx="15776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latin typeface="Calibri" pitchFamily="34" charset="0"/>
                <a:cs typeface="Calibri" pitchFamily="34" charset="0"/>
              </a:rPr>
              <a:t>Uranio 235</a:t>
            </a:r>
            <a:endParaRPr lang="es-ES_trad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2760479" y="996390"/>
            <a:ext cx="15776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latin typeface="Calibri" pitchFamily="34" charset="0"/>
                <a:cs typeface="Calibri" pitchFamily="34" charset="0"/>
              </a:rPr>
              <a:t>Uranio 238</a:t>
            </a:r>
            <a:endParaRPr lang="es-ES_trad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19 CuadroTexto"/>
          <p:cNvSpPr txBox="1">
            <a:spLocks noChangeArrowheads="1"/>
          </p:cNvSpPr>
          <p:nvPr/>
        </p:nvSpPr>
        <p:spPr bwMode="auto">
          <a:xfrm>
            <a:off x="156411" y="156411"/>
            <a:ext cx="89875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 smtClean="0">
                <a:solidFill>
                  <a:srgbClr val="000000"/>
                </a:solidFill>
                <a:latin typeface="Calibri" pitchFamily="34" charset="0"/>
              </a:rPr>
              <a:t>Ejemplos de elementos isótopos:</a:t>
            </a:r>
            <a:endParaRPr lang="es-ES_tradnl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4836697" y="830181"/>
            <a:ext cx="3826042" cy="25026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1800">
              <a:solidFill>
                <a:prstClr val="white"/>
              </a:solidFill>
            </a:endParaRPr>
          </a:p>
        </p:txBody>
      </p:sp>
      <p:grpSp>
        <p:nvGrpSpPr>
          <p:cNvPr id="22" name="21 Grupo"/>
          <p:cNvGrpSpPr>
            <a:grpSpLocks/>
          </p:cNvGrpSpPr>
          <p:nvPr/>
        </p:nvGrpSpPr>
        <p:grpSpPr bwMode="auto">
          <a:xfrm>
            <a:off x="5278437" y="1491499"/>
            <a:ext cx="2982912" cy="746125"/>
            <a:chOff x="3034342" y="2333021"/>
            <a:chExt cx="2219799" cy="499962"/>
          </a:xfrm>
        </p:grpSpPr>
        <p:graphicFrame>
          <p:nvGraphicFramePr>
            <p:cNvPr id="23" name="Object 2"/>
            <p:cNvGraphicFramePr>
              <a:graphicFrameLocks noChangeAspect="1"/>
            </p:cNvGraphicFramePr>
            <p:nvPr/>
          </p:nvGraphicFramePr>
          <p:xfrm>
            <a:off x="3034342" y="2333021"/>
            <a:ext cx="2219799" cy="499962"/>
          </p:xfrm>
          <a:graphic>
            <a:graphicData uri="http://schemas.openxmlformats.org/presentationml/2006/ole">
              <p:oleObj spid="_x0000_s105475" name="Equation" r:id="rId4" imgW="558720" imgH="164880" progId="Equation.DSMT4">
                <p:embed/>
              </p:oleObj>
            </a:graphicData>
          </a:graphic>
        </p:graphicFrame>
        <p:cxnSp>
          <p:nvCxnSpPr>
            <p:cNvPr id="24" name="23 Conector recto de flecha"/>
            <p:cNvCxnSpPr/>
            <p:nvPr/>
          </p:nvCxnSpPr>
          <p:spPr>
            <a:xfrm>
              <a:off x="3597274" y="2634643"/>
              <a:ext cx="1060213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24 CuadroTexto"/>
          <p:cNvSpPr txBox="1">
            <a:spLocks noChangeArrowheads="1"/>
          </p:cNvSpPr>
          <p:nvPr/>
        </p:nvSpPr>
        <p:spPr bwMode="auto">
          <a:xfrm>
            <a:off x="4993524" y="2142040"/>
            <a:ext cx="17200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6 protones</a:t>
            </a:r>
            <a:endParaRPr lang="es-ES_tradnl" sz="1800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6 </a:t>
            </a:r>
            <a:r>
              <a:rPr lang="es-ES_tradnl" sz="1800" dirty="0">
                <a:solidFill>
                  <a:srgbClr val="000000"/>
                </a:solidFill>
                <a:latin typeface="Calibri" pitchFamily="34" charset="0"/>
              </a:rPr>
              <a:t>neutrones</a:t>
            </a:r>
          </a:p>
        </p:txBody>
      </p:sp>
      <p:sp>
        <p:nvSpPr>
          <p:cNvPr id="26" name="25 CuadroTexto"/>
          <p:cNvSpPr txBox="1">
            <a:spLocks noChangeArrowheads="1"/>
          </p:cNvSpPr>
          <p:nvPr/>
        </p:nvSpPr>
        <p:spPr bwMode="auto">
          <a:xfrm>
            <a:off x="7014244" y="2142040"/>
            <a:ext cx="16845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 6 protones</a:t>
            </a:r>
            <a:endParaRPr lang="es-ES_tradnl" sz="1800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 8 neutrones</a:t>
            </a:r>
            <a:endParaRPr lang="es-ES_tradnl" sz="1800" dirty="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27" name="45 Grupo"/>
          <p:cNvGrpSpPr>
            <a:grpSpLocks/>
          </p:cNvGrpSpPr>
          <p:nvPr/>
        </p:nvGrpSpPr>
        <p:grpSpPr bwMode="auto">
          <a:xfrm>
            <a:off x="5016500" y="2803357"/>
            <a:ext cx="1745248" cy="405372"/>
            <a:chOff x="673767" y="4379496"/>
            <a:chExt cx="1744553" cy="405987"/>
          </a:xfrm>
        </p:grpSpPr>
        <p:cxnSp>
          <p:nvCxnSpPr>
            <p:cNvPr id="28" name="27 Conector recto"/>
            <p:cNvCxnSpPr/>
            <p:nvPr/>
          </p:nvCxnSpPr>
          <p:spPr>
            <a:xfrm>
              <a:off x="781674" y="4379496"/>
              <a:ext cx="127584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18 CuadroTexto"/>
            <p:cNvSpPr txBox="1">
              <a:spLocks noChangeArrowheads="1"/>
            </p:cNvSpPr>
            <p:nvPr/>
          </p:nvSpPr>
          <p:spPr bwMode="auto">
            <a:xfrm>
              <a:off x="673767" y="4415591"/>
              <a:ext cx="1744553" cy="3698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s-ES_tradnl" sz="1800" b="1" dirty="0" smtClean="0">
                  <a:solidFill>
                    <a:srgbClr val="FF0000"/>
                  </a:solidFill>
                  <a:latin typeface="Calibri" pitchFamily="34" charset="0"/>
                </a:rPr>
                <a:t>12 </a:t>
              </a:r>
              <a:r>
                <a:rPr lang="es-ES_tradnl" sz="1800" b="1" dirty="0">
                  <a:solidFill>
                    <a:srgbClr val="FF0000"/>
                  </a:solidFill>
                  <a:latin typeface="Calibri" pitchFamily="34" charset="0"/>
                </a:rPr>
                <a:t>nucleones</a:t>
              </a:r>
            </a:p>
          </p:txBody>
        </p:sp>
      </p:grpSp>
      <p:grpSp>
        <p:nvGrpSpPr>
          <p:cNvPr id="30" name="48 Grupo"/>
          <p:cNvGrpSpPr>
            <a:grpSpLocks/>
          </p:cNvGrpSpPr>
          <p:nvPr/>
        </p:nvGrpSpPr>
        <p:grpSpPr bwMode="auto">
          <a:xfrm>
            <a:off x="7086935" y="2791336"/>
            <a:ext cx="1732213" cy="405361"/>
            <a:chOff x="2851473" y="4379496"/>
            <a:chExt cx="1733397" cy="405975"/>
          </a:xfrm>
        </p:grpSpPr>
        <p:cxnSp>
          <p:nvCxnSpPr>
            <p:cNvPr id="31" name="30 Conector recto"/>
            <p:cNvCxnSpPr/>
            <p:nvPr/>
          </p:nvCxnSpPr>
          <p:spPr>
            <a:xfrm>
              <a:off x="2923880" y="4379496"/>
              <a:ext cx="127563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19 CuadroTexto"/>
            <p:cNvSpPr txBox="1">
              <a:spLocks noChangeArrowheads="1"/>
            </p:cNvSpPr>
            <p:nvPr/>
          </p:nvSpPr>
          <p:spPr bwMode="auto">
            <a:xfrm>
              <a:off x="2851473" y="4415580"/>
              <a:ext cx="1733397" cy="369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s-ES_tradnl" sz="1800" b="1" dirty="0" smtClean="0">
                  <a:solidFill>
                    <a:srgbClr val="FF0000"/>
                  </a:solidFill>
                  <a:latin typeface="Calibri" pitchFamily="34" charset="0"/>
                </a:rPr>
                <a:t>14 </a:t>
              </a:r>
              <a:r>
                <a:rPr lang="es-ES_tradnl" sz="1800" b="1" dirty="0">
                  <a:solidFill>
                    <a:srgbClr val="FF0000"/>
                  </a:solidFill>
                  <a:latin typeface="Calibri" pitchFamily="34" charset="0"/>
                </a:rPr>
                <a:t>nucleones</a:t>
              </a:r>
            </a:p>
          </p:txBody>
        </p:sp>
      </p:grpSp>
      <p:sp>
        <p:nvSpPr>
          <p:cNvPr id="33" name="32 Rectángulo"/>
          <p:cNvSpPr/>
          <p:nvPr/>
        </p:nvSpPr>
        <p:spPr>
          <a:xfrm>
            <a:off x="4998352" y="1020453"/>
            <a:ext cx="16305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latin typeface="Calibri" pitchFamily="34" charset="0"/>
                <a:cs typeface="Calibri" pitchFamily="34" charset="0"/>
              </a:rPr>
              <a:t>Carbono 12</a:t>
            </a:r>
            <a:endParaRPr lang="es-ES_trad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7031690" y="996390"/>
            <a:ext cx="16305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latin typeface="Calibri" pitchFamily="34" charset="0"/>
                <a:cs typeface="Calibri" pitchFamily="34" charset="0"/>
              </a:rPr>
              <a:t>Carbono 14</a:t>
            </a:r>
            <a:endParaRPr lang="es-ES_trad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34 Rectángulo"/>
          <p:cNvSpPr/>
          <p:nvPr/>
        </p:nvSpPr>
        <p:spPr>
          <a:xfrm>
            <a:off x="565486" y="3621507"/>
            <a:ext cx="3826042" cy="25026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1800">
              <a:solidFill>
                <a:prstClr val="white"/>
              </a:solidFill>
            </a:endParaRPr>
          </a:p>
        </p:txBody>
      </p:sp>
      <p:grpSp>
        <p:nvGrpSpPr>
          <p:cNvPr id="36" name="21 Grupo"/>
          <p:cNvGrpSpPr>
            <a:grpSpLocks/>
          </p:cNvGrpSpPr>
          <p:nvPr/>
        </p:nvGrpSpPr>
        <p:grpSpPr bwMode="auto">
          <a:xfrm>
            <a:off x="669926" y="4283076"/>
            <a:ext cx="3660775" cy="746125"/>
            <a:chOff x="2783332" y="2333189"/>
            <a:chExt cx="2724245" cy="499962"/>
          </a:xfrm>
        </p:grpSpPr>
        <p:graphicFrame>
          <p:nvGraphicFramePr>
            <p:cNvPr id="37" name="Object 2"/>
            <p:cNvGraphicFramePr>
              <a:graphicFrameLocks noChangeAspect="1"/>
            </p:cNvGraphicFramePr>
            <p:nvPr/>
          </p:nvGraphicFramePr>
          <p:xfrm>
            <a:off x="2783332" y="2333189"/>
            <a:ext cx="2724245" cy="499962"/>
          </p:xfrm>
          <a:graphic>
            <a:graphicData uri="http://schemas.openxmlformats.org/presentationml/2006/ole">
              <p:oleObj spid="_x0000_s105476" name="Equation" r:id="rId5" imgW="685800" imgH="164880" progId="Equation.DSMT4">
                <p:embed/>
              </p:oleObj>
            </a:graphicData>
          </a:graphic>
        </p:graphicFrame>
        <p:cxnSp>
          <p:nvCxnSpPr>
            <p:cNvPr id="38" name="37 Conector recto de flecha"/>
            <p:cNvCxnSpPr/>
            <p:nvPr/>
          </p:nvCxnSpPr>
          <p:spPr>
            <a:xfrm>
              <a:off x="3597274" y="2634643"/>
              <a:ext cx="1060213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38 CuadroTexto"/>
          <p:cNvSpPr txBox="1">
            <a:spLocks noChangeArrowheads="1"/>
          </p:cNvSpPr>
          <p:nvPr/>
        </p:nvSpPr>
        <p:spPr bwMode="auto">
          <a:xfrm>
            <a:off x="722313" y="4933366"/>
            <a:ext cx="17200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56 protones</a:t>
            </a:r>
            <a:endParaRPr lang="es-ES_tradnl" sz="1800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80 </a:t>
            </a:r>
            <a:r>
              <a:rPr lang="es-ES_tradnl" sz="1800" dirty="0">
                <a:solidFill>
                  <a:srgbClr val="000000"/>
                </a:solidFill>
                <a:latin typeface="Calibri" pitchFamily="34" charset="0"/>
              </a:rPr>
              <a:t>neutrones</a:t>
            </a:r>
          </a:p>
        </p:txBody>
      </p:sp>
      <p:sp>
        <p:nvSpPr>
          <p:cNvPr id="40" name="39 CuadroTexto"/>
          <p:cNvSpPr txBox="1">
            <a:spLocks noChangeArrowheads="1"/>
          </p:cNvSpPr>
          <p:nvPr/>
        </p:nvSpPr>
        <p:spPr bwMode="auto">
          <a:xfrm>
            <a:off x="2743033" y="4933366"/>
            <a:ext cx="16845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 56 protones</a:t>
            </a:r>
            <a:endParaRPr lang="es-ES_tradnl" sz="1800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 82 </a:t>
            </a:r>
            <a:r>
              <a:rPr lang="es-ES_tradnl" sz="1800" dirty="0">
                <a:solidFill>
                  <a:srgbClr val="000000"/>
                </a:solidFill>
                <a:latin typeface="Calibri" pitchFamily="34" charset="0"/>
              </a:rPr>
              <a:t>neutrones</a:t>
            </a:r>
          </a:p>
        </p:txBody>
      </p:sp>
      <p:grpSp>
        <p:nvGrpSpPr>
          <p:cNvPr id="41" name="45 Grupo"/>
          <p:cNvGrpSpPr>
            <a:grpSpLocks/>
          </p:cNvGrpSpPr>
          <p:nvPr/>
        </p:nvGrpSpPr>
        <p:grpSpPr bwMode="auto">
          <a:xfrm>
            <a:off x="649036" y="5594683"/>
            <a:ext cx="1745248" cy="405372"/>
            <a:chOff x="673767" y="4379496"/>
            <a:chExt cx="1744553" cy="405987"/>
          </a:xfrm>
        </p:grpSpPr>
        <p:cxnSp>
          <p:nvCxnSpPr>
            <p:cNvPr id="42" name="41 Conector recto"/>
            <p:cNvCxnSpPr/>
            <p:nvPr/>
          </p:nvCxnSpPr>
          <p:spPr>
            <a:xfrm>
              <a:off x="781674" y="4379496"/>
              <a:ext cx="127584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18 CuadroTexto"/>
            <p:cNvSpPr txBox="1">
              <a:spLocks noChangeArrowheads="1"/>
            </p:cNvSpPr>
            <p:nvPr/>
          </p:nvSpPr>
          <p:spPr bwMode="auto">
            <a:xfrm>
              <a:off x="673767" y="4415591"/>
              <a:ext cx="1744553" cy="3698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s-ES_tradnl" sz="1800" b="1" dirty="0" smtClean="0">
                  <a:solidFill>
                    <a:srgbClr val="FF0000"/>
                  </a:solidFill>
                  <a:latin typeface="Calibri" pitchFamily="34" charset="0"/>
                </a:rPr>
                <a:t>136 </a:t>
              </a:r>
              <a:r>
                <a:rPr lang="es-ES_tradnl" sz="1800" b="1" dirty="0">
                  <a:solidFill>
                    <a:srgbClr val="FF0000"/>
                  </a:solidFill>
                  <a:latin typeface="Calibri" pitchFamily="34" charset="0"/>
                </a:rPr>
                <a:t>nucleones</a:t>
              </a:r>
            </a:p>
          </p:txBody>
        </p:sp>
      </p:grpSp>
      <p:grpSp>
        <p:nvGrpSpPr>
          <p:cNvPr id="44" name="48 Grupo"/>
          <p:cNvGrpSpPr>
            <a:grpSpLocks/>
          </p:cNvGrpSpPr>
          <p:nvPr/>
        </p:nvGrpSpPr>
        <p:grpSpPr bwMode="auto">
          <a:xfrm>
            <a:off x="2779629" y="5582662"/>
            <a:ext cx="1732213" cy="405361"/>
            <a:chOff x="2767194" y="4379496"/>
            <a:chExt cx="1733397" cy="405975"/>
          </a:xfrm>
        </p:grpSpPr>
        <p:cxnSp>
          <p:nvCxnSpPr>
            <p:cNvPr id="45" name="44 Conector recto"/>
            <p:cNvCxnSpPr/>
            <p:nvPr/>
          </p:nvCxnSpPr>
          <p:spPr>
            <a:xfrm>
              <a:off x="2923880" y="4379496"/>
              <a:ext cx="127563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19 CuadroTexto"/>
            <p:cNvSpPr txBox="1">
              <a:spLocks noChangeArrowheads="1"/>
            </p:cNvSpPr>
            <p:nvPr/>
          </p:nvSpPr>
          <p:spPr bwMode="auto">
            <a:xfrm>
              <a:off x="2767194" y="4415580"/>
              <a:ext cx="1733397" cy="369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s-ES_tradnl" sz="1800" b="1" dirty="0" smtClean="0">
                  <a:solidFill>
                    <a:srgbClr val="FF0000"/>
                  </a:solidFill>
                  <a:latin typeface="Calibri" pitchFamily="34" charset="0"/>
                </a:rPr>
                <a:t>138 </a:t>
              </a:r>
              <a:r>
                <a:rPr lang="es-ES_tradnl" sz="1800" b="1" dirty="0">
                  <a:solidFill>
                    <a:srgbClr val="FF0000"/>
                  </a:solidFill>
                  <a:latin typeface="Calibri" pitchFamily="34" charset="0"/>
                </a:rPr>
                <a:t>nucleones</a:t>
              </a:r>
            </a:p>
          </p:txBody>
        </p:sp>
      </p:grpSp>
      <p:sp>
        <p:nvSpPr>
          <p:cNvPr id="47" name="46 Rectángulo"/>
          <p:cNvSpPr/>
          <p:nvPr/>
        </p:nvSpPr>
        <p:spPr>
          <a:xfrm>
            <a:off x="727141" y="3811779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latin typeface="Calibri" pitchFamily="34" charset="0"/>
                <a:cs typeface="Calibri" pitchFamily="34" charset="0"/>
              </a:rPr>
              <a:t>Bario 136</a:t>
            </a:r>
            <a:endParaRPr lang="es-ES_trad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760479" y="3787716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latin typeface="Calibri" pitchFamily="34" charset="0"/>
                <a:cs typeface="Calibri" pitchFamily="34" charset="0"/>
              </a:rPr>
              <a:t>Bario 138</a:t>
            </a:r>
            <a:endParaRPr lang="es-ES_trad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4836697" y="3621507"/>
            <a:ext cx="3826042" cy="25026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1800">
              <a:solidFill>
                <a:prstClr val="white"/>
              </a:solidFill>
            </a:endParaRPr>
          </a:p>
        </p:txBody>
      </p:sp>
      <p:grpSp>
        <p:nvGrpSpPr>
          <p:cNvPr id="50" name="49 Grupo"/>
          <p:cNvGrpSpPr>
            <a:grpSpLocks/>
          </p:cNvGrpSpPr>
          <p:nvPr/>
        </p:nvGrpSpPr>
        <p:grpSpPr bwMode="auto">
          <a:xfrm>
            <a:off x="5210174" y="4283076"/>
            <a:ext cx="3119438" cy="746125"/>
            <a:chOff x="2983543" y="2333189"/>
            <a:chExt cx="2321398" cy="499962"/>
          </a:xfrm>
        </p:grpSpPr>
        <p:graphicFrame>
          <p:nvGraphicFramePr>
            <p:cNvPr id="51" name="Object 2"/>
            <p:cNvGraphicFramePr>
              <a:graphicFrameLocks noChangeAspect="1"/>
            </p:cNvGraphicFramePr>
            <p:nvPr/>
          </p:nvGraphicFramePr>
          <p:xfrm>
            <a:off x="2983543" y="2333189"/>
            <a:ext cx="2321398" cy="499962"/>
          </p:xfrm>
          <a:graphic>
            <a:graphicData uri="http://schemas.openxmlformats.org/presentationml/2006/ole">
              <p:oleObj spid="_x0000_s105477" name="Equation" r:id="rId6" imgW="583920" imgH="164880" progId="Equation.DSMT4">
                <p:embed/>
              </p:oleObj>
            </a:graphicData>
          </a:graphic>
        </p:graphicFrame>
        <p:cxnSp>
          <p:nvCxnSpPr>
            <p:cNvPr id="52" name="51 Conector recto de flecha"/>
            <p:cNvCxnSpPr/>
            <p:nvPr/>
          </p:nvCxnSpPr>
          <p:spPr>
            <a:xfrm>
              <a:off x="3597274" y="2634643"/>
              <a:ext cx="1060213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52 CuadroTexto"/>
          <p:cNvSpPr txBox="1">
            <a:spLocks noChangeArrowheads="1"/>
          </p:cNvSpPr>
          <p:nvPr/>
        </p:nvSpPr>
        <p:spPr bwMode="auto">
          <a:xfrm>
            <a:off x="4993524" y="4933366"/>
            <a:ext cx="17200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14 protones</a:t>
            </a:r>
            <a:endParaRPr lang="es-ES_tradnl" sz="1800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14 </a:t>
            </a:r>
            <a:r>
              <a:rPr lang="es-ES_tradnl" sz="1800" dirty="0">
                <a:solidFill>
                  <a:srgbClr val="000000"/>
                </a:solidFill>
                <a:latin typeface="Calibri" pitchFamily="34" charset="0"/>
              </a:rPr>
              <a:t>neutrones</a:t>
            </a:r>
          </a:p>
        </p:txBody>
      </p:sp>
      <p:sp>
        <p:nvSpPr>
          <p:cNvPr id="54" name="53 CuadroTexto"/>
          <p:cNvSpPr txBox="1">
            <a:spLocks noChangeArrowheads="1"/>
          </p:cNvSpPr>
          <p:nvPr/>
        </p:nvSpPr>
        <p:spPr bwMode="auto">
          <a:xfrm>
            <a:off x="7014244" y="4933366"/>
            <a:ext cx="16845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 14 protones</a:t>
            </a:r>
            <a:endParaRPr lang="es-ES_tradnl" sz="1800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s-ES_tradnl" sz="1800" dirty="0" smtClean="0">
                <a:solidFill>
                  <a:srgbClr val="000000"/>
                </a:solidFill>
                <a:latin typeface="Calibri" pitchFamily="34" charset="0"/>
              </a:rPr>
              <a:t>   16 neutrones</a:t>
            </a:r>
            <a:endParaRPr lang="es-ES_tradnl" sz="1800" dirty="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55" name="45 Grupo"/>
          <p:cNvGrpSpPr>
            <a:grpSpLocks/>
          </p:cNvGrpSpPr>
          <p:nvPr/>
        </p:nvGrpSpPr>
        <p:grpSpPr bwMode="auto">
          <a:xfrm>
            <a:off x="5088689" y="5594683"/>
            <a:ext cx="1745248" cy="405372"/>
            <a:chOff x="745927" y="4379496"/>
            <a:chExt cx="1744553" cy="405987"/>
          </a:xfrm>
        </p:grpSpPr>
        <p:cxnSp>
          <p:nvCxnSpPr>
            <p:cNvPr id="56" name="55 Conector recto"/>
            <p:cNvCxnSpPr/>
            <p:nvPr/>
          </p:nvCxnSpPr>
          <p:spPr>
            <a:xfrm>
              <a:off x="781674" y="4379496"/>
              <a:ext cx="127584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18 CuadroTexto"/>
            <p:cNvSpPr txBox="1">
              <a:spLocks noChangeArrowheads="1"/>
            </p:cNvSpPr>
            <p:nvPr/>
          </p:nvSpPr>
          <p:spPr bwMode="auto">
            <a:xfrm>
              <a:off x="745927" y="4415591"/>
              <a:ext cx="1744553" cy="3698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s-ES_tradnl" sz="1800" b="1" dirty="0" smtClean="0">
                  <a:solidFill>
                    <a:srgbClr val="FF0000"/>
                  </a:solidFill>
                  <a:latin typeface="Calibri" pitchFamily="34" charset="0"/>
                </a:rPr>
                <a:t>28 </a:t>
              </a:r>
              <a:r>
                <a:rPr lang="es-ES_tradnl" sz="1800" b="1" dirty="0">
                  <a:solidFill>
                    <a:srgbClr val="FF0000"/>
                  </a:solidFill>
                  <a:latin typeface="Calibri" pitchFamily="34" charset="0"/>
                </a:rPr>
                <a:t>nucleones</a:t>
              </a:r>
            </a:p>
          </p:txBody>
        </p:sp>
      </p:grpSp>
      <p:grpSp>
        <p:nvGrpSpPr>
          <p:cNvPr id="58" name="48 Grupo"/>
          <p:cNvGrpSpPr>
            <a:grpSpLocks/>
          </p:cNvGrpSpPr>
          <p:nvPr/>
        </p:nvGrpSpPr>
        <p:grpSpPr bwMode="auto">
          <a:xfrm>
            <a:off x="7195220" y="5582662"/>
            <a:ext cx="1732213" cy="405361"/>
            <a:chOff x="2887593" y="4379496"/>
            <a:chExt cx="1733397" cy="405975"/>
          </a:xfrm>
        </p:grpSpPr>
        <p:cxnSp>
          <p:nvCxnSpPr>
            <p:cNvPr id="59" name="58 Conector recto"/>
            <p:cNvCxnSpPr/>
            <p:nvPr/>
          </p:nvCxnSpPr>
          <p:spPr>
            <a:xfrm>
              <a:off x="2923880" y="4379496"/>
              <a:ext cx="127563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19 CuadroTexto"/>
            <p:cNvSpPr txBox="1">
              <a:spLocks noChangeArrowheads="1"/>
            </p:cNvSpPr>
            <p:nvPr/>
          </p:nvSpPr>
          <p:spPr bwMode="auto">
            <a:xfrm>
              <a:off x="2887593" y="4415580"/>
              <a:ext cx="1733397" cy="369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s-ES_tradnl" sz="1800" b="1" dirty="0" smtClean="0">
                  <a:solidFill>
                    <a:srgbClr val="FF0000"/>
                  </a:solidFill>
                  <a:latin typeface="Calibri" pitchFamily="34" charset="0"/>
                </a:rPr>
                <a:t>30 </a:t>
              </a:r>
              <a:r>
                <a:rPr lang="es-ES_tradnl" sz="1800" b="1" dirty="0">
                  <a:solidFill>
                    <a:srgbClr val="FF0000"/>
                  </a:solidFill>
                  <a:latin typeface="Calibri" pitchFamily="34" charset="0"/>
                </a:rPr>
                <a:t>nucleones</a:t>
              </a:r>
            </a:p>
          </p:txBody>
        </p:sp>
      </p:grpSp>
      <p:sp>
        <p:nvSpPr>
          <p:cNvPr id="61" name="60 Rectángulo"/>
          <p:cNvSpPr/>
          <p:nvPr/>
        </p:nvSpPr>
        <p:spPr>
          <a:xfrm>
            <a:off x="4998352" y="3811779"/>
            <a:ext cx="12795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latin typeface="Calibri" pitchFamily="34" charset="0"/>
                <a:cs typeface="Calibri" pitchFamily="34" charset="0"/>
              </a:rPr>
              <a:t>Silicio 28</a:t>
            </a:r>
            <a:endParaRPr lang="es-ES_tradnl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7031690" y="3787716"/>
            <a:ext cx="12795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>
                <a:latin typeface="Calibri" pitchFamily="34" charset="0"/>
                <a:cs typeface="Calibri" pitchFamily="34" charset="0"/>
              </a:rPr>
              <a:t>Silicio 30</a:t>
            </a:r>
            <a:endParaRPr lang="es-ES_tradnl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20" grpId="0"/>
      <p:bldP spid="21" grpId="0" animBg="1"/>
      <p:bldP spid="25" grpId="0"/>
      <p:bldP spid="26" grpId="0"/>
      <p:bldP spid="35" grpId="0" animBg="1"/>
      <p:bldP spid="39" grpId="0"/>
      <p:bldP spid="40" grpId="0"/>
      <p:bldP spid="49" grpId="0" animBg="1"/>
      <p:bldP spid="53" grpId="0"/>
      <p:bldP spid="5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31 Rectángulo"/>
          <p:cNvSpPr/>
          <p:nvPr/>
        </p:nvSpPr>
        <p:spPr>
          <a:xfrm>
            <a:off x="588963" y="3163888"/>
            <a:ext cx="3851275" cy="2009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1800">
              <a:solidFill>
                <a:prstClr val="white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4800600" y="3176588"/>
            <a:ext cx="3802063" cy="20097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1800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9288"/>
          </a:xfrm>
          <a:solidFill>
            <a:srgbClr val="030A97"/>
          </a:solidFill>
          <a:ln>
            <a:solidFill>
              <a:srgbClr val="030A97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 b="1" dirty="0" smtClean="0">
                <a:solidFill>
                  <a:schemeClr val="bg1"/>
                </a:solidFill>
              </a:rPr>
              <a:t>ISÓBAROS</a:t>
            </a:r>
          </a:p>
        </p:txBody>
      </p:sp>
      <p:sp>
        <p:nvSpPr>
          <p:cNvPr id="4" name="3 CuadroTexto"/>
          <p:cNvSpPr txBox="1">
            <a:spLocks noChangeArrowheads="1"/>
          </p:cNvSpPr>
          <p:nvPr/>
        </p:nvSpPr>
        <p:spPr bwMode="auto">
          <a:xfrm>
            <a:off x="614363" y="1274763"/>
            <a:ext cx="8001000" cy="10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sz="2000" dirty="0">
                <a:solidFill>
                  <a:srgbClr val="000000"/>
                </a:solidFill>
                <a:latin typeface="Calibri" pitchFamily="34" charset="0"/>
              </a:rPr>
              <a:t>Son elementos que tienen el mismo número de partículas en el núcleo atómico (nucleones) y por tanto tienen el mismo número másico pero </a:t>
            </a:r>
            <a:r>
              <a:rPr lang="es-ES_tradnl" sz="2000" dirty="0" smtClean="0">
                <a:solidFill>
                  <a:srgbClr val="000000"/>
                </a:solidFill>
                <a:latin typeface="Calibri" pitchFamily="34" charset="0"/>
              </a:rPr>
              <a:t>tienen distinto </a:t>
            </a:r>
            <a:r>
              <a:rPr lang="es-ES_tradnl" sz="2000" dirty="0">
                <a:solidFill>
                  <a:srgbClr val="000000"/>
                </a:solidFill>
                <a:latin typeface="Calibri" pitchFamily="34" charset="0"/>
              </a:rPr>
              <a:t>número </a:t>
            </a:r>
            <a:r>
              <a:rPr lang="es-ES_tradnl" sz="2000" dirty="0" smtClean="0">
                <a:solidFill>
                  <a:srgbClr val="000000"/>
                </a:solidFill>
                <a:latin typeface="Calibri" pitchFamily="34" charset="0"/>
              </a:rPr>
              <a:t>atómico por tener diferente número de protones. </a:t>
            </a:r>
            <a:endParaRPr lang="es-ES_tradnl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610853" y="2430463"/>
            <a:ext cx="48607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b="1" dirty="0" smtClean="0">
                <a:solidFill>
                  <a:srgbClr val="000000"/>
                </a:solidFill>
                <a:latin typeface="Calibri" pitchFamily="34" charset="0"/>
              </a:rPr>
              <a:t>Ejemplos de elementos </a:t>
            </a:r>
            <a:r>
              <a:rPr lang="es-ES_tradnl" b="1" dirty="0" err="1" smtClean="0">
                <a:solidFill>
                  <a:srgbClr val="000000"/>
                </a:solidFill>
                <a:latin typeface="Calibri" pitchFamily="34" charset="0"/>
              </a:rPr>
              <a:t>isóbaros</a:t>
            </a:r>
            <a:r>
              <a:rPr lang="es-ES_tradnl" b="1" dirty="0" smtClean="0">
                <a:solidFill>
                  <a:srgbClr val="000000"/>
                </a:solidFill>
                <a:latin typeface="Calibri" pitchFamily="34" charset="0"/>
              </a:rPr>
              <a:t>:</a:t>
            </a:r>
            <a:endParaRPr lang="es-ES_tradnl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3" name="21 Grupo"/>
          <p:cNvGrpSpPr>
            <a:grpSpLocks/>
          </p:cNvGrpSpPr>
          <p:nvPr/>
        </p:nvGrpSpPr>
        <p:grpSpPr bwMode="auto">
          <a:xfrm>
            <a:off x="974725" y="3236913"/>
            <a:ext cx="3381375" cy="692150"/>
            <a:chOff x="2454443" y="2237626"/>
            <a:chExt cx="3380873" cy="692397"/>
          </a:xfrm>
        </p:grpSpPr>
        <p:graphicFrame>
          <p:nvGraphicFramePr>
            <p:cNvPr id="2051" name="Object 2"/>
            <p:cNvGraphicFramePr>
              <a:graphicFrameLocks noChangeAspect="1"/>
            </p:cNvGraphicFramePr>
            <p:nvPr/>
          </p:nvGraphicFramePr>
          <p:xfrm>
            <a:off x="2454443" y="2237626"/>
            <a:ext cx="3380873" cy="692397"/>
          </p:xfrm>
          <a:graphic>
            <a:graphicData uri="http://schemas.openxmlformats.org/presentationml/2006/ole">
              <p:oleObj spid="_x0000_s2051" name="Ecuación" r:id="rId3" imgW="850680" imgH="228600" progId="Equation.3">
                <p:embed/>
              </p:oleObj>
            </a:graphicData>
          </a:graphic>
        </p:graphicFrame>
        <p:cxnSp>
          <p:nvCxnSpPr>
            <p:cNvPr id="11" name="10 Conector recto de flecha"/>
            <p:cNvCxnSpPr/>
            <p:nvPr/>
          </p:nvCxnSpPr>
          <p:spPr>
            <a:xfrm>
              <a:off x="3597273" y="2634643"/>
              <a:ext cx="1106324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12 CuadroTexto"/>
          <p:cNvSpPr txBox="1">
            <a:spLocks noChangeArrowheads="1"/>
          </p:cNvSpPr>
          <p:nvPr/>
        </p:nvSpPr>
        <p:spPr bwMode="auto">
          <a:xfrm>
            <a:off x="722313" y="3922713"/>
            <a:ext cx="14668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1800">
                <a:solidFill>
                  <a:srgbClr val="000000"/>
                </a:solidFill>
                <a:latin typeface="Calibri" pitchFamily="34" charset="0"/>
              </a:rPr>
              <a:t>20 protones</a:t>
            </a:r>
          </a:p>
          <a:p>
            <a:r>
              <a:rPr lang="es-ES_tradnl" sz="1800">
                <a:solidFill>
                  <a:srgbClr val="000000"/>
                </a:solidFill>
                <a:latin typeface="Calibri" pitchFamily="34" charset="0"/>
              </a:rPr>
              <a:t>20 neutrones</a:t>
            </a:r>
          </a:p>
        </p:txBody>
      </p:sp>
      <p:sp>
        <p:nvSpPr>
          <p:cNvPr id="14" name="13 CuadroTexto"/>
          <p:cNvSpPr txBox="1">
            <a:spLocks noChangeArrowheads="1"/>
          </p:cNvSpPr>
          <p:nvPr/>
        </p:nvSpPr>
        <p:spPr bwMode="auto">
          <a:xfrm>
            <a:off x="2911475" y="3922713"/>
            <a:ext cx="14684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1800">
                <a:solidFill>
                  <a:srgbClr val="000000"/>
                </a:solidFill>
                <a:latin typeface="Calibri" pitchFamily="34" charset="0"/>
              </a:rPr>
              <a:t>18 protones</a:t>
            </a:r>
          </a:p>
          <a:p>
            <a:r>
              <a:rPr lang="es-ES_tradnl" sz="1800">
                <a:solidFill>
                  <a:srgbClr val="000000"/>
                </a:solidFill>
                <a:latin typeface="Calibri" pitchFamily="34" charset="0"/>
              </a:rPr>
              <a:t>22 neutrones</a:t>
            </a:r>
          </a:p>
        </p:txBody>
      </p:sp>
      <p:grpSp>
        <p:nvGrpSpPr>
          <p:cNvPr id="5" name="45 Grupo"/>
          <p:cNvGrpSpPr>
            <a:grpSpLocks/>
          </p:cNvGrpSpPr>
          <p:nvPr/>
        </p:nvGrpSpPr>
        <p:grpSpPr bwMode="auto">
          <a:xfrm>
            <a:off x="673100" y="4572000"/>
            <a:ext cx="1468438" cy="404813"/>
            <a:chOff x="673767" y="4379496"/>
            <a:chExt cx="1467853" cy="405427"/>
          </a:xfrm>
        </p:grpSpPr>
        <p:cxnSp>
          <p:nvCxnSpPr>
            <p:cNvPr id="16" name="15 Conector recto"/>
            <p:cNvCxnSpPr/>
            <p:nvPr/>
          </p:nvCxnSpPr>
          <p:spPr>
            <a:xfrm>
              <a:off x="781674" y="4379496"/>
              <a:ext cx="127584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6" name="18 CuadroTexto"/>
            <p:cNvSpPr txBox="1">
              <a:spLocks noChangeArrowheads="1"/>
            </p:cNvSpPr>
            <p:nvPr/>
          </p:nvSpPr>
          <p:spPr bwMode="auto">
            <a:xfrm>
              <a:off x="673767" y="4415591"/>
              <a:ext cx="146785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800" b="1">
                  <a:solidFill>
                    <a:srgbClr val="FF0000"/>
                  </a:solidFill>
                  <a:latin typeface="Calibri" pitchFamily="34" charset="0"/>
                </a:rPr>
                <a:t>40 nucleones</a:t>
              </a:r>
            </a:p>
          </p:txBody>
        </p:sp>
      </p:grpSp>
      <p:grpSp>
        <p:nvGrpSpPr>
          <p:cNvPr id="7" name="48 Grupo"/>
          <p:cNvGrpSpPr>
            <a:grpSpLocks/>
          </p:cNvGrpSpPr>
          <p:nvPr/>
        </p:nvGrpSpPr>
        <p:grpSpPr bwMode="auto">
          <a:xfrm>
            <a:off x="2863850" y="4572000"/>
            <a:ext cx="1466850" cy="404813"/>
            <a:chOff x="2863514" y="4379496"/>
            <a:chExt cx="1467853" cy="405427"/>
          </a:xfrm>
        </p:grpSpPr>
        <p:cxnSp>
          <p:nvCxnSpPr>
            <p:cNvPr id="18" name="17 Conector recto"/>
            <p:cNvCxnSpPr/>
            <p:nvPr/>
          </p:nvCxnSpPr>
          <p:spPr>
            <a:xfrm>
              <a:off x="2923880" y="4379496"/>
              <a:ext cx="1275635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4" name="19 CuadroTexto"/>
            <p:cNvSpPr txBox="1">
              <a:spLocks noChangeArrowheads="1"/>
            </p:cNvSpPr>
            <p:nvPr/>
          </p:nvSpPr>
          <p:spPr bwMode="auto">
            <a:xfrm>
              <a:off x="2863514" y="4415591"/>
              <a:ext cx="146785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800" b="1">
                  <a:solidFill>
                    <a:srgbClr val="FF0000"/>
                  </a:solidFill>
                  <a:latin typeface="Calibri" pitchFamily="34" charset="0"/>
                </a:rPr>
                <a:t>40 nucleones</a:t>
              </a:r>
            </a:p>
          </p:txBody>
        </p:sp>
      </p:grpSp>
      <p:grpSp>
        <p:nvGrpSpPr>
          <p:cNvPr id="8" name="22 Grupo"/>
          <p:cNvGrpSpPr>
            <a:grpSpLocks/>
          </p:cNvGrpSpPr>
          <p:nvPr/>
        </p:nvGrpSpPr>
        <p:grpSpPr bwMode="auto">
          <a:xfrm>
            <a:off x="5260975" y="3284538"/>
            <a:ext cx="3228975" cy="692150"/>
            <a:chOff x="2530475" y="2238041"/>
            <a:chExt cx="3228975" cy="692150"/>
          </a:xfrm>
        </p:grpSpPr>
        <p:graphicFrame>
          <p:nvGraphicFramePr>
            <p:cNvPr id="2050" name="Object 4"/>
            <p:cNvGraphicFramePr>
              <a:graphicFrameLocks noChangeAspect="1"/>
            </p:cNvGraphicFramePr>
            <p:nvPr/>
          </p:nvGraphicFramePr>
          <p:xfrm>
            <a:off x="2530475" y="2238041"/>
            <a:ext cx="3228975" cy="692150"/>
          </p:xfrm>
          <a:graphic>
            <a:graphicData uri="http://schemas.openxmlformats.org/presentationml/2006/ole">
              <p:oleObj spid="_x0000_s2050" name="Ecuación" r:id="rId4" imgW="812520" imgH="228600" progId="Equation.3">
                <p:embed/>
              </p:oleObj>
            </a:graphicData>
          </a:graphic>
        </p:graphicFrame>
        <p:cxnSp>
          <p:nvCxnSpPr>
            <p:cNvPr id="25" name="24 Conector recto de flecha"/>
            <p:cNvCxnSpPr/>
            <p:nvPr/>
          </p:nvCxnSpPr>
          <p:spPr>
            <a:xfrm>
              <a:off x="3597275" y="2634916"/>
              <a:ext cx="110648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25 CuadroTexto"/>
          <p:cNvSpPr txBox="1">
            <a:spLocks noChangeArrowheads="1"/>
          </p:cNvSpPr>
          <p:nvPr/>
        </p:nvSpPr>
        <p:spPr bwMode="auto">
          <a:xfrm>
            <a:off x="4932363" y="3933825"/>
            <a:ext cx="14684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1800">
                <a:solidFill>
                  <a:srgbClr val="000000"/>
                </a:solidFill>
                <a:latin typeface="Calibri" pitchFamily="34" charset="0"/>
              </a:rPr>
              <a:t>20 protones</a:t>
            </a:r>
          </a:p>
          <a:p>
            <a:r>
              <a:rPr lang="es-ES_tradnl" sz="1800">
                <a:solidFill>
                  <a:srgbClr val="000000"/>
                </a:solidFill>
                <a:latin typeface="Calibri" pitchFamily="34" charset="0"/>
              </a:rPr>
              <a:t>20 neutrones</a:t>
            </a:r>
          </a:p>
        </p:txBody>
      </p:sp>
      <p:sp>
        <p:nvSpPr>
          <p:cNvPr id="27" name="26 CuadroTexto"/>
          <p:cNvSpPr txBox="1">
            <a:spLocks noChangeArrowheads="1"/>
          </p:cNvSpPr>
          <p:nvPr/>
        </p:nvSpPr>
        <p:spPr bwMode="auto">
          <a:xfrm>
            <a:off x="7123113" y="3933825"/>
            <a:ext cx="14668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1800">
                <a:solidFill>
                  <a:srgbClr val="000000"/>
                </a:solidFill>
                <a:latin typeface="Calibri" pitchFamily="34" charset="0"/>
              </a:rPr>
              <a:t>19 protones</a:t>
            </a:r>
          </a:p>
          <a:p>
            <a:r>
              <a:rPr lang="es-ES_tradnl" sz="1800">
                <a:solidFill>
                  <a:srgbClr val="000000"/>
                </a:solidFill>
                <a:latin typeface="Calibri" pitchFamily="34" charset="0"/>
              </a:rPr>
              <a:t>21 neutrones</a:t>
            </a:r>
          </a:p>
        </p:txBody>
      </p:sp>
      <p:grpSp>
        <p:nvGrpSpPr>
          <p:cNvPr id="9" name="46 Grupo"/>
          <p:cNvGrpSpPr>
            <a:grpSpLocks/>
          </p:cNvGrpSpPr>
          <p:nvPr/>
        </p:nvGrpSpPr>
        <p:grpSpPr bwMode="auto">
          <a:xfrm>
            <a:off x="4884738" y="4584700"/>
            <a:ext cx="1468437" cy="404813"/>
            <a:chOff x="4884821" y="4391527"/>
            <a:chExt cx="1467853" cy="405427"/>
          </a:xfrm>
        </p:grpSpPr>
        <p:cxnSp>
          <p:nvCxnSpPr>
            <p:cNvPr id="28" name="27 Conector recto"/>
            <p:cNvCxnSpPr/>
            <p:nvPr/>
          </p:nvCxnSpPr>
          <p:spPr>
            <a:xfrm>
              <a:off x="4992728" y="4391527"/>
              <a:ext cx="127584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1" name="29 CuadroTexto"/>
            <p:cNvSpPr txBox="1">
              <a:spLocks noChangeArrowheads="1"/>
            </p:cNvSpPr>
            <p:nvPr/>
          </p:nvSpPr>
          <p:spPr bwMode="auto">
            <a:xfrm>
              <a:off x="4884821" y="4427622"/>
              <a:ext cx="146785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800" b="1">
                  <a:solidFill>
                    <a:srgbClr val="FF0000"/>
                  </a:solidFill>
                  <a:latin typeface="Calibri" pitchFamily="34" charset="0"/>
                </a:rPr>
                <a:t>40 nucleones</a:t>
              </a:r>
            </a:p>
          </p:txBody>
        </p:sp>
      </p:grpSp>
      <p:grpSp>
        <p:nvGrpSpPr>
          <p:cNvPr id="10" name="47 Grupo"/>
          <p:cNvGrpSpPr>
            <a:grpSpLocks/>
          </p:cNvGrpSpPr>
          <p:nvPr/>
        </p:nvGrpSpPr>
        <p:grpSpPr bwMode="auto">
          <a:xfrm>
            <a:off x="7073900" y="4584700"/>
            <a:ext cx="1468438" cy="404813"/>
            <a:chOff x="7074568" y="4391527"/>
            <a:chExt cx="1467853" cy="405427"/>
          </a:xfrm>
        </p:grpSpPr>
        <p:cxnSp>
          <p:nvCxnSpPr>
            <p:cNvPr id="29" name="28 Conector recto"/>
            <p:cNvCxnSpPr/>
            <p:nvPr/>
          </p:nvCxnSpPr>
          <p:spPr>
            <a:xfrm>
              <a:off x="7134869" y="4391527"/>
              <a:ext cx="127584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9" name="30 CuadroTexto"/>
            <p:cNvSpPr txBox="1">
              <a:spLocks noChangeArrowheads="1"/>
            </p:cNvSpPr>
            <p:nvPr/>
          </p:nvSpPr>
          <p:spPr bwMode="auto">
            <a:xfrm>
              <a:off x="7074568" y="4427622"/>
              <a:ext cx="146785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_tradnl" sz="1800" b="1">
                  <a:solidFill>
                    <a:srgbClr val="FF0000"/>
                  </a:solidFill>
                  <a:latin typeface="Calibri" pitchFamily="34" charset="0"/>
                </a:rPr>
                <a:t>40 nucleones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4" grpId="0" animBg="1"/>
      <p:bldP spid="6" grpId="0"/>
      <p:bldP spid="13" grpId="0"/>
      <p:bldP spid="14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116 Rectángulo"/>
          <p:cNvSpPr/>
          <p:nvPr/>
        </p:nvSpPr>
        <p:spPr>
          <a:xfrm>
            <a:off x="526381" y="965534"/>
            <a:ext cx="8086725" cy="57292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6867" name="Rectangle 139"/>
          <p:cNvSpPr>
            <a:spLocks noChangeArrowheads="1"/>
          </p:cNvSpPr>
          <p:nvPr/>
        </p:nvSpPr>
        <p:spPr bwMode="auto">
          <a:xfrm>
            <a:off x="0" y="0"/>
            <a:ext cx="9144000" cy="5143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2800" b="1" dirty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EL ISÓTOPO  </a:t>
            </a:r>
            <a:r>
              <a:rPr lang="es-ES" sz="2800" b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C-14</a:t>
            </a:r>
            <a:endParaRPr lang="es-ES" sz="2800" dirty="0">
              <a:latin typeface="Calibri" pitchFamily="34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98231" y="4819984"/>
            <a:ext cx="4305300" cy="1384300"/>
            <a:chOff x="2270" y="2660"/>
            <a:chExt cx="2924" cy="872"/>
          </a:xfrm>
        </p:grpSpPr>
        <p:sp>
          <p:nvSpPr>
            <p:cNvPr id="36976" name="Rectangle 3"/>
            <p:cNvSpPr>
              <a:spLocks noChangeArrowheads="1"/>
            </p:cNvSpPr>
            <p:nvPr/>
          </p:nvSpPr>
          <p:spPr bwMode="auto">
            <a:xfrm>
              <a:off x="2270" y="2660"/>
              <a:ext cx="2924" cy="87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6977" name="Text Box 4"/>
            <p:cNvSpPr txBox="1">
              <a:spLocks noChangeArrowheads="1"/>
            </p:cNvSpPr>
            <p:nvPr/>
          </p:nvSpPr>
          <p:spPr bwMode="auto">
            <a:xfrm>
              <a:off x="3239" y="2753"/>
              <a:ext cx="52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5400" b="1">
                  <a:solidFill>
                    <a:schemeClr val="accent2"/>
                  </a:solidFill>
                </a:rPr>
                <a:t>C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750219" y="1068722"/>
            <a:ext cx="2651125" cy="2651125"/>
            <a:chOff x="392" y="2299"/>
            <a:chExt cx="1670" cy="1670"/>
          </a:xfrm>
        </p:grpSpPr>
        <p:grpSp>
          <p:nvGrpSpPr>
            <p:cNvPr id="36949" name="Group 7"/>
            <p:cNvGrpSpPr>
              <a:grpSpLocks/>
            </p:cNvGrpSpPr>
            <p:nvPr/>
          </p:nvGrpSpPr>
          <p:grpSpPr bwMode="auto">
            <a:xfrm>
              <a:off x="392" y="2299"/>
              <a:ext cx="1670" cy="1670"/>
              <a:chOff x="392" y="1960"/>
              <a:chExt cx="1670" cy="1670"/>
            </a:xfrm>
          </p:grpSpPr>
          <p:grpSp>
            <p:nvGrpSpPr>
              <p:cNvPr id="36961" name="Group 8"/>
              <p:cNvGrpSpPr>
                <a:grpSpLocks/>
              </p:cNvGrpSpPr>
              <p:nvPr/>
            </p:nvGrpSpPr>
            <p:grpSpPr bwMode="auto">
              <a:xfrm>
                <a:off x="446" y="2014"/>
                <a:ext cx="1561" cy="1561"/>
                <a:chOff x="446" y="2014"/>
                <a:chExt cx="1561" cy="1561"/>
              </a:xfrm>
            </p:grpSpPr>
            <p:sp>
              <p:nvSpPr>
                <p:cNvPr id="36974" name="Oval 9"/>
                <p:cNvSpPr>
                  <a:spLocks noChangeArrowheads="1"/>
                </p:cNvSpPr>
                <p:nvPr/>
              </p:nvSpPr>
              <p:spPr bwMode="auto">
                <a:xfrm>
                  <a:off x="688" y="2256"/>
                  <a:ext cx="1077" cy="107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6975" name="Oval 10"/>
                <p:cNvSpPr>
                  <a:spLocks noChangeArrowheads="1"/>
                </p:cNvSpPr>
                <p:nvPr/>
              </p:nvSpPr>
              <p:spPr bwMode="auto">
                <a:xfrm>
                  <a:off x="446" y="2014"/>
                  <a:ext cx="1561" cy="1561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sp>
            <p:nvSpPr>
              <p:cNvPr id="36962" name="Oval 11"/>
              <p:cNvSpPr>
                <a:spLocks noChangeArrowheads="1"/>
              </p:cNvSpPr>
              <p:nvPr/>
            </p:nvSpPr>
            <p:spPr bwMode="auto">
              <a:xfrm>
                <a:off x="1173" y="1960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63" name="Oval 12"/>
              <p:cNvSpPr>
                <a:spLocks noChangeArrowheads="1"/>
              </p:cNvSpPr>
              <p:nvPr/>
            </p:nvSpPr>
            <p:spPr bwMode="auto">
              <a:xfrm>
                <a:off x="1173" y="3522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64" name="Oval 13"/>
              <p:cNvSpPr>
                <a:spLocks noChangeArrowheads="1"/>
              </p:cNvSpPr>
              <p:nvPr/>
            </p:nvSpPr>
            <p:spPr bwMode="auto">
              <a:xfrm>
                <a:off x="1954" y="2741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65" name="Oval 14"/>
              <p:cNvSpPr>
                <a:spLocks noChangeArrowheads="1"/>
              </p:cNvSpPr>
              <p:nvPr/>
            </p:nvSpPr>
            <p:spPr bwMode="auto">
              <a:xfrm>
                <a:off x="392" y="2741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66" name="Oval 15"/>
              <p:cNvSpPr>
                <a:spLocks noChangeArrowheads="1"/>
              </p:cNvSpPr>
              <p:nvPr/>
            </p:nvSpPr>
            <p:spPr bwMode="auto">
              <a:xfrm>
                <a:off x="850" y="2337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67" name="Oval 16"/>
              <p:cNvSpPr>
                <a:spLocks noChangeArrowheads="1"/>
              </p:cNvSpPr>
              <p:nvPr/>
            </p:nvSpPr>
            <p:spPr bwMode="auto">
              <a:xfrm>
                <a:off x="1550" y="3118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68" name="Line 17"/>
              <p:cNvSpPr>
                <a:spLocks noChangeShapeType="1"/>
              </p:cNvSpPr>
              <p:nvPr/>
            </p:nvSpPr>
            <p:spPr bwMode="auto">
              <a:xfrm>
                <a:off x="1189" y="2014"/>
                <a:ext cx="7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969" name="Line 18"/>
              <p:cNvSpPr>
                <a:spLocks noChangeShapeType="1"/>
              </p:cNvSpPr>
              <p:nvPr/>
            </p:nvSpPr>
            <p:spPr bwMode="auto">
              <a:xfrm>
                <a:off x="866" y="2390"/>
                <a:ext cx="7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970" name="Line 19"/>
              <p:cNvSpPr>
                <a:spLocks noChangeShapeType="1"/>
              </p:cNvSpPr>
              <p:nvPr/>
            </p:nvSpPr>
            <p:spPr bwMode="auto">
              <a:xfrm>
                <a:off x="409" y="2793"/>
                <a:ext cx="7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971" name="Line 20"/>
              <p:cNvSpPr>
                <a:spLocks noChangeShapeType="1"/>
              </p:cNvSpPr>
              <p:nvPr/>
            </p:nvSpPr>
            <p:spPr bwMode="auto">
              <a:xfrm>
                <a:off x="1189" y="3574"/>
                <a:ext cx="7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972" name="Line 21"/>
              <p:cNvSpPr>
                <a:spLocks noChangeShapeType="1"/>
              </p:cNvSpPr>
              <p:nvPr/>
            </p:nvSpPr>
            <p:spPr bwMode="auto">
              <a:xfrm>
                <a:off x="1567" y="3173"/>
                <a:ext cx="7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973" name="Line 22"/>
              <p:cNvSpPr>
                <a:spLocks noChangeShapeType="1"/>
              </p:cNvSpPr>
              <p:nvPr/>
            </p:nvSpPr>
            <p:spPr bwMode="auto">
              <a:xfrm>
                <a:off x="1971" y="2793"/>
                <a:ext cx="7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grpSp>
          <p:nvGrpSpPr>
            <p:cNvPr id="36950" name="Group 23"/>
            <p:cNvGrpSpPr>
              <a:grpSpLocks/>
            </p:cNvGrpSpPr>
            <p:nvPr/>
          </p:nvGrpSpPr>
          <p:grpSpPr bwMode="auto">
            <a:xfrm>
              <a:off x="1039" y="2930"/>
              <a:ext cx="376" cy="395"/>
              <a:chOff x="1039" y="2591"/>
              <a:chExt cx="376" cy="395"/>
            </a:xfrm>
          </p:grpSpPr>
          <p:sp>
            <p:nvSpPr>
              <p:cNvPr id="36951" name="Oval 24"/>
              <p:cNvSpPr>
                <a:spLocks noChangeArrowheads="1"/>
              </p:cNvSpPr>
              <p:nvPr/>
            </p:nvSpPr>
            <p:spPr bwMode="auto">
              <a:xfrm>
                <a:off x="1039" y="2607"/>
                <a:ext cx="376" cy="37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grpSp>
            <p:nvGrpSpPr>
              <p:cNvPr id="36952" name="Group 25"/>
              <p:cNvGrpSpPr>
                <a:grpSpLocks/>
              </p:cNvGrpSpPr>
              <p:nvPr/>
            </p:nvGrpSpPr>
            <p:grpSpPr bwMode="auto">
              <a:xfrm>
                <a:off x="1236" y="2658"/>
                <a:ext cx="108" cy="108"/>
                <a:chOff x="3473" y="624"/>
                <a:chExt cx="182" cy="182"/>
              </a:xfrm>
            </p:grpSpPr>
            <p:sp>
              <p:nvSpPr>
                <p:cNvPr id="36958" name="Oval 26"/>
                <p:cNvSpPr>
                  <a:spLocks noChangeArrowheads="1"/>
                </p:cNvSpPr>
                <p:nvPr/>
              </p:nvSpPr>
              <p:spPr bwMode="auto">
                <a:xfrm>
                  <a:off x="3473" y="624"/>
                  <a:ext cx="182" cy="182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6959" name="Line 27"/>
                <p:cNvSpPr>
                  <a:spLocks noChangeShapeType="1"/>
                </p:cNvSpPr>
                <p:nvPr/>
              </p:nvSpPr>
              <p:spPr bwMode="auto">
                <a:xfrm>
                  <a:off x="3502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  <p:sp>
              <p:nvSpPr>
                <p:cNvPr id="36960" name="Line 28"/>
                <p:cNvSpPr>
                  <a:spLocks noChangeShapeType="1"/>
                </p:cNvSpPr>
                <p:nvPr/>
              </p:nvSpPr>
              <p:spPr bwMode="auto">
                <a:xfrm rot="-5400000">
                  <a:off x="3503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</p:grpSp>
          <p:grpSp>
            <p:nvGrpSpPr>
              <p:cNvPr id="36953" name="Group 29"/>
              <p:cNvGrpSpPr>
                <a:grpSpLocks/>
              </p:cNvGrpSpPr>
              <p:nvPr/>
            </p:nvGrpSpPr>
            <p:grpSpPr bwMode="auto">
              <a:xfrm>
                <a:off x="1199" y="2738"/>
                <a:ext cx="191" cy="231"/>
                <a:chOff x="1132" y="2738"/>
                <a:chExt cx="191" cy="231"/>
              </a:xfrm>
            </p:grpSpPr>
            <p:sp>
              <p:nvSpPr>
                <p:cNvPr id="36956" name="Oval 30"/>
                <p:cNvSpPr>
                  <a:spLocks noChangeArrowheads="1"/>
                </p:cNvSpPr>
                <p:nvPr/>
              </p:nvSpPr>
              <p:spPr bwMode="auto">
                <a:xfrm>
                  <a:off x="1172" y="2820"/>
                  <a:ext cx="109" cy="108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6957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132" y="2738"/>
                  <a:ext cx="191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" sz="1800">
                      <a:cs typeface="Times New Roman" pitchFamily="18" charset="0"/>
                    </a:rPr>
                    <a:t>n</a:t>
                  </a:r>
                </a:p>
              </p:txBody>
            </p:sp>
          </p:grpSp>
          <p:sp>
            <p:nvSpPr>
              <p:cNvPr id="36954" name="Text Box 32"/>
              <p:cNvSpPr txBox="1">
                <a:spLocks noChangeArrowheads="1"/>
              </p:cNvSpPr>
              <p:nvPr/>
            </p:nvSpPr>
            <p:spPr bwMode="auto">
              <a:xfrm>
                <a:off x="1065" y="2591"/>
                <a:ext cx="1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 b="1">
                    <a:solidFill>
                      <a:srgbClr val="FF3300"/>
                    </a:solidFill>
                    <a:cs typeface="Times New Roman" pitchFamily="18" charset="0"/>
                  </a:rPr>
                  <a:t>6</a:t>
                </a:r>
              </a:p>
            </p:txBody>
          </p:sp>
          <p:sp>
            <p:nvSpPr>
              <p:cNvPr id="36955" name="Text Box 33"/>
              <p:cNvSpPr txBox="1">
                <a:spLocks noChangeArrowheads="1"/>
              </p:cNvSpPr>
              <p:nvPr/>
            </p:nvSpPr>
            <p:spPr bwMode="auto">
              <a:xfrm>
                <a:off x="1065" y="2755"/>
                <a:ext cx="1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 b="1">
                    <a:solidFill>
                      <a:schemeClr val="bg1"/>
                    </a:solidFill>
                    <a:cs typeface="Times New Roman" pitchFamily="18" charset="0"/>
                  </a:rPr>
                  <a:t>6</a:t>
                </a:r>
              </a:p>
            </p:txBody>
          </p:sp>
        </p:grpSp>
      </p:grp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737519" y="3915109"/>
            <a:ext cx="2651125" cy="2651125"/>
            <a:chOff x="392" y="2299"/>
            <a:chExt cx="1670" cy="1670"/>
          </a:xfrm>
        </p:grpSpPr>
        <p:grpSp>
          <p:nvGrpSpPr>
            <p:cNvPr id="36922" name="Group 35"/>
            <p:cNvGrpSpPr>
              <a:grpSpLocks/>
            </p:cNvGrpSpPr>
            <p:nvPr/>
          </p:nvGrpSpPr>
          <p:grpSpPr bwMode="auto">
            <a:xfrm>
              <a:off x="392" y="2299"/>
              <a:ext cx="1670" cy="1670"/>
              <a:chOff x="392" y="1960"/>
              <a:chExt cx="1670" cy="1670"/>
            </a:xfrm>
          </p:grpSpPr>
          <p:grpSp>
            <p:nvGrpSpPr>
              <p:cNvPr id="36934" name="Group 36"/>
              <p:cNvGrpSpPr>
                <a:grpSpLocks/>
              </p:cNvGrpSpPr>
              <p:nvPr/>
            </p:nvGrpSpPr>
            <p:grpSpPr bwMode="auto">
              <a:xfrm>
                <a:off x="446" y="2014"/>
                <a:ext cx="1561" cy="1561"/>
                <a:chOff x="446" y="2014"/>
                <a:chExt cx="1561" cy="1561"/>
              </a:xfrm>
            </p:grpSpPr>
            <p:sp>
              <p:nvSpPr>
                <p:cNvPr id="36947" name="Oval 37"/>
                <p:cNvSpPr>
                  <a:spLocks noChangeArrowheads="1"/>
                </p:cNvSpPr>
                <p:nvPr/>
              </p:nvSpPr>
              <p:spPr bwMode="auto">
                <a:xfrm>
                  <a:off x="688" y="2256"/>
                  <a:ext cx="1077" cy="107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6948" name="Oval 38"/>
                <p:cNvSpPr>
                  <a:spLocks noChangeArrowheads="1"/>
                </p:cNvSpPr>
                <p:nvPr/>
              </p:nvSpPr>
              <p:spPr bwMode="auto">
                <a:xfrm>
                  <a:off x="446" y="2014"/>
                  <a:ext cx="1561" cy="1561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sp>
            <p:nvSpPr>
              <p:cNvPr id="36935" name="Oval 39"/>
              <p:cNvSpPr>
                <a:spLocks noChangeArrowheads="1"/>
              </p:cNvSpPr>
              <p:nvPr/>
            </p:nvSpPr>
            <p:spPr bwMode="auto">
              <a:xfrm>
                <a:off x="1173" y="1960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36" name="Oval 40"/>
              <p:cNvSpPr>
                <a:spLocks noChangeArrowheads="1"/>
              </p:cNvSpPr>
              <p:nvPr/>
            </p:nvSpPr>
            <p:spPr bwMode="auto">
              <a:xfrm>
                <a:off x="1173" y="3522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37" name="Oval 41"/>
              <p:cNvSpPr>
                <a:spLocks noChangeArrowheads="1"/>
              </p:cNvSpPr>
              <p:nvPr/>
            </p:nvSpPr>
            <p:spPr bwMode="auto">
              <a:xfrm>
                <a:off x="1954" y="2741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38" name="Oval 42"/>
              <p:cNvSpPr>
                <a:spLocks noChangeArrowheads="1"/>
              </p:cNvSpPr>
              <p:nvPr/>
            </p:nvSpPr>
            <p:spPr bwMode="auto">
              <a:xfrm>
                <a:off x="392" y="2741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39" name="Oval 43"/>
              <p:cNvSpPr>
                <a:spLocks noChangeArrowheads="1"/>
              </p:cNvSpPr>
              <p:nvPr/>
            </p:nvSpPr>
            <p:spPr bwMode="auto">
              <a:xfrm>
                <a:off x="850" y="2337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40" name="Oval 44"/>
              <p:cNvSpPr>
                <a:spLocks noChangeArrowheads="1"/>
              </p:cNvSpPr>
              <p:nvPr/>
            </p:nvSpPr>
            <p:spPr bwMode="auto">
              <a:xfrm>
                <a:off x="1550" y="3118"/>
                <a:ext cx="108" cy="10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41" name="Line 45"/>
              <p:cNvSpPr>
                <a:spLocks noChangeShapeType="1"/>
              </p:cNvSpPr>
              <p:nvPr/>
            </p:nvSpPr>
            <p:spPr bwMode="auto">
              <a:xfrm>
                <a:off x="1189" y="2014"/>
                <a:ext cx="7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942" name="Line 46"/>
              <p:cNvSpPr>
                <a:spLocks noChangeShapeType="1"/>
              </p:cNvSpPr>
              <p:nvPr/>
            </p:nvSpPr>
            <p:spPr bwMode="auto">
              <a:xfrm>
                <a:off x="866" y="2390"/>
                <a:ext cx="7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943" name="Line 47"/>
              <p:cNvSpPr>
                <a:spLocks noChangeShapeType="1"/>
              </p:cNvSpPr>
              <p:nvPr/>
            </p:nvSpPr>
            <p:spPr bwMode="auto">
              <a:xfrm>
                <a:off x="409" y="2793"/>
                <a:ext cx="7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944" name="Line 48"/>
              <p:cNvSpPr>
                <a:spLocks noChangeShapeType="1"/>
              </p:cNvSpPr>
              <p:nvPr/>
            </p:nvSpPr>
            <p:spPr bwMode="auto">
              <a:xfrm>
                <a:off x="1189" y="3574"/>
                <a:ext cx="77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945" name="Line 49"/>
              <p:cNvSpPr>
                <a:spLocks noChangeShapeType="1"/>
              </p:cNvSpPr>
              <p:nvPr/>
            </p:nvSpPr>
            <p:spPr bwMode="auto">
              <a:xfrm>
                <a:off x="1567" y="3173"/>
                <a:ext cx="7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946" name="Line 50"/>
              <p:cNvSpPr>
                <a:spLocks noChangeShapeType="1"/>
              </p:cNvSpPr>
              <p:nvPr/>
            </p:nvSpPr>
            <p:spPr bwMode="auto">
              <a:xfrm>
                <a:off x="1971" y="2793"/>
                <a:ext cx="7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grpSp>
          <p:nvGrpSpPr>
            <p:cNvPr id="36923" name="Group 51"/>
            <p:cNvGrpSpPr>
              <a:grpSpLocks/>
            </p:cNvGrpSpPr>
            <p:nvPr/>
          </p:nvGrpSpPr>
          <p:grpSpPr bwMode="auto">
            <a:xfrm>
              <a:off x="1039" y="2930"/>
              <a:ext cx="376" cy="395"/>
              <a:chOff x="1039" y="2591"/>
              <a:chExt cx="376" cy="395"/>
            </a:xfrm>
          </p:grpSpPr>
          <p:sp>
            <p:nvSpPr>
              <p:cNvPr id="36924" name="Oval 52"/>
              <p:cNvSpPr>
                <a:spLocks noChangeArrowheads="1"/>
              </p:cNvSpPr>
              <p:nvPr/>
            </p:nvSpPr>
            <p:spPr bwMode="auto">
              <a:xfrm>
                <a:off x="1039" y="2607"/>
                <a:ext cx="376" cy="37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grpSp>
            <p:nvGrpSpPr>
              <p:cNvPr id="36925" name="Group 53"/>
              <p:cNvGrpSpPr>
                <a:grpSpLocks/>
              </p:cNvGrpSpPr>
              <p:nvPr/>
            </p:nvGrpSpPr>
            <p:grpSpPr bwMode="auto">
              <a:xfrm>
                <a:off x="1236" y="2658"/>
                <a:ext cx="108" cy="108"/>
                <a:chOff x="3473" y="624"/>
                <a:chExt cx="182" cy="182"/>
              </a:xfrm>
            </p:grpSpPr>
            <p:sp>
              <p:nvSpPr>
                <p:cNvPr id="36931" name="Oval 54"/>
                <p:cNvSpPr>
                  <a:spLocks noChangeArrowheads="1"/>
                </p:cNvSpPr>
                <p:nvPr/>
              </p:nvSpPr>
              <p:spPr bwMode="auto">
                <a:xfrm>
                  <a:off x="3473" y="624"/>
                  <a:ext cx="182" cy="182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6932" name="Line 55"/>
                <p:cNvSpPr>
                  <a:spLocks noChangeShapeType="1"/>
                </p:cNvSpPr>
                <p:nvPr/>
              </p:nvSpPr>
              <p:spPr bwMode="auto">
                <a:xfrm>
                  <a:off x="3502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  <p:sp>
              <p:nvSpPr>
                <p:cNvPr id="36933" name="Line 56"/>
                <p:cNvSpPr>
                  <a:spLocks noChangeShapeType="1"/>
                </p:cNvSpPr>
                <p:nvPr/>
              </p:nvSpPr>
              <p:spPr bwMode="auto">
                <a:xfrm rot="-5400000">
                  <a:off x="3503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</p:grpSp>
          <p:grpSp>
            <p:nvGrpSpPr>
              <p:cNvPr id="36926" name="Group 57"/>
              <p:cNvGrpSpPr>
                <a:grpSpLocks/>
              </p:cNvGrpSpPr>
              <p:nvPr/>
            </p:nvGrpSpPr>
            <p:grpSpPr bwMode="auto">
              <a:xfrm>
                <a:off x="1199" y="2738"/>
                <a:ext cx="191" cy="231"/>
                <a:chOff x="1132" y="2738"/>
                <a:chExt cx="191" cy="231"/>
              </a:xfrm>
            </p:grpSpPr>
            <p:sp>
              <p:nvSpPr>
                <p:cNvPr id="36929" name="Oval 58"/>
                <p:cNvSpPr>
                  <a:spLocks noChangeArrowheads="1"/>
                </p:cNvSpPr>
                <p:nvPr/>
              </p:nvSpPr>
              <p:spPr bwMode="auto">
                <a:xfrm>
                  <a:off x="1172" y="2820"/>
                  <a:ext cx="109" cy="108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6930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1132" y="2738"/>
                  <a:ext cx="191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s-ES" sz="1800">
                      <a:cs typeface="Times New Roman" pitchFamily="18" charset="0"/>
                    </a:rPr>
                    <a:t>n</a:t>
                  </a:r>
                </a:p>
              </p:txBody>
            </p:sp>
          </p:grpSp>
          <p:sp>
            <p:nvSpPr>
              <p:cNvPr id="36927" name="Text Box 60"/>
              <p:cNvSpPr txBox="1">
                <a:spLocks noChangeArrowheads="1"/>
              </p:cNvSpPr>
              <p:nvPr/>
            </p:nvSpPr>
            <p:spPr bwMode="auto">
              <a:xfrm>
                <a:off x="1065" y="2591"/>
                <a:ext cx="1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 b="1">
                    <a:solidFill>
                      <a:srgbClr val="FF3300"/>
                    </a:solidFill>
                    <a:cs typeface="Times New Roman" pitchFamily="18" charset="0"/>
                  </a:rPr>
                  <a:t>6</a:t>
                </a:r>
              </a:p>
            </p:txBody>
          </p:sp>
          <p:sp>
            <p:nvSpPr>
              <p:cNvPr id="36928" name="Text Box 61"/>
              <p:cNvSpPr txBox="1">
                <a:spLocks noChangeArrowheads="1"/>
              </p:cNvSpPr>
              <p:nvPr/>
            </p:nvSpPr>
            <p:spPr bwMode="auto">
              <a:xfrm>
                <a:off x="1065" y="2755"/>
                <a:ext cx="18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sz="1800" b="1">
                    <a:solidFill>
                      <a:schemeClr val="bg1"/>
                    </a:solidFill>
                    <a:cs typeface="Times New Roman" pitchFamily="18" charset="0"/>
                  </a:rPr>
                  <a:t>8</a:t>
                </a:r>
              </a:p>
            </p:txBody>
          </p:sp>
        </p:grpSp>
      </p:grpSp>
      <p:sp>
        <p:nvSpPr>
          <p:cNvPr id="41022" name="Rectangle 62"/>
          <p:cNvSpPr>
            <a:spLocks noChangeArrowheads="1"/>
          </p:cNvSpPr>
          <p:nvPr/>
        </p:nvSpPr>
        <p:spPr bwMode="auto">
          <a:xfrm>
            <a:off x="7003381" y="4969209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b="1">
                <a:solidFill>
                  <a:srgbClr val="009900"/>
                </a:solidFill>
              </a:rPr>
              <a:t>14</a:t>
            </a:r>
            <a:endParaRPr lang="es-ES" b="1">
              <a:solidFill>
                <a:srgbClr val="009900"/>
              </a:solidFill>
            </a:endParaRPr>
          </a:p>
        </p:txBody>
      </p:sp>
      <p:grpSp>
        <p:nvGrpSpPr>
          <p:cNvPr id="15" name="Group 63"/>
          <p:cNvGrpSpPr>
            <a:grpSpLocks/>
          </p:cNvGrpSpPr>
          <p:nvPr/>
        </p:nvGrpSpPr>
        <p:grpSpPr bwMode="auto">
          <a:xfrm>
            <a:off x="6201694" y="4967622"/>
            <a:ext cx="1930400" cy="922337"/>
            <a:chOff x="3818" y="2869"/>
            <a:chExt cx="1216" cy="581"/>
          </a:xfrm>
        </p:grpSpPr>
        <p:sp>
          <p:nvSpPr>
            <p:cNvPr id="36919" name="Line 64"/>
            <p:cNvSpPr>
              <a:spLocks noChangeShapeType="1"/>
            </p:cNvSpPr>
            <p:nvPr/>
          </p:nvSpPr>
          <p:spPr bwMode="auto">
            <a:xfrm>
              <a:off x="3818" y="3172"/>
              <a:ext cx="3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6920" name="Text Box 65"/>
            <p:cNvSpPr txBox="1">
              <a:spLocks noChangeArrowheads="1"/>
            </p:cNvSpPr>
            <p:nvPr/>
          </p:nvSpPr>
          <p:spPr bwMode="auto">
            <a:xfrm>
              <a:off x="4508" y="2869"/>
              <a:ext cx="52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5400" b="1">
                  <a:solidFill>
                    <a:schemeClr val="accent2"/>
                  </a:solidFill>
                </a:rPr>
                <a:t>C</a:t>
              </a:r>
            </a:p>
          </p:txBody>
        </p:sp>
        <p:sp>
          <p:nvSpPr>
            <p:cNvPr id="36921" name="Rectangle 66"/>
            <p:cNvSpPr>
              <a:spLocks noChangeArrowheads="1"/>
            </p:cNvSpPr>
            <p:nvPr/>
          </p:nvSpPr>
          <p:spPr bwMode="auto">
            <a:xfrm>
              <a:off x="4364" y="3162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b="1">
                  <a:solidFill>
                    <a:srgbClr val="FF3300"/>
                  </a:solidFill>
                </a:rPr>
                <a:t>6</a:t>
              </a:r>
            </a:p>
          </p:txBody>
        </p:sp>
      </p:grpSp>
      <p:grpSp>
        <p:nvGrpSpPr>
          <p:cNvPr id="16" name="Group 67"/>
          <p:cNvGrpSpPr>
            <a:grpSpLocks/>
          </p:cNvGrpSpPr>
          <p:nvPr/>
        </p:nvGrpSpPr>
        <p:grpSpPr bwMode="auto">
          <a:xfrm>
            <a:off x="4533231" y="4975559"/>
            <a:ext cx="877888" cy="466725"/>
            <a:chOff x="2767" y="2874"/>
            <a:chExt cx="553" cy="294"/>
          </a:xfrm>
        </p:grpSpPr>
        <p:sp>
          <p:nvSpPr>
            <p:cNvPr id="36912" name="Text Box 68"/>
            <p:cNvSpPr txBox="1">
              <a:spLocks noChangeArrowheads="1"/>
            </p:cNvSpPr>
            <p:nvPr/>
          </p:nvSpPr>
          <p:spPr bwMode="auto">
            <a:xfrm>
              <a:off x="2767" y="2880"/>
              <a:ext cx="2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+</a:t>
              </a:r>
            </a:p>
          </p:txBody>
        </p:sp>
        <p:grpSp>
          <p:nvGrpSpPr>
            <p:cNvPr id="36913" name="Group 69"/>
            <p:cNvGrpSpPr>
              <a:grpSpLocks/>
            </p:cNvGrpSpPr>
            <p:nvPr/>
          </p:nvGrpSpPr>
          <p:grpSpPr bwMode="auto">
            <a:xfrm>
              <a:off x="2910" y="2874"/>
              <a:ext cx="410" cy="288"/>
              <a:chOff x="2910" y="2874"/>
              <a:chExt cx="410" cy="288"/>
            </a:xfrm>
          </p:grpSpPr>
          <p:grpSp>
            <p:nvGrpSpPr>
              <p:cNvPr id="36914" name="Group 70"/>
              <p:cNvGrpSpPr>
                <a:grpSpLocks/>
              </p:cNvGrpSpPr>
              <p:nvPr/>
            </p:nvGrpSpPr>
            <p:grpSpPr bwMode="auto">
              <a:xfrm>
                <a:off x="3106" y="2911"/>
                <a:ext cx="214" cy="215"/>
                <a:chOff x="3473" y="624"/>
                <a:chExt cx="182" cy="182"/>
              </a:xfrm>
            </p:grpSpPr>
            <p:sp>
              <p:nvSpPr>
                <p:cNvPr id="36916" name="Oval 71"/>
                <p:cNvSpPr>
                  <a:spLocks noChangeArrowheads="1"/>
                </p:cNvSpPr>
                <p:nvPr/>
              </p:nvSpPr>
              <p:spPr bwMode="auto">
                <a:xfrm>
                  <a:off x="3473" y="624"/>
                  <a:ext cx="182" cy="182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6917" name="Line 72"/>
                <p:cNvSpPr>
                  <a:spLocks noChangeShapeType="1"/>
                </p:cNvSpPr>
                <p:nvPr/>
              </p:nvSpPr>
              <p:spPr bwMode="auto">
                <a:xfrm>
                  <a:off x="3502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  <p:sp>
              <p:nvSpPr>
                <p:cNvPr id="36918" name="Line 73"/>
                <p:cNvSpPr>
                  <a:spLocks noChangeShapeType="1"/>
                </p:cNvSpPr>
                <p:nvPr/>
              </p:nvSpPr>
              <p:spPr bwMode="auto">
                <a:xfrm rot="-5400000">
                  <a:off x="3503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</p:grpSp>
          <p:sp>
            <p:nvSpPr>
              <p:cNvPr id="36915" name="Text Box 74"/>
              <p:cNvSpPr txBox="1">
                <a:spLocks noChangeArrowheads="1"/>
              </p:cNvSpPr>
              <p:nvPr/>
            </p:nvSpPr>
            <p:spPr bwMode="auto">
              <a:xfrm>
                <a:off x="2910" y="2874"/>
                <a:ext cx="20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b="1"/>
                  <a:t>6</a:t>
                </a:r>
              </a:p>
            </p:txBody>
          </p:sp>
        </p:grpSp>
      </p:grpSp>
      <p:grpSp>
        <p:nvGrpSpPr>
          <p:cNvPr id="19" name="Group 75"/>
          <p:cNvGrpSpPr>
            <a:grpSpLocks/>
          </p:cNvGrpSpPr>
          <p:nvPr/>
        </p:nvGrpSpPr>
        <p:grpSpPr bwMode="auto">
          <a:xfrm>
            <a:off x="4760244" y="5524834"/>
            <a:ext cx="650875" cy="457200"/>
            <a:chOff x="2813" y="3104"/>
            <a:chExt cx="410" cy="288"/>
          </a:xfrm>
        </p:grpSpPr>
        <p:grpSp>
          <p:nvGrpSpPr>
            <p:cNvPr id="36907" name="Group 76"/>
            <p:cNvGrpSpPr>
              <a:grpSpLocks/>
            </p:cNvGrpSpPr>
            <p:nvPr/>
          </p:nvGrpSpPr>
          <p:grpSpPr bwMode="auto">
            <a:xfrm>
              <a:off x="3009" y="3141"/>
              <a:ext cx="214" cy="215"/>
              <a:chOff x="3473" y="624"/>
              <a:chExt cx="182" cy="182"/>
            </a:xfrm>
          </p:grpSpPr>
          <p:sp>
            <p:nvSpPr>
              <p:cNvPr id="36909" name="Oval 77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910" name="Line 78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911" name="Line 79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36908" name="Text Box 80"/>
            <p:cNvSpPr txBox="1">
              <a:spLocks noChangeArrowheads="1"/>
            </p:cNvSpPr>
            <p:nvPr/>
          </p:nvSpPr>
          <p:spPr bwMode="auto">
            <a:xfrm>
              <a:off x="2813" y="3104"/>
              <a:ext cx="2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6</a:t>
              </a:r>
            </a:p>
          </p:txBody>
        </p:sp>
      </p:grpSp>
      <p:grpSp>
        <p:nvGrpSpPr>
          <p:cNvPr id="21" name="Group 107"/>
          <p:cNvGrpSpPr>
            <a:grpSpLocks/>
          </p:cNvGrpSpPr>
          <p:nvPr/>
        </p:nvGrpSpPr>
        <p:grpSpPr bwMode="auto">
          <a:xfrm>
            <a:off x="3931569" y="4897772"/>
            <a:ext cx="793750" cy="534987"/>
            <a:chOff x="2388" y="2825"/>
            <a:chExt cx="500" cy="337"/>
          </a:xfrm>
        </p:grpSpPr>
        <p:sp>
          <p:nvSpPr>
            <p:cNvPr id="36904" name="Oval 108"/>
            <p:cNvSpPr>
              <a:spLocks noChangeArrowheads="1"/>
            </p:cNvSpPr>
            <p:nvPr/>
          </p:nvSpPr>
          <p:spPr bwMode="auto">
            <a:xfrm>
              <a:off x="2578" y="2910"/>
              <a:ext cx="216" cy="21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6905" name="Text Box 109"/>
            <p:cNvSpPr txBox="1">
              <a:spLocks noChangeArrowheads="1"/>
            </p:cNvSpPr>
            <p:nvPr/>
          </p:nvSpPr>
          <p:spPr bwMode="auto">
            <a:xfrm>
              <a:off x="2572" y="2825"/>
              <a:ext cx="3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800">
                  <a:cs typeface="Times New Roman" pitchFamily="18" charset="0"/>
                </a:rPr>
                <a:t>n</a:t>
              </a:r>
            </a:p>
          </p:txBody>
        </p:sp>
        <p:sp>
          <p:nvSpPr>
            <p:cNvPr id="36906" name="Text Box 110"/>
            <p:cNvSpPr txBox="1">
              <a:spLocks noChangeArrowheads="1"/>
            </p:cNvSpPr>
            <p:nvPr/>
          </p:nvSpPr>
          <p:spPr bwMode="auto">
            <a:xfrm>
              <a:off x="2388" y="2874"/>
              <a:ext cx="2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8</a:t>
              </a:r>
            </a:p>
          </p:txBody>
        </p:sp>
      </p:grpSp>
      <p:grpSp>
        <p:nvGrpSpPr>
          <p:cNvPr id="22" name="Group 111"/>
          <p:cNvGrpSpPr>
            <a:grpSpLocks/>
          </p:cNvGrpSpPr>
          <p:nvPr/>
        </p:nvGrpSpPr>
        <p:grpSpPr bwMode="auto">
          <a:xfrm>
            <a:off x="3898231" y="1994234"/>
            <a:ext cx="4305300" cy="1384300"/>
            <a:chOff x="2270" y="2660"/>
            <a:chExt cx="2924" cy="872"/>
          </a:xfrm>
        </p:grpSpPr>
        <p:sp>
          <p:nvSpPr>
            <p:cNvPr id="36902" name="Rectangle 112"/>
            <p:cNvSpPr>
              <a:spLocks noChangeArrowheads="1"/>
            </p:cNvSpPr>
            <p:nvPr/>
          </p:nvSpPr>
          <p:spPr bwMode="auto">
            <a:xfrm>
              <a:off x="2270" y="2660"/>
              <a:ext cx="2924" cy="87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6903" name="Text Box 113"/>
            <p:cNvSpPr txBox="1">
              <a:spLocks noChangeArrowheads="1"/>
            </p:cNvSpPr>
            <p:nvPr/>
          </p:nvSpPr>
          <p:spPr bwMode="auto">
            <a:xfrm>
              <a:off x="3239" y="2753"/>
              <a:ext cx="52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5400" b="1">
                  <a:solidFill>
                    <a:schemeClr val="accent2"/>
                  </a:solidFill>
                </a:rPr>
                <a:t>C</a:t>
              </a:r>
            </a:p>
          </p:txBody>
        </p:sp>
      </p:grpSp>
      <p:sp>
        <p:nvSpPr>
          <p:cNvPr id="41074" name="Rectangle 114"/>
          <p:cNvSpPr>
            <a:spLocks noChangeArrowheads="1"/>
          </p:cNvSpPr>
          <p:nvPr/>
        </p:nvSpPr>
        <p:spPr bwMode="auto">
          <a:xfrm>
            <a:off x="7003381" y="2143459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b="1">
                <a:solidFill>
                  <a:srgbClr val="009900"/>
                </a:solidFill>
              </a:rPr>
              <a:t>12</a:t>
            </a:r>
            <a:endParaRPr lang="es-ES" b="1">
              <a:solidFill>
                <a:srgbClr val="009900"/>
              </a:solidFill>
            </a:endParaRPr>
          </a:p>
        </p:txBody>
      </p:sp>
      <p:grpSp>
        <p:nvGrpSpPr>
          <p:cNvPr id="23" name="Group 115"/>
          <p:cNvGrpSpPr>
            <a:grpSpLocks/>
          </p:cNvGrpSpPr>
          <p:nvPr/>
        </p:nvGrpSpPr>
        <p:grpSpPr bwMode="auto">
          <a:xfrm>
            <a:off x="6201694" y="2141872"/>
            <a:ext cx="1930400" cy="922337"/>
            <a:chOff x="3818" y="2869"/>
            <a:chExt cx="1216" cy="581"/>
          </a:xfrm>
        </p:grpSpPr>
        <p:sp>
          <p:nvSpPr>
            <p:cNvPr id="36899" name="Line 116"/>
            <p:cNvSpPr>
              <a:spLocks noChangeShapeType="1"/>
            </p:cNvSpPr>
            <p:nvPr/>
          </p:nvSpPr>
          <p:spPr bwMode="auto">
            <a:xfrm>
              <a:off x="3818" y="3172"/>
              <a:ext cx="3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6900" name="Text Box 117"/>
            <p:cNvSpPr txBox="1">
              <a:spLocks noChangeArrowheads="1"/>
            </p:cNvSpPr>
            <p:nvPr/>
          </p:nvSpPr>
          <p:spPr bwMode="auto">
            <a:xfrm>
              <a:off x="4508" y="2869"/>
              <a:ext cx="52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5400" b="1">
                  <a:solidFill>
                    <a:schemeClr val="accent2"/>
                  </a:solidFill>
                </a:rPr>
                <a:t>C</a:t>
              </a:r>
            </a:p>
          </p:txBody>
        </p:sp>
        <p:sp>
          <p:nvSpPr>
            <p:cNvPr id="36901" name="Rectangle 118"/>
            <p:cNvSpPr>
              <a:spLocks noChangeArrowheads="1"/>
            </p:cNvSpPr>
            <p:nvPr/>
          </p:nvSpPr>
          <p:spPr bwMode="auto">
            <a:xfrm>
              <a:off x="4364" y="3162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b="1">
                  <a:solidFill>
                    <a:srgbClr val="FF3300"/>
                  </a:solidFill>
                </a:rPr>
                <a:t>6</a:t>
              </a:r>
            </a:p>
          </p:txBody>
        </p:sp>
      </p:grpSp>
      <p:grpSp>
        <p:nvGrpSpPr>
          <p:cNvPr id="24" name="Group 119"/>
          <p:cNvGrpSpPr>
            <a:grpSpLocks/>
          </p:cNvGrpSpPr>
          <p:nvPr/>
        </p:nvGrpSpPr>
        <p:grpSpPr bwMode="auto">
          <a:xfrm>
            <a:off x="4533231" y="2149809"/>
            <a:ext cx="877888" cy="466725"/>
            <a:chOff x="2767" y="2874"/>
            <a:chExt cx="553" cy="294"/>
          </a:xfrm>
        </p:grpSpPr>
        <p:sp>
          <p:nvSpPr>
            <p:cNvPr id="36892" name="Text Box 120"/>
            <p:cNvSpPr txBox="1">
              <a:spLocks noChangeArrowheads="1"/>
            </p:cNvSpPr>
            <p:nvPr/>
          </p:nvSpPr>
          <p:spPr bwMode="auto">
            <a:xfrm>
              <a:off x="2767" y="2880"/>
              <a:ext cx="2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+</a:t>
              </a:r>
            </a:p>
          </p:txBody>
        </p:sp>
        <p:grpSp>
          <p:nvGrpSpPr>
            <p:cNvPr id="36893" name="Group 121"/>
            <p:cNvGrpSpPr>
              <a:grpSpLocks/>
            </p:cNvGrpSpPr>
            <p:nvPr/>
          </p:nvGrpSpPr>
          <p:grpSpPr bwMode="auto">
            <a:xfrm>
              <a:off x="2910" y="2874"/>
              <a:ext cx="410" cy="288"/>
              <a:chOff x="2910" y="2874"/>
              <a:chExt cx="410" cy="288"/>
            </a:xfrm>
          </p:grpSpPr>
          <p:grpSp>
            <p:nvGrpSpPr>
              <p:cNvPr id="36894" name="Group 122"/>
              <p:cNvGrpSpPr>
                <a:grpSpLocks/>
              </p:cNvGrpSpPr>
              <p:nvPr/>
            </p:nvGrpSpPr>
            <p:grpSpPr bwMode="auto">
              <a:xfrm>
                <a:off x="3106" y="2911"/>
                <a:ext cx="214" cy="215"/>
                <a:chOff x="3473" y="624"/>
                <a:chExt cx="182" cy="182"/>
              </a:xfrm>
            </p:grpSpPr>
            <p:sp>
              <p:nvSpPr>
                <p:cNvPr id="36896" name="Oval 123"/>
                <p:cNvSpPr>
                  <a:spLocks noChangeArrowheads="1"/>
                </p:cNvSpPr>
                <p:nvPr/>
              </p:nvSpPr>
              <p:spPr bwMode="auto">
                <a:xfrm>
                  <a:off x="3473" y="624"/>
                  <a:ext cx="182" cy="182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36897" name="Line 124"/>
                <p:cNvSpPr>
                  <a:spLocks noChangeShapeType="1"/>
                </p:cNvSpPr>
                <p:nvPr/>
              </p:nvSpPr>
              <p:spPr bwMode="auto">
                <a:xfrm>
                  <a:off x="3502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  <p:sp>
              <p:nvSpPr>
                <p:cNvPr id="36898" name="Line 125"/>
                <p:cNvSpPr>
                  <a:spLocks noChangeShapeType="1"/>
                </p:cNvSpPr>
                <p:nvPr/>
              </p:nvSpPr>
              <p:spPr bwMode="auto">
                <a:xfrm rot="-5400000">
                  <a:off x="3503" y="712"/>
                  <a:ext cx="131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_tradnl"/>
                </a:p>
              </p:txBody>
            </p:sp>
          </p:grpSp>
          <p:sp>
            <p:nvSpPr>
              <p:cNvPr id="36895" name="Text Box 126"/>
              <p:cNvSpPr txBox="1">
                <a:spLocks noChangeArrowheads="1"/>
              </p:cNvSpPr>
              <p:nvPr/>
            </p:nvSpPr>
            <p:spPr bwMode="auto">
              <a:xfrm>
                <a:off x="2910" y="2874"/>
                <a:ext cx="20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s-ES" b="1"/>
                  <a:t>6</a:t>
                </a:r>
              </a:p>
            </p:txBody>
          </p:sp>
        </p:grpSp>
      </p:grpSp>
      <p:grpSp>
        <p:nvGrpSpPr>
          <p:cNvPr id="27" name="Group 127"/>
          <p:cNvGrpSpPr>
            <a:grpSpLocks/>
          </p:cNvGrpSpPr>
          <p:nvPr/>
        </p:nvGrpSpPr>
        <p:grpSpPr bwMode="auto">
          <a:xfrm>
            <a:off x="4760244" y="2699084"/>
            <a:ext cx="650875" cy="457200"/>
            <a:chOff x="2813" y="3104"/>
            <a:chExt cx="410" cy="288"/>
          </a:xfrm>
        </p:grpSpPr>
        <p:grpSp>
          <p:nvGrpSpPr>
            <p:cNvPr id="36887" name="Group 128"/>
            <p:cNvGrpSpPr>
              <a:grpSpLocks/>
            </p:cNvGrpSpPr>
            <p:nvPr/>
          </p:nvGrpSpPr>
          <p:grpSpPr bwMode="auto">
            <a:xfrm>
              <a:off x="3009" y="3141"/>
              <a:ext cx="214" cy="215"/>
              <a:chOff x="3473" y="624"/>
              <a:chExt cx="182" cy="182"/>
            </a:xfrm>
          </p:grpSpPr>
          <p:sp>
            <p:nvSpPr>
              <p:cNvPr id="36889" name="Oval 129"/>
              <p:cNvSpPr>
                <a:spLocks noChangeArrowheads="1"/>
              </p:cNvSpPr>
              <p:nvPr/>
            </p:nvSpPr>
            <p:spPr bwMode="auto">
              <a:xfrm>
                <a:off x="3473" y="624"/>
                <a:ext cx="182" cy="18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6890" name="Line 130"/>
              <p:cNvSpPr>
                <a:spLocks noChangeShapeType="1"/>
              </p:cNvSpPr>
              <p:nvPr/>
            </p:nvSpPr>
            <p:spPr bwMode="auto">
              <a:xfrm>
                <a:off x="3502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  <p:sp>
            <p:nvSpPr>
              <p:cNvPr id="36891" name="Line 131"/>
              <p:cNvSpPr>
                <a:spLocks noChangeShapeType="1"/>
              </p:cNvSpPr>
              <p:nvPr/>
            </p:nvSpPr>
            <p:spPr bwMode="auto">
              <a:xfrm rot="-5400000">
                <a:off x="3503" y="712"/>
                <a:ext cx="131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ES_tradnl"/>
              </a:p>
            </p:txBody>
          </p:sp>
        </p:grpSp>
        <p:sp>
          <p:nvSpPr>
            <p:cNvPr id="36888" name="Text Box 132"/>
            <p:cNvSpPr txBox="1">
              <a:spLocks noChangeArrowheads="1"/>
            </p:cNvSpPr>
            <p:nvPr/>
          </p:nvSpPr>
          <p:spPr bwMode="auto">
            <a:xfrm>
              <a:off x="2813" y="3104"/>
              <a:ext cx="2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6</a:t>
              </a:r>
            </a:p>
          </p:txBody>
        </p:sp>
      </p:grpSp>
      <p:grpSp>
        <p:nvGrpSpPr>
          <p:cNvPr id="29" name="Group 133"/>
          <p:cNvGrpSpPr>
            <a:grpSpLocks/>
          </p:cNvGrpSpPr>
          <p:nvPr/>
        </p:nvGrpSpPr>
        <p:grpSpPr bwMode="auto">
          <a:xfrm>
            <a:off x="3931569" y="2072022"/>
            <a:ext cx="793750" cy="534987"/>
            <a:chOff x="2388" y="2825"/>
            <a:chExt cx="500" cy="337"/>
          </a:xfrm>
        </p:grpSpPr>
        <p:sp>
          <p:nvSpPr>
            <p:cNvPr id="36884" name="Oval 134"/>
            <p:cNvSpPr>
              <a:spLocks noChangeArrowheads="1"/>
            </p:cNvSpPr>
            <p:nvPr/>
          </p:nvSpPr>
          <p:spPr bwMode="auto">
            <a:xfrm>
              <a:off x="2578" y="2910"/>
              <a:ext cx="216" cy="21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36885" name="Text Box 135"/>
            <p:cNvSpPr txBox="1">
              <a:spLocks noChangeArrowheads="1"/>
            </p:cNvSpPr>
            <p:nvPr/>
          </p:nvSpPr>
          <p:spPr bwMode="auto">
            <a:xfrm>
              <a:off x="2572" y="2825"/>
              <a:ext cx="3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2800">
                  <a:cs typeface="Times New Roman" pitchFamily="18" charset="0"/>
                </a:rPr>
                <a:t>n</a:t>
              </a:r>
            </a:p>
          </p:txBody>
        </p:sp>
        <p:sp>
          <p:nvSpPr>
            <p:cNvPr id="36886" name="Text Box 136"/>
            <p:cNvSpPr txBox="1">
              <a:spLocks noChangeArrowheads="1"/>
            </p:cNvSpPr>
            <p:nvPr/>
          </p:nvSpPr>
          <p:spPr bwMode="auto">
            <a:xfrm>
              <a:off x="2388" y="2874"/>
              <a:ext cx="2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b="1"/>
                <a:t>6</a:t>
              </a:r>
            </a:p>
          </p:txBody>
        </p:sp>
      </p:grpSp>
      <p:sp>
        <p:nvSpPr>
          <p:cNvPr id="41098" name="Text Box 138"/>
          <p:cNvSpPr txBox="1">
            <a:spLocks noChangeArrowheads="1"/>
          </p:cNvSpPr>
          <p:nvPr/>
        </p:nvSpPr>
        <p:spPr bwMode="auto">
          <a:xfrm>
            <a:off x="5106319" y="4113547"/>
            <a:ext cx="2011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Carbono-14</a:t>
            </a:r>
          </a:p>
        </p:txBody>
      </p:sp>
      <p:sp>
        <p:nvSpPr>
          <p:cNvPr id="41100" name="Text Box 140"/>
          <p:cNvSpPr txBox="1">
            <a:spLocks noChangeArrowheads="1"/>
          </p:cNvSpPr>
          <p:nvPr/>
        </p:nvSpPr>
        <p:spPr bwMode="auto">
          <a:xfrm>
            <a:off x="5106319" y="1300497"/>
            <a:ext cx="2011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Carbono-12</a:t>
            </a:r>
          </a:p>
        </p:txBody>
      </p:sp>
      <p:sp>
        <p:nvSpPr>
          <p:cNvPr id="114" name="113 CuadroTexto"/>
          <p:cNvSpPr txBox="1"/>
          <p:nvPr/>
        </p:nvSpPr>
        <p:spPr>
          <a:xfrm>
            <a:off x="0" y="493295"/>
            <a:ext cx="9144000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s-ES_tradnl" sz="1600" b="1" dirty="0" smtClean="0">
                <a:solidFill>
                  <a:srgbClr val="FFFF00"/>
                </a:solidFill>
                <a:latin typeface="Calibri" pitchFamily="34" charset="0"/>
              </a:rPr>
              <a:t>Menos de una millonésima del 1% del carbono presente en la atmósfera es de C-14 (en forma de CO</a:t>
            </a:r>
            <a:r>
              <a:rPr lang="es-ES_tradnl" sz="1600" b="1" baseline="-25000" dirty="0" smtClean="0">
                <a:solidFill>
                  <a:srgbClr val="FFFF00"/>
                </a:solidFill>
                <a:latin typeface="Calibri" pitchFamily="34" charset="0"/>
              </a:rPr>
              <a:t>2</a:t>
            </a:r>
            <a:r>
              <a:rPr lang="es-ES_tradnl" sz="1600" b="1" dirty="0" smtClean="0">
                <a:solidFill>
                  <a:srgbClr val="FFFF00"/>
                </a:solidFill>
                <a:latin typeface="Calibri" pitchFamily="34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4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1000" fill="hold"/>
                                        <p:tgtEl>
                                          <p:spTgt spid="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2" grpId="0"/>
      <p:bldP spid="41022" grpId="1"/>
      <p:bldP spid="41074" grpId="0"/>
      <p:bldP spid="41074" grpId="1"/>
      <p:bldP spid="41098" grpId="0"/>
      <p:bldP spid="41100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iseño predeterminado">
  <a:themeElements>
    <a:clrScheme name="1_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iseño predeterminado">
  <a:themeElements>
    <a:clrScheme name="2_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iseño predeterminado">
  <a:themeElements>
    <a:clrScheme name="3_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iseño predeterminado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iseño predeterminado">
  <a:themeElements>
    <a:clrScheme name="4_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4_Diseño predeterminado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Diseño predeterminado">
  <a:themeElements>
    <a:clrScheme name="6_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6_Diseño predeterminado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DADADA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5452</TotalTime>
  <Words>798</Words>
  <Application>Microsoft Office PowerPoint</Application>
  <PresentationFormat>Presentación en pantalla (4:3)</PresentationFormat>
  <Paragraphs>265</Paragraphs>
  <Slides>16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7</vt:i4>
      </vt:variant>
      <vt:variant>
        <vt:lpstr>Servidores OLE incrustados</vt:lpstr>
      </vt:variant>
      <vt:variant>
        <vt:i4>4</vt:i4>
      </vt:variant>
      <vt:variant>
        <vt:lpstr>Títulos de diapositiva</vt:lpstr>
      </vt:variant>
      <vt:variant>
        <vt:i4>16</vt:i4>
      </vt:variant>
    </vt:vector>
  </HeadingPairs>
  <TitlesOfParts>
    <vt:vector size="27" baseType="lpstr">
      <vt:lpstr>Diseño predeterminado</vt:lpstr>
      <vt:lpstr>1_Diseño predeterminado</vt:lpstr>
      <vt:lpstr>2_Diseño predeterminado</vt:lpstr>
      <vt:lpstr>3_Diseño predeterminado</vt:lpstr>
      <vt:lpstr>4_Diseño predeterminado</vt:lpstr>
      <vt:lpstr>6_Diseño predeterminado</vt:lpstr>
      <vt:lpstr>2_Tema de Office</vt:lpstr>
      <vt:lpstr>Microsoft Editor de ecuaciones 3.0</vt:lpstr>
      <vt:lpstr>Ecuación</vt:lpstr>
      <vt:lpstr>Equation</vt:lpstr>
      <vt:lpstr>Graph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ISÓBAROS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Julio V. Santos Benito jsb@ua.es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JS</dc:creator>
  <cp:lastModifiedBy>jvsb</cp:lastModifiedBy>
  <cp:revision>179</cp:revision>
  <dcterms:created xsi:type="dcterms:W3CDTF">2004-11-20T23:46:30Z</dcterms:created>
  <dcterms:modified xsi:type="dcterms:W3CDTF">2017-07-11T07:57:07Z</dcterms:modified>
</cp:coreProperties>
</file>