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85" r:id="rId3"/>
    <p:sldMasterId id="2147483775" r:id="rId4"/>
    <p:sldMasterId id="2147483820" r:id="rId5"/>
    <p:sldMasterId id="2147483832" r:id="rId6"/>
    <p:sldMasterId id="2147483899" r:id="rId7"/>
  </p:sldMasterIdLst>
  <p:sldIdLst>
    <p:sldId id="317" r:id="rId8"/>
    <p:sldId id="280" r:id="rId9"/>
    <p:sldId id="274" r:id="rId10"/>
    <p:sldId id="322" r:id="rId11"/>
    <p:sldId id="282" r:id="rId12"/>
    <p:sldId id="283" r:id="rId13"/>
    <p:sldId id="319" r:id="rId14"/>
    <p:sldId id="323" r:id="rId15"/>
    <p:sldId id="324" r:id="rId16"/>
    <p:sldId id="264" r:id="rId17"/>
    <p:sldId id="265" r:id="rId18"/>
    <p:sldId id="315" r:id="rId19"/>
    <p:sldId id="293" r:id="rId20"/>
    <p:sldId id="318" r:id="rId21"/>
    <p:sldId id="294" r:id="rId22"/>
    <p:sldId id="290" r:id="rId23"/>
    <p:sldId id="325" r:id="rId24"/>
    <p:sldId id="297" r:id="rId25"/>
    <p:sldId id="298" r:id="rId26"/>
    <p:sldId id="299" r:id="rId27"/>
    <p:sldId id="300" r:id="rId28"/>
    <p:sldId id="326" r:id="rId29"/>
    <p:sldId id="327" r:id="rId30"/>
    <p:sldId id="303" r:id="rId31"/>
    <p:sldId id="304" r:id="rId32"/>
    <p:sldId id="305" r:id="rId33"/>
    <p:sldId id="306" r:id="rId34"/>
    <p:sldId id="307" r:id="rId35"/>
    <p:sldId id="308" r:id="rId36"/>
    <p:sldId id="309" r:id="rId37"/>
    <p:sldId id="310" r:id="rId38"/>
    <p:sldId id="311" r:id="rId39"/>
    <p:sldId id="328" r:id="rId40"/>
    <p:sldId id="313" r:id="rId41"/>
    <p:sldId id="314" r:id="rId42"/>
    <p:sldId id="316" r:id="rId43"/>
    <p:sldId id="285"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FFC8"/>
    <a:srgbClr val="00339A"/>
    <a:srgbClr val="FBFBFB"/>
    <a:srgbClr val="003192"/>
    <a:srgbClr val="071383"/>
    <a:srgbClr val="FFFFFF"/>
    <a:srgbClr val="DDFFF7"/>
    <a:srgbClr val="08169A"/>
    <a:srgbClr val="0918AB"/>
    <a:srgbClr val="5782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8" autoAdjust="0"/>
    <p:restoredTop sz="94660"/>
  </p:normalViewPr>
  <p:slideViewPr>
    <p:cSldViewPr snapToGrid="0">
      <p:cViewPr varScale="1">
        <p:scale>
          <a:sx n="78" d="100"/>
          <a:sy n="78" d="100"/>
        </p:scale>
        <p:origin x="-66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4D215A2-6750-4459-800E-E68F3039E8E9}"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BF88DE5-A8E8-4309-B8DB-FA19A2DC1C7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8C60E7D-F44B-4881-9857-889FBFCAAA2F}"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8C14A1B-48A4-4A14-B139-C0D9FEF3C50C}" type="slidenum">
              <a:rPr lang="es-ES"/>
              <a:pPr>
                <a:defRPr/>
              </a:pPr>
              <a:t>‹Nº›</a:t>
            </a:fld>
            <a:endParaRPr lang="es-ES"/>
          </a:p>
        </p:txBody>
      </p:sp>
    </p:spTree>
  </p:cSld>
  <p:clrMapOvr>
    <a:masterClrMapping/>
  </p:clrMapOvr>
  <p:transition spd="slow">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1BD7EE7-DD60-4815-AA7D-1734DB1F3870}" type="slidenum">
              <a:rPr lang="es-ES"/>
              <a:pPr>
                <a:defRPr/>
              </a:pPr>
              <a:t>‹Nº›</a:t>
            </a:fld>
            <a:endParaRPr lang="es-ES"/>
          </a:p>
        </p:txBody>
      </p:sp>
    </p:spTree>
  </p:cSld>
  <p:clrMapOvr>
    <a:masterClrMapping/>
  </p:clrMapOvr>
  <p:transition spd="slow">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DF83B19-ED0E-484B-9279-BE65BF8E6D3A}" type="slidenum">
              <a:rPr lang="es-ES"/>
              <a:pPr>
                <a:defRPr/>
              </a:pPr>
              <a:t>‹Nº›</a:t>
            </a:fld>
            <a:endParaRPr lang="es-ES"/>
          </a:p>
        </p:txBody>
      </p:sp>
    </p:spTree>
  </p:cSld>
  <p:clrMapOvr>
    <a:masterClrMapping/>
  </p:clrMapOvr>
  <p:transition spd="slow">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9D7191B-322B-4622-B694-0A222B333E8B}" type="slidenum">
              <a:rPr lang="es-ES"/>
              <a:pPr>
                <a:defRPr/>
              </a:pPr>
              <a:t>‹Nº›</a:t>
            </a:fld>
            <a:endParaRPr lang="es-ES"/>
          </a:p>
        </p:txBody>
      </p:sp>
    </p:spTree>
  </p:cSld>
  <p:clrMapOvr>
    <a:masterClrMapping/>
  </p:clrMapOvr>
  <p:transition spd="slow">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DCF041D-D3FB-4E40-BB0E-F6084007C1A3}" type="slidenum">
              <a:rPr lang="es-ES"/>
              <a:pPr>
                <a:defRPr/>
              </a:pPr>
              <a:t>‹Nº›</a:t>
            </a:fld>
            <a:endParaRPr lang="es-ES"/>
          </a:p>
        </p:txBody>
      </p:sp>
    </p:spTree>
  </p:cSld>
  <p:clrMapOvr>
    <a:masterClrMapping/>
  </p:clrMapOvr>
  <p:transition spd="slow">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F599651-45C5-4CE8-8AE0-B34FD84D3729}" type="slidenum">
              <a:rPr lang="es-ES"/>
              <a:pPr>
                <a:defRPr/>
              </a:pPr>
              <a:t>‹Nº›</a:t>
            </a:fld>
            <a:endParaRPr lang="es-ES"/>
          </a:p>
        </p:txBody>
      </p:sp>
    </p:spTree>
  </p:cSld>
  <p:clrMapOvr>
    <a:masterClrMapping/>
  </p:clrMapOvr>
  <p:transition spd="slow">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D0EC6D6-0B6C-4CF1-BF95-21DBB5168919}" type="slidenum">
              <a:rPr lang="es-ES"/>
              <a:pPr>
                <a:defRPr/>
              </a:pPr>
              <a:t>‹Nº›</a:t>
            </a:fld>
            <a:endParaRPr lang="es-ES"/>
          </a:p>
        </p:txBody>
      </p:sp>
    </p:spTree>
  </p:cSld>
  <p:clrMapOvr>
    <a:masterClrMapping/>
  </p:clrMapOvr>
  <p:transition spd="slow">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359A01-89A6-4F71-8C0A-8EA5BB858045}" type="slidenum">
              <a:rPr lang="es-ES"/>
              <a:pPr>
                <a:defRPr/>
              </a:pPr>
              <a:t>‹Nº›</a:t>
            </a:fld>
            <a:endParaRPr lang="es-ES"/>
          </a:p>
        </p:txBody>
      </p:sp>
    </p:spTree>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39BFD4-9323-4148-895B-825EED3FC825}"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4CCA71B-3B0C-4BDC-873E-44B711C022E8}" type="slidenum">
              <a:rPr lang="es-ES"/>
              <a:pPr>
                <a:defRPr/>
              </a:pPr>
              <a:t>‹Nº›</a:t>
            </a:fld>
            <a:endParaRPr lang="es-ES"/>
          </a:p>
        </p:txBody>
      </p:sp>
    </p:spTree>
  </p:cSld>
  <p:clrMapOvr>
    <a:masterClrMapping/>
  </p:clrMapOvr>
  <p:transition spd="slow">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AEDCF49-9E3D-4167-8421-44160B4F6E33}" type="slidenum">
              <a:rPr lang="es-ES"/>
              <a:pPr>
                <a:defRPr/>
              </a:pPr>
              <a:t>‹Nº›</a:t>
            </a:fld>
            <a:endParaRPr lang="es-ES"/>
          </a:p>
        </p:txBody>
      </p:sp>
    </p:spTree>
  </p:cSld>
  <p:clrMapOvr>
    <a:masterClrMapping/>
  </p:clrMapOvr>
  <p:transition spd="slow">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7F77FA3-1172-4196-B4EB-2BE504E5EA9E}" type="slidenum">
              <a:rPr lang="es-ES"/>
              <a:pPr>
                <a:defRPr/>
              </a:pPr>
              <a:t>‹Nº›</a:t>
            </a:fld>
            <a:endParaRPr lang="es-ES"/>
          </a:p>
        </p:txBody>
      </p:sp>
    </p:spTree>
  </p:cSld>
  <p:clrMapOvr>
    <a:masterClrMapping/>
  </p:clrMapOvr>
  <p:transition spd="slow">
    <p:zoom dir="in"/>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F3BC32-5182-47B0-9606-097374A89E6B}"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A2F7201-472C-4047-BFB3-86C4A033CBC2}"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731FF21-0FE5-47EF-A0F7-3FC96CF481AD}"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92E6DE2-54BB-41F3-97F4-743575242E7F}"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D995AC4-5F6D-4A4B-A798-362E4AAE65AF}"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BF74FB23-92EB-42D9-BAE6-1DDC089DD491}"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E801579-91CA-40E8-A621-4621997E3892}"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D6FF424-10B2-4B8E-8565-FE87B7C05BDA}"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DC6AF88-22FA-4B21-B915-4B849B574738}"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7993798-AA4E-4711-BAFD-AE0934764AE5}"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701B39A-CA4B-43EE-A27A-D2E94971DC32}"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648DAB4-700F-4276-AB71-A90EBC38B2FF}"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CDD825-C5B8-4D4F-9B07-356F1EB91128}" type="slidenum">
              <a:rPr lang="es-ES"/>
              <a:pPr>
                <a:defRPr/>
              </a:pPr>
              <a:t>‹Nº›</a:t>
            </a:fld>
            <a:endParaRPr lang="es-ES"/>
          </a:p>
        </p:txBody>
      </p:sp>
    </p:spTree>
  </p:cSld>
  <p:clrMapOvr>
    <a:masterClrMapping/>
  </p:clrMapOvr>
  <p:transition spd="slow">
    <p:zoom dir="in"/>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751EB7-82ED-44D4-A5E8-5EAF668FC50D}" type="slidenum">
              <a:rPr lang="es-ES"/>
              <a:pPr>
                <a:defRPr/>
              </a:pPr>
              <a:t>‹Nº›</a:t>
            </a:fld>
            <a:endParaRPr lang="es-ES"/>
          </a:p>
        </p:txBody>
      </p:sp>
    </p:spTree>
  </p:cSld>
  <p:clrMapOvr>
    <a:masterClrMapping/>
  </p:clrMapOvr>
  <p:transition spd="slow">
    <p:zoom dir="in"/>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99CF09C-A151-495C-9F50-1DBD88B922C1}" type="slidenum">
              <a:rPr lang="es-ES"/>
              <a:pPr>
                <a:defRPr/>
              </a:pPr>
              <a:t>‹Nº›</a:t>
            </a:fld>
            <a:endParaRPr lang="es-ES"/>
          </a:p>
        </p:txBody>
      </p:sp>
    </p:spTree>
  </p:cSld>
  <p:clrMapOvr>
    <a:masterClrMapping/>
  </p:clrMapOvr>
  <p:transition spd="slow">
    <p:zoom dir="in"/>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0455328-6EE9-43B2-B403-22B0301BE567}" type="slidenum">
              <a:rPr lang="es-ES"/>
              <a:pPr>
                <a:defRPr/>
              </a:pPr>
              <a:t>‹Nº›</a:t>
            </a:fld>
            <a:endParaRPr lang="es-ES"/>
          </a:p>
        </p:txBody>
      </p:sp>
    </p:spTree>
  </p:cSld>
  <p:clrMapOvr>
    <a:masterClrMapping/>
  </p:clrMapOvr>
  <p:transition spd="slow">
    <p:zoom dir="in"/>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A229048-D724-4A21-B0C2-D05ADF155485}" type="slidenum">
              <a:rPr lang="es-ES"/>
              <a:pPr>
                <a:defRPr/>
              </a:pPr>
              <a:t>‹Nº›</a:t>
            </a:fld>
            <a:endParaRPr lang="es-ES"/>
          </a:p>
        </p:txBody>
      </p:sp>
    </p:spTree>
  </p:cSld>
  <p:clrMapOvr>
    <a:masterClrMapping/>
  </p:clrMapOvr>
  <p:transition spd="slow">
    <p:zoom dir="in"/>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ADB94C6-0030-4C80-B846-5022E652701E}" type="slidenum">
              <a:rPr lang="es-ES"/>
              <a:pPr>
                <a:defRPr/>
              </a:pPr>
              <a:t>‹Nº›</a:t>
            </a:fld>
            <a:endParaRPr lang="es-ES"/>
          </a:p>
        </p:txBody>
      </p:sp>
    </p:spTree>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AE128F2-3D30-41AC-AA81-2EE087613AEB}"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637BE56-EFCB-45E7-AAD6-BDA42B230170}" type="slidenum">
              <a:rPr lang="es-ES"/>
              <a:pPr>
                <a:defRPr/>
              </a:pPr>
              <a:t>‹Nº›</a:t>
            </a:fld>
            <a:endParaRPr lang="es-ES"/>
          </a:p>
        </p:txBody>
      </p:sp>
    </p:spTree>
  </p:cSld>
  <p:clrMapOvr>
    <a:masterClrMapping/>
  </p:clrMapOvr>
  <p:transition spd="slow">
    <p:zoom dir="in"/>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00CDD3-B86E-42B5-9B8B-642546B42E92}" type="slidenum">
              <a:rPr lang="es-ES"/>
              <a:pPr>
                <a:defRPr/>
              </a:pPr>
              <a:t>‹Nº›</a:t>
            </a:fld>
            <a:endParaRPr lang="es-ES"/>
          </a:p>
        </p:txBody>
      </p:sp>
    </p:spTree>
  </p:cSld>
  <p:clrMapOvr>
    <a:masterClrMapping/>
  </p:clrMapOvr>
  <p:transition spd="slow">
    <p:zoom dir="in"/>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E4D506D-4CA5-4014-98F6-FC76DD90990D}" type="slidenum">
              <a:rPr lang="es-ES"/>
              <a:pPr>
                <a:defRPr/>
              </a:pPr>
              <a:t>‹Nº›</a:t>
            </a:fld>
            <a:endParaRPr lang="es-ES"/>
          </a:p>
        </p:txBody>
      </p:sp>
    </p:spTree>
  </p:cSld>
  <p:clrMapOvr>
    <a:masterClrMapping/>
  </p:clrMapOvr>
  <p:transition spd="slow">
    <p:zoom dir="in"/>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D3D5F7-A9D1-4729-BDF6-B1F7A7BED33F}" type="slidenum">
              <a:rPr lang="es-ES"/>
              <a:pPr>
                <a:defRPr/>
              </a:pPr>
              <a:t>‹Nº›</a:t>
            </a:fld>
            <a:endParaRPr lang="es-ES"/>
          </a:p>
        </p:txBody>
      </p:sp>
    </p:spTree>
  </p:cSld>
  <p:clrMapOvr>
    <a:masterClrMapping/>
  </p:clrMapOvr>
  <p:transition spd="slow">
    <p:zoom dir="in"/>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CEF31EF-E442-4F08-9E26-6A340ED47415}" type="slidenum">
              <a:rPr lang="es-ES"/>
              <a:pPr>
                <a:defRPr/>
              </a:pPr>
              <a:t>‹Nº›</a:t>
            </a:fld>
            <a:endParaRPr lang="es-ES"/>
          </a:p>
        </p:txBody>
      </p:sp>
    </p:spTree>
  </p:cSld>
  <p:clrMapOvr>
    <a:masterClrMapping/>
  </p:clrMapOvr>
  <p:transition spd="slow">
    <p:zoom dir="in"/>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7F1891-A1EC-44D2-B4E1-9E47B3BA96CD}" type="slidenum">
              <a:rPr lang="es-ES"/>
              <a:pPr>
                <a:defRPr/>
              </a:pPr>
              <a:t>‹Nº›</a:t>
            </a:fld>
            <a:endParaRPr lang="es-ES"/>
          </a:p>
        </p:txBody>
      </p:sp>
    </p:spTree>
  </p:cSld>
  <p:clrMapOvr>
    <a:masterClrMapping/>
  </p:clrMapOvr>
  <p:transition spd="slow">
    <p:zoom dir="in"/>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22F8BF0-FC72-421A-8D3D-E754A099D7BE}" type="slidenum">
              <a:rPr lang="es-ES"/>
              <a:pPr>
                <a:defRPr/>
              </a:pPr>
              <a:t>‹Nº›</a:t>
            </a:fld>
            <a:endParaRPr lang="es-ES"/>
          </a:p>
        </p:txBody>
      </p:sp>
    </p:spTree>
  </p:cSld>
  <p:clrMapOvr>
    <a:masterClrMapping/>
  </p:clrMapOvr>
  <p:transition spd="slow">
    <p:zoom dir="in"/>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FC1ECE5-1CBA-41E2-A50C-9F0BF04253C0}" type="slidenum">
              <a:rPr lang="es-ES"/>
              <a:pPr>
                <a:defRPr/>
              </a:pPr>
              <a:t>‹Nº›</a:t>
            </a:fld>
            <a:endParaRPr lang="es-ES"/>
          </a:p>
        </p:txBody>
      </p:sp>
    </p:spTree>
  </p:cSld>
  <p:clrMapOvr>
    <a:masterClrMapping/>
  </p:clrMapOvr>
  <p:transition spd="slow">
    <p:zoom dir="in"/>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00C2EB6-B316-43B0-AB37-BF14D41D940A}" type="slidenum">
              <a:rPr lang="es-ES"/>
              <a:pPr>
                <a:defRPr/>
              </a:pPr>
              <a:t>‹Nº›</a:t>
            </a:fld>
            <a:endParaRPr lang="es-ES"/>
          </a:p>
        </p:txBody>
      </p:sp>
    </p:spTree>
  </p:cSld>
  <p:clrMapOvr>
    <a:masterClrMapping/>
  </p:clrMapOvr>
  <p:transition spd="slow">
    <p:zoom dir="in"/>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B40B6D1-4800-40B4-8E18-4B175FFCB8A4}" type="slidenum">
              <a:rPr lang="es-ES"/>
              <a:pPr>
                <a:defRPr/>
              </a:pPr>
              <a:t>‹Nº›</a:t>
            </a:fld>
            <a:endParaRPr lang="es-ES"/>
          </a:p>
        </p:txBody>
      </p:sp>
    </p:spTree>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41FACB8-F5BE-4B1C-B48D-6D1E166D0E93}"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D0F6784-B0A6-441F-8045-0C45514E4838}" type="slidenum">
              <a:rPr lang="es-ES"/>
              <a:pPr>
                <a:defRPr/>
              </a:pPr>
              <a:t>‹Nº›</a:t>
            </a:fld>
            <a:endParaRPr lang="es-ES"/>
          </a:p>
        </p:txBody>
      </p:sp>
    </p:spTree>
  </p:cSld>
  <p:clrMapOvr>
    <a:masterClrMapping/>
  </p:clrMapOvr>
  <p:transition spd="slow">
    <p:zoom dir="in"/>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2AC2DDD-14DC-4160-8A7D-2AB447DD1DD6}" type="slidenum">
              <a:rPr lang="es-ES"/>
              <a:pPr>
                <a:defRPr/>
              </a:pPr>
              <a:t>‹Nº›</a:t>
            </a:fld>
            <a:endParaRPr lang="es-ES"/>
          </a:p>
        </p:txBody>
      </p:sp>
    </p:spTree>
  </p:cSld>
  <p:clrMapOvr>
    <a:masterClrMapping/>
  </p:clrMapOvr>
  <p:transition spd="slow">
    <p:zoom dir="in"/>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1F69E0B-98A2-4EB0-A67A-32F4EA1051BE}" type="slidenum">
              <a:rPr lang="es-ES"/>
              <a:pPr>
                <a:defRPr/>
              </a:pPr>
              <a:t>‹Nº›</a:t>
            </a:fld>
            <a:endParaRPr lang="es-ES"/>
          </a:p>
        </p:txBody>
      </p:sp>
    </p:spTree>
  </p:cSld>
  <p:clrMapOvr>
    <a:masterClrMapping/>
  </p:clrMapOvr>
  <p:transition spd="slow">
    <p:zoom dir="in"/>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1AB2204-384B-4B4B-90EB-6CD2C51903B9}" type="slidenum">
              <a:rPr lang="es-ES"/>
              <a:pPr>
                <a:defRPr/>
              </a:pPr>
              <a:t>‹Nº›</a:t>
            </a:fld>
            <a:endParaRPr lang="es-ES"/>
          </a:p>
        </p:txBody>
      </p:sp>
    </p:spTree>
  </p:cSld>
  <p:clrMapOvr>
    <a:masterClrMapping/>
  </p:clrMapOvr>
  <p:transition spd="slow">
    <p:zoom dir="in"/>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3D0813D-D602-4291-AE2A-383CBF19992F}" type="slidenum">
              <a:rPr lang="es-ES"/>
              <a:pPr>
                <a:defRPr/>
              </a:pPr>
              <a:t>‹Nº›</a:t>
            </a:fld>
            <a:endParaRPr lang="es-ES"/>
          </a:p>
        </p:txBody>
      </p:sp>
    </p:spTree>
  </p:cSld>
  <p:clrMapOvr>
    <a:masterClrMapping/>
  </p:clrMapOvr>
  <p:transition spd="slow">
    <p:zoom dir="in"/>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CA3698D-A38B-4815-BA51-EDC7C935FE94}" type="slidenum">
              <a:rPr lang="es-ES"/>
              <a:pPr>
                <a:defRPr/>
              </a:pPr>
              <a:t>‹Nº›</a:t>
            </a:fld>
            <a:endParaRPr lang="es-ES"/>
          </a:p>
        </p:txBody>
      </p:sp>
    </p:spTree>
  </p:cSld>
  <p:clrMapOvr>
    <a:masterClrMapping/>
  </p:clrMapOvr>
  <p:transition spd="slow">
    <p:zoom dir="in"/>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6EF2CB9-05BF-4C2A-BCEB-CD513445E998}" type="slidenum">
              <a:rPr lang="es-ES"/>
              <a:pPr>
                <a:defRPr/>
              </a:pPr>
              <a:t>‹Nº›</a:t>
            </a:fld>
            <a:endParaRPr lang="es-ES"/>
          </a:p>
        </p:txBody>
      </p:sp>
    </p:spTree>
  </p:cSld>
  <p:clrMapOvr>
    <a:masterClrMapping/>
  </p:clrMapOvr>
  <p:transition spd="slow">
    <p:zoom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BB16FD-BF87-4DAE-8895-7629E2F64A13}" type="slidenum">
              <a:rPr lang="es-ES"/>
              <a:pPr>
                <a:defRPr/>
              </a:pPr>
              <a:t>‹Nº›</a:t>
            </a:fld>
            <a:endParaRPr lang="es-ES"/>
          </a:p>
        </p:txBody>
      </p:sp>
    </p:spTree>
  </p:cSld>
  <p:clrMapOvr>
    <a:masterClrMapping/>
  </p:clrMapOvr>
  <p:transition spd="slow">
    <p:zoom dir="in"/>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C98C32E-A77C-47E3-A198-C4AF3AF279C3}" type="slidenum">
              <a:rPr lang="es-ES"/>
              <a:pPr>
                <a:defRPr/>
              </a:pPr>
              <a:t>‹Nº›</a:t>
            </a:fld>
            <a:endParaRPr lang="es-ES"/>
          </a:p>
        </p:txBody>
      </p:sp>
    </p:spTree>
  </p:cSld>
  <p:clrMapOvr>
    <a:masterClrMapping/>
  </p:clrMapOvr>
  <p:transition spd="slow">
    <p:zoom dir="in"/>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AE7F74A-864C-4845-963B-6B8A091436B1}" type="slidenum">
              <a:rPr lang="es-ES"/>
              <a:pPr>
                <a:defRPr/>
              </a:pPr>
              <a:t>‹Nº›</a:t>
            </a:fld>
            <a:endParaRPr lang="es-ES"/>
          </a:p>
        </p:txBody>
      </p:sp>
    </p:spTree>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9472AD3-A23E-4F4E-9418-2CB08894151D}" type="slidenum">
              <a:rPr lang="es-ES"/>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AB08E42-E8B5-4B64-83F7-7FB388392C19}" type="slidenum">
              <a:rPr lang="es-ES"/>
              <a:pPr>
                <a:defRPr/>
              </a:pPr>
              <a:t>‹Nº›</a:t>
            </a:fld>
            <a:endParaRPr lang="es-ES"/>
          </a:p>
        </p:txBody>
      </p:sp>
    </p:spTree>
  </p:cSld>
  <p:clrMapOvr>
    <a:masterClrMapping/>
  </p:clrMapOvr>
  <p:transition spd="slow">
    <p:zoom dir="in"/>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0474260D-F69A-4AD3-BE1E-9157B5A5EF8E}" type="slidenum">
              <a:rPr lang="es-ES"/>
              <a:pPr>
                <a:defRPr/>
              </a:pPr>
              <a:t>‹Nº›</a:t>
            </a:fld>
            <a:endParaRPr lang="es-ES"/>
          </a:p>
        </p:txBody>
      </p:sp>
    </p:spTree>
  </p:cSld>
  <p:clrMapOvr>
    <a:masterClrMapping/>
  </p:clrMapOvr>
  <p:transition spd="slow">
    <p:zoom dir="in"/>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A5D35A1-B469-49D2-A266-7E3B8BB7565E}" type="slidenum">
              <a:rPr lang="es-ES"/>
              <a:pPr>
                <a:defRPr/>
              </a:pPr>
              <a:t>‹Nº›</a:t>
            </a:fld>
            <a:endParaRPr lang="es-ES"/>
          </a:p>
        </p:txBody>
      </p:sp>
    </p:spTree>
  </p:cSld>
  <p:clrMapOvr>
    <a:masterClrMapping/>
  </p:clrMapOvr>
  <p:transition spd="slow">
    <p:zoom dir="in"/>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FB14FFE-09E5-44B3-8299-EB2C83FB447A}" type="slidenum">
              <a:rPr lang="es-ES"/>
              <a:pPr>
                <a:defRPr/>
              </a:pPr>
              <a:t>‹Nº›</a:t>
            </a:fld>
            <a:endParaRPr lang="es-ES"/>
          </a:p>
        </p:txBody>
      </p:sp>
    </p:spTree>
  </p:cSld>
  <p:clrMapOvr>
    <a:masterClrMapping/>
  </p:clrMapOvr>
  <p:transition spd="slow">
    <p:zoom dir="in"/>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7DD31DD-1079-423B-88F0-7E563E4B9DBF}" type="slidenum">
              <a:rPr lang="es-ES"/>
              <a:pPr>
                <a:defRPr/>
              </a:pPr>
              <a:t>‹Nº›</a:t>
            </a:fld>
            <a:endParaRPr lang="es-ES"/>
          </a:p>
        </p:txBody>
      </p:sp>
    </p:spTree>
  </p:cSld>
  <p:clrMapOvr>
    <a:masterClrMapping/>
  </p:clrMapOvr>
  <p:transition spd="slow">
    <p:zoom dir="in"/>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D058AB0-3E42-487E-B31E-99EC2FF1B956}" type="slidenum">
              <a:rPr lang="es-ES"/>
              <a:pPr>
                <a:defRPr/>
              </a:pPr>
              <a:t>‹Nº›</a:t>
            </a:fld>
            <a:endParaRPr lang="es-ES"/>
          </a:p>
        </p:txBody>
      </p:sp>
    </p:spTree>
  </p:cSld>
  <p:clrMapOvr>
    <a:masterClrMapping/>
  </p:clrMapOvr>
  <p:transition spd="slow">
    <p:zoom dir="in"/>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C9C688B-0A1D-4AA2-A647-78D179551E1F}" type="slidenum">
              <a:rPr lang="es-ES"/>
              <a:pPr>
                <a:defRPr/>
              </a:pPr>
              <a:t>‹Nº›</a:t>
            </a:fld>
            <a:endParaRPr lang="es-ES"/>
          </a:p>
        </p:txBody>
      </p:sp>
    </p:spTree>
  </p:cSld>
  <p:clrMapOvr>
    <a:masterClrMapping/>
  </p:clrMapOvr>
  <p:transition spd="slow">
    <p:zoom dir="in"/>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75F6A81-53A0-4D28-870E-D9C83ECE3318}" type="slidenum">
              <a:rPr lang="es-ES"/>
              <a:pPr>
                <a:defRPr/>
              </a:pPr>
              <a:t>‹Nº›</a:t>
            </a:fld>
            <a:endParaRPr lang="es-ES"/>
          </a:p>
        </p:txBody>
      </p:sp>
    </p:spTree>
  </p:cSld>
  <p:clrMapOvr>
    <a:masterClrMapping/>
  </p:clrMapOvr>
  <p:transition spd="slow">
    <p:zoom dir="in"/>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B3E3CC-8471-41E3-8F33-B0F3C2E9F5C1}" type="slidenum">
              <a:rPr lang="es-ES"/>
              <a:pPr>
                <a:defRPr/>
              </a:pPr>
              <a:t>‹Nº›</a:t>
            </a:fld>
            <a:endParaRPr lang="es-ES"/>
          </a:p>
        </p:txBody>
      </p:sp>
    </p:spTree>
  </p:cSld>
  <p:clrMapOvr>
    <a:masterClrMapping/>
  </p:clrMapOvr>
  <p:transition spd="slow">
    <p:zoom dir="in"/>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4B67B46-E300-4270-989B-B4B2178A1AEF}" type="slidenum">
              <a:rPr lang="es-ES"/>
              <a:pPr>
                <a:defRPr/>
              </a:pPr>
              <a:t>‹Nº›</a:t>
            </a:fld>
            <a:endParaRPr lang="es-ES"/>
          </a:p>
        </p:txBody>
      </p:sp>
    </p:spTree>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4FC22F24-CBFF-46F0-84C6-72F914121AD1}" type="slidenum">
              <a:rPr lang="es-ES"/>
              <a:pPr>
                <a:defRPr/>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42DB7F1-03E0-4026-99D5-D3B6A86D6A22}" type="slidenum">
              <a:rPr lang="es-ES"/>
              <a:pPr>
                <a:defRPr/>
              </a:pPr>
              <a:t>‹Nº›</a:t>
            </a:fld>
            <a:endParaRPr lang="es-ES"/>
          </a:p>
        </p:txBody>
      </p:sp>
    </p:spTree>
  </p:cSld>
  <p:clrMapOvr>
    <a:masterClrMapping/>
  </p:clrMapOvr>
  <p:transition spd="slow">
    <p:zoom dir="in"/>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DE87775-1598-4A08-B0CA-E0AD270A91A1}" type="slidenum">
              <a:rPr lang="es-ES"/>
              <a:pPr>
                <a:defRPr/>
              </a:pPr>
              <a:t>‹Nº›</a:t>
            </a:fld>
            <a:endParaRPr lang="es-ES"/>
          </a:p>
        </p:txBody>
      </p:sp>
    </p:spTree>
  </p:cSld>
  <p:clrMapOvr>
    <a:masterClrMapping/>
  </p:clrMapOvr>
  <p:transition spd="slow">
    <p:zoom dir="in"/>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640863FD-E984-40D3-962D-A7E66EFAD3EF}" type="slidenum">
              <a:rPr lang="es-ES"/>
              <a:pPr>
                <a:defRPr/>
              </a:pPr>
              <a:t>‹Nº›</a:t>
            </a:fld>
            <a:endParaRPr lang="es-ES"/>
          </a:p>
        </p:txBody>
      </p:sp>
    </p:spTree>
  </p:cSld>
  <p:clrMapOvr>
    <a:masterClrMapping/>
  </p:clrMapOvr>
  <p:transition spd="slow">
    <p:zoom dir="in"/>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C02FE02-B603-43C8-A3A7-43C890BC7B3E}" type="slidenum">
              <a:rPr lang="es-ES"/>
              <a:pPr>
                <a:defRPr/>
              </a:pPr>
              <a:t>‹Nº›</a:t>
            </a:fld>
            <a:endParaRPr lang="es-ES"/>
          </a:p>
        </p:txBody>
      </p:sp>
    </p:spTree>
  </p:cSld>
  <p:clrMapOvr>
    <a:masterClrMapping/>
  </p:clrMapOvr>
  <p:transition spd="slow">
    <p:zoom dir="in"/>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6FCFC07-6B17-4504-AE7B-9CD92CDBC8B8}" type="slidenum">
              <a:rPr lang="es-ES"/>
              <a:pPr>
                <a:defRPr/>
              </a:pPr>
              <a:t>‹Nº›</a:t>
            </a:fld>
            <a:endParaRPr lang="es-ES"/>
          </a:p>
        </p:txBody>
      </p:sp>
    </p:spTree>
  </p:cSld>
  <p:clrMapOvr>
    <a:masterClrMapping/>
  </p:clrMapOvr>
  <p:transition spd="slow">
    <p:zoom dir="in"/>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E0D02AA-896F-4C2D-9B8F-C72ED1DA8591}" type="slidenum">
              <a:rPr lang="es-ES"/>
              <a:pPr>
                <a:defRPr/>
              </a:pPr>
              <a:t>‹Nº›</a:t>
            </a:fld>
            <a:endParaRPr lang="es-ES"/>
          </a:p>
        </p:txBody>
      </p:sp>
    </p:spTree>
  </p:cSld>
  <p:clrMapOvr>
    <a:masterClrMapping/>
  </p:clrMapOvr>
  <p:transition spd="slow">
    <p:zoom dir="in"/>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369702B-1842-4CC2-8F68-8B6C5F207F1B}" type="slidenum">
              <a:rPr lang="es-ES"/>
              <a:pPr>
                <a:defRPr/>
              </a:pPr>
              <a:t>‹Nº›</a:t>
            </a:fld>
            <a:endParaRPr lang="es-ES"/>
          </a:p>
        </p:txBody>
      </p:sp>
    </p:spTree>
  </p:cSld>
  <p:clrMapOvr>
    <a:masterClrMapping/>
  </p:clrMapOvr>
  <p:transition spd="slow">
    <p:zoom dir="in"/>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1E43E4-35A4-4EF7-BB9B-6EC5F064EA20}" type="slidenum">
              <a:rPr lang="es-ES"/>
              <a:pPr>
                <a:defRPr/>
              </a:pPr>
              <a:t>‹Nº›</a:t>
            </a:fld>
            <a:endParaRPr lang="es-ES"/>
          </a:p>
        </p:txBody>
      </p:sp>
    </p:spTree>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F4618F9-4BC0-4AA2-A5B6-F8AEA5D9ED83}"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B86B4E-B522-4812-88A3-C817D24D0D8E}"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F346AC-4E72-4334-ABDE-3BB42337871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7A0D10-9A8C-4334-A3F9-51F1398B316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8D720401-F391-489A-B66F-601B3ED237E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s-E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s-E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A02F289-C334-4410-B145-943C50A84C0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63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s-E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s-E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73D3229-4B3E-4C27-982E-013C171E997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74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s-E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s-E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48B1A043-BF0D-4C7D-B80D-96C73A9A51C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s-E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s-E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A6B62F82-0DC9-4209-A12B-281A492D07C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7.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8.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1.xml"/><Relationship Id="rId1" Type="http://schemas.openxmlformats.org/officeDocument/2006/relationships/vmlDrawing" Target="../drawings/vmlDrawing10.v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40.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hyperlink" Target="https://goo.gl/F6hi0I" TargetMode="Externa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71383"/>
        </a:solid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536448" y="280416"/>
            <a:ext cx="8107680" cy="646331"/>
          </a:xfrm>
          <a:prstGeom prst="rect">
            <a:avLst/>
          </a:prstGeom>
          <a:noFill/>
          <a:ln w="9525">
            <a:noFill/>
            <a:miter lim="800000"/>
            <a:headEnd/>
            <a:tailEnd/>
          </a:ln>
        </p:spPr>
        <p:txBody>
          <a:bodyPr wrap="square">
            <a:spAutoFit/>
          </a:bodyPr>
          <a:lstStyle/>
          <a:p>
            <a:pPr>
              <a:spcBef>
                <a:spcPct val="50000"/>
              </a:spcBef>
            </a:pPr>
            <a:r>
              <a:rPr lang="es-ES" sz="3600" b="1" dirty="0">
                <a:solidFill>
                  <a:srgbClr val="FFFF00"/>
                </a:solidFill>
                <a:latin typeface="Calibri" pitchFamily="34" charset="0"/>
              </a:rPr>
              <a:t>EL PÉNDULO SIMPLE … NO ES TAN </a:t>
            </a:r>
            <a:r>
              <a:rPr lang="es-ES" sz="3600" b="1" dirty="0" smtClean="0">
                <a:solidFill>
                  <a:srgbClr val="FFFF00"/>
                </a:solidFill>
                <a:latin typeface="Calibri" pitchFamily="34" charset="0"/>
              </a:rPr>
              <a:t>SIMPLE</a:t>
            </a:r>
            <a:endParaRPr lang="es-ES" sz="3600" b="1" dirty="0">
              <a:solidFill>
                <a:srgbClr val="FFFF00"/>
              </a:solidFill>
              <a:latin typeface="Calibri" pitchFamily="34" charset="0"/>
            </a:endParaRPr>
          </a:p>
        </p:txBody>
      </p:sp>
      <p:sp>
        <p:nvSpPr>
          <p:cNvPr id="19459" name="Text Box 5"/>
          <p:cNvSpPr txBox="1">
            <a:spLocks noChangeArrowheads="1"/>
          </p:cNvSpPr>
          <p:nvPr/>
        </p:nvSpPr>
        <p:spPr bwMode="auto">
          <a:xfrm>
            <a:off x="548766" y="847852"/>
            <a:ext cx="6790817" cy="461665"/>
          </a:xfrm>
          <a:prstGeom prst="rect">
            <a:avLst/>
          </a:prstGeom>
          <a:noFill/>
          <a:ln w="9525">
            <a:noFill/>
            <a:miter lim="800000"/>
            <a:headEnd/>
            <a:tailEnd/>
          </a:ln>
        </p:spPr>
        <p:txBody>
          <a:bodyPr wrap="square">
            <a:spAutoFit/>
          </a:bodyPr>
          <a:lstStyle/>
          <a:p>
            <a:pPr>
              <a:spcBef>
                <a:spcPct val="50000"/>
              </a:spcBef>
            </a:pPr>
            <a:r>
              <a:rPr lang="es-ES" sz="2400" b="1" dirty="0">
                <a:solidFill>
                  <a:srgbClr val="FFFFFF"/>
                </a:solidFill>
                <a:latin typeface="Calibri" pitchFamily="34" charset="0"/>
              </a:rPr>
              <a:t>Un estudio no </a:t>
            </a:r>
            <a:r>
              <a:rPr lang="es-ES" sz="2400" b="1" dirty="0" err="1">
                <a:solidFill>
                  <a:srgbClr val="FFFFFF"/>
                </a:solidFill>
                <a:latin typeface="Calibri" pitchFamily="34" charset="0"/>
              </a:rPr>
              <a:t>gaussiano</a:t>
            </a:r>
            <a:r>
              <a:rPr lang="es-ES" sz="2400" b="1" dirty="0" smtClean="0">
                <a:solidFill>
                  <a:srgbClr val="FFFFFF"/>
                </a:solidFill>
                <a:latin typeface="Calibri" pitchFamily="34" charset="0"/>
              </a:rPr>
              <a:t>. (37 diapositivas)</a:t>
            </a:r>
            <a:r>
              <a:rPr lang="es-ES" sz="2400" dirty="0" smtClean="0">
                <a:solidFill>
                  <a:srgbClr val="000000"/>
                </a:solidFill>
                <a:latin typeface="Calibri" pitchFamily="34" charset="0"/>
              </a:rPr>
              <a:t> </a:t>
            </a:r>
            <a:endParaRPr lang="es-ES" sz="2400" dirty="0">
              <a:solidFill>
                <a:srgbClr val="000000"/>
              </a:solidFill>
              <a:latin typeface="Calibri" pitchFamily="34" charset="0"/>
            </a:endParaRPr>
          </a:p>
        </p:txBody>
      </p:sp>
      <p:cxnSp>
        <p:nvCxnSpPr>
          <p:cNvPr id="7" name="6 Conector recto"/>
          <p:cNvCxnSpPr/>
          <p:nvPr/>
        </p:nvCxnSpPr>
        <p:spPr>
          <a:xfrm flipV="1">
            <a:off x="621792" y="1413753"/>
            <a:ext cx="8095488" cy="1722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a:spLocks noChangeArrowheads="1"/>
          </p:cNvSpPr>
          <p:nvPr/>
        </p:nvSpPr>
        <p:spPr bwMode="auto">
          <a:xfrm>
            <a:off x="639763" y="1647889"/>
            <a:ext cx="4017581" cy="3903504"/>
          </a:xfrm>
          <a:prstGeom prst="rect">
            <a:avLst/>
          </a:prstGeom>
          <a:noFill/>
          <a:ln w="9525">
            <a:noFill/>
            <a:miter lim="800000"/>
            <a:headEnd/>
            <a:tailEnd/>
          </a:ln>
        </p:spPr>
        <p:txBody>
          <a:bodyPr wrap="square">
            <a:spAutoFit/>
          </a:bodyPr>
          <a:lstStyle/>
          <a:p>
            <a:pPr marL="342900" indent="-342900">
              <a:lnSpc>
                <a:spcPct val="150000"/>
              </a:lnSpc>
              <a:buFont typeface="Arial" charset="0"/>
              <a:buAutoNum type="arabicPeriod"/>
            </a:pPr>
            <a:r>
              <a:rPr lang="es-ES_tradnl" sz="2800" b="1" dirty="0">
                <a:solidFill>
                  <a:srgbClr val="FFFFFF"/>
                </a:solidFill>
                <a:latin typeface="Calibri" pitchFamily="34" charset="0"/>
              </a:rPr>
              <a:t>Encuesta alumnos.</a:t>
            </a:r>
          </a:p>
          <a:p>
            <a:pPr marL="342900" indent="-342900">
              <a:lnSpc>
                <a:spcPct val="150000"/>
              </a:lnSpc>
              <a:buFont typeface="Arial" charset="0"/>
              <a:buAutoNum type="arabicPeriod"/>
            </a:pPr>
            <a:r>
              <a:rPr lang="es-ES_tradnl" sz="2800" b="1" dirty="0">
                <a:solidFill>
                  <a:srgbClr val="FFFFFF"/>
                </a:solidFill>
                <a:latin typeface="Calibri" pitchFamily="34" charset="0"/>
              </a:rPr>
              <a:t>Revisión conceptual.</a:t>
            </a:r>
          </a:p>
          <a:p>
            <a:pPr marL="342900" indent="-342900">
              <a:lnSpc>
                <a:spcPct val="150000"/>
              </a:lnSpc>
              <a:buFont typeface="Arial" charset="0"/>
              <a:buAutoNum type="arabicPeriod"/>
            </a:pPr>
            <a:r>
              <a:rPr lang="es-ES_tradnl" sz="2800" b="1" dirty="0" smtClean="0">
                <a:solidFill>
                  <a:srgbClr val="FFFFFF"/>
                </a:solidFill>
                <a:latin typeface="Calibri" pitchFamily="34" charset="0"/>
              </a:rPr>
              <a:t>Revisión </a:t>
            </a:r>
            <a:r>
              <a:rPr lang="es-ES_tradnl" sz="2800" b="1" dirty="0">
                <a:solidFill>
                  <a:srgbClr val="FFFFFF"/>
                </a:solidFill>
                <a:latin typeface="Calibri" pitchFamily="34" charset="0"/>
              </a:rPr>
              <a:t>bibliográfica</a:t>
            </a:r>
            <a:r>
              <a:rPr lang="es-ES_tradnl" sz="2800" b="1" dirty="0" smtClean="0">
                <a:solidFill>
                  <a:srgbClr val="FFFFFF"/>
                </a:solidFill>
                <a:latin typeface="Calibri" pitchFamily="34" charset="0"/>
              </a:rPr>
              <a:t>.</a:t>
            </a:r>
          </a:p>
          <a:p>
            <a:pPr marL="342900" indent="-342900">
              <a:lnSpc>
                <a:spcPct val="150000"/>
              </a:lnSpc>
              <a:buFont typeface="Arial" charset="0"/>
              <a:buAutoNum type="arabicPeriod"/>
            </a:pPr>
            <a:r>
              <a:rPr lang="es-ES_tradnl" sz="2800" b="1" dirty="0" smtClean="0">
                <a:solidFill>
                  <a:srgbClr val="FFFFFF"/>
                </a:solidFill>
                <a:latin typeface="Calibri" pitchFamily="34" charset="0"/>
              </a:rPr>
              <a:t>Autoevaluación.</a:t>
            </a:r>
          </a:p>
          <a:p>
            <a:pPr marL="342900" indent="-342900">
              <a:lnSpc>
                <a:spcPct val="150000"/>
              </a:lnSpc>
            </a:pPr>
            <a:endParaRPr lang="es-ES_tradnl" sz="2800" b="1" dirty="0">
              <a:solidFill>
                <a:srgbClr val="FFFFFF"/>
              </a:solidFill>
              <a:latin typeface="Calibri" pitchFamily="34" charset="0"/>
            </a:endParaRPr>
          </a:p>
          <a:p>
            <a:pPr marL="342900" indent="-342900">
              <a:lnSpc>
                <a:spcPct val="150000"/>
              </a:lnSpc>
              <a:buFont typeface="Arial" charset="0"/>
              <a:buAutoNum type="arabicPeriod"/>
            </a:pPr>
            <a:endParaRPr lang="es-ES_tradnl" sz="2800" b="1" dirty="0">
              <a:solidFill>
                <a:srgbClr val="FFFFFF"/>
              </a:solidFill>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6146" name="Object 3"/>
          <p:cNvGraphicFramePr>
            <a:graphicFrameLocks noChangeAspect="1"/>
          </p:cNvGraphicFramePr>
          <p:nvPr/>
        </p:nvGraphicFramePr>
        <p:xfrm>
          <a:off x="806450" y="157163"/>
          <a:ext cx="7600950" cy="6858000"/>
        </p:xfrm>
        <a:graphic>
          <a:graphicData uri="http://schemas.openxmlformats.org/presentationml/2006/ole">
            <p:oleObj spid="_x0000_s6146" name="Graph" r:id="rId3" imgW="4818240" imgH="3183840" progId="Origin50.Graph">
              <p:embed/>
            </p:oleObj>
          </a:graphicData>
        </a:graphic>
      </p:graphicFrame>
      <p:sp>
        <p:nvSpPr>
          <p:cNvPr id="7" name="6 Rectángulo"/>
          <p:cNvSpPr/>
          <p:nvPr/>
        </p:nvSpPr>
        <p:spPr>
          <a:xfrm>
            <a:off x="2041525" y="1082675"/>
            <a:ext cx="5862638" cy="470376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6149" name="Text Box 4"/>
          <p:cNvSpPr txBox="1">
            <a:spLocks noChangeArrowheads="1"/>
          </p:cNvSpPr>
          <p:nvPr/>
        </p:nvSpPr>
        <p:spPr bwMode="auto">
          <a:xfrm>
            <a:off x="806450" y="0"/>
            <a:ext cx="7615238" cy="738188"/>
          </a:xfrm>
          <a:prstGeom prst="rect">
            <a:avLst/>
          </a:prstGeom>
          <a:solidFill>
            <a:schemeClr val="accent2"/>
          </a:solidFill>
          <a:ln w="9525">
            <a:noFill/>
            <a:miter lim="800000"/>
            <a:headEnd/>
            <a:tailEnd/>
          </a:ln>
        </p:spPr>
        <p:txBody>
          <a:bodyPr>
            <a:spAutoFit/>
          </a:bodyPr>
          <a:lstStyle/>
          <a:p>
            <a:pPr algn="ctr" eaLnBrk="0" hangingPunct="0">
              <a:lnSpc>
                <a:spcPct val="80000"/>
              </a:lnSpc>
              <a:spcBef>
                <a:spcPct val="50000"/>
              </a:spcBef>
            </a:pPr>
            <a:r>
              <a:rPr lang="es-ES" sz="2000" b="1">
                <a:solidFill>
                  <a:schemeClr val="bg1"/>
                </a:solidFill>
                <a:latin typeface="Calibri" pitchFamily="34" charset="0"/>
                <a:cs typeface="Calibri" pitchFamily="34" charset="0"/>
              </a:rPr>
              <a:t>Variación de la tensión con la elongación </a:t>
            </a:r>
          </a:p>
          <a:p>
            <a:pPr algn="ctr" eaLnBrk="0" hangingPunct="0">
              <a:lnSpc>
                <a:spcPct val="80000"/>
              </a:lnSpc>
              <a:spcBef>
                <a:spcPct val="50000"/>
              </a:spcBef>
            </a:pPr>
            <a:r>
              <a:rPr lang="es-ES" sz="2000" b="1">
                <a:solidFill>
                  <a:schemeClr val="bg1"/>
                </a:solidFill>
                <a:latin typeface="Calibri" pitchFamily="34" charset="0"/>
                <a:cs typeface="Calibri" pitchFamily="34" charset="0"/>
              </a:rPr>
              <a:t>(para: α</a:t>
            </a:r>
            <a:r>
              <a:rPr lang="es-ES" sz="2000" b="1" baseline="-25000">
                <a:solidFill>
                  <a:schemeClr val="bg1"/>
                </a:solidFill>
                <a:latin typeface="Calibri" pitchFamily="34" charset="0"/>
                <a:cs typeface="Calibri" pitchFamily="34" charset="0"/>
              </a:rPr>
              <a:t>0</a:t>
            </a:r>
            <a:r>
              <a:rPr lang="es-ES" sz="2000" b="1">
                <a:solidFill>
                  <a:schemeClr val="bg1"/>
                </a:solidFill>
                <a:latin typeface="Calibri" pitchFamily="34" charset="0"/>
                <a:cs typeface="Calibri" pitchFamily="34" charset="0"/>
              </a:rPr>
              <a:t> = 60º   y   m  = 1 Kg)</a:t>
            </a:r>
          </a:p>
        </p:txBody>
      </p:sp>
      <p:grpSp>
        <p:nvGrpSpPr>
          <p:cNvPr id="6150" name="34 Grupo"/>
          <p:cNvGrpSpPr>
            <a:grpSpLocks/>
          </p:cNvGrpSpPr>
          <p:nvPr/>
        </p:nvGrpSpPr>
        <p:grpSpPr bwMode="auto">
          <a:xfrm>
            <a:off x="2057400" y="1082675"/>
            <a:ext cx="5846763" cy="4716463"/>
            <a:chOff x="2057400" y="1082842"/>
            <a:chExt cx="5847347" cy="4716379"/>
          </a:xfrm>
        </p:grpSpPr>
        <p:cxnSp>
          <p:nvCxnSpPr>
            <p:cNvPr id="9" name="8 Conector recto"/>
            <p:cNvCxnSpPr/>
            <p:nvPr/>
          </p:nvCxnSpPr>
          <p:spPr>
            <a:xfrm>
              <a:off x="2057400" y="5369016"/>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2057400" y="4940398"/>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2057400" y="4507019"/>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2057400" y="4078402"/>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057400" y="3645021"/>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2057400" y="3216404"/>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a:off x="2057400" y="2783025"/>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2057400" y="2354407"/>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2057400" y="1921027"/>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2057400" y="1492410"/>
              <a:ext cx="58473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2527347"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flipV="1">
              <a:off x="3019521"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flipV="1">
              <a:off x="3513283"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4007045"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flipV="1">
              <a:off x="4488106"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V="1">
              <a:off x="4981867"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V="1">
              <a:off x="5474041"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5967804"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V="1">
              <a:off x="6448864"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942626" y="1082842"/>
              <a:ext cx="0" cy="471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flipV="1">
              <a:off x="7434800" y="1082842"/>
              <a:ext cx="0" cy="4716379"/>
            </a:xfrm>
            <a:prstGeom prst="line">
              <a:avLst/>
            </a:prstGeom>
          </p:spPr>
          <p:style>
            <a:lnRef idx="1">
              <a:schemeClr val="accent1"/>
            </a:lnRef>
            <a:fillRef idx="0">
              <a:schemeClr val="accent1"/>
            </a:fillRef>
            <a:effectRef idx="0">
              <a:schemeClr val="accent1"/>
            </a:effectRef>
            <a:fontRef idx="minor">
              <a:schemeClr val="tx1"/>
            </a:fontRef>
          </p:style>
        </p:cxnSp>
      </p:grpSp>
      <p:sp>
        <p:nvSpPr>
          <p:cNvPr id="6" name="5 Forma libre"/>
          <p:cNvSpPr/>
          <p:nvPr/>
        </p:nvSpPr>
        <p:spPr>
          <a:xfrm>
            <a:off x="2044700" y="1470025"/>
            <a:ext cx="5859463" cy="3246438"/>
          </a:xfrm>
          <a:custGeom>
            <a:avLst/>
            <a:gdLst>
              <a:gd name="connsiteX0" fmla="*/ 0 w 5859379"/>
              <a:gd name="connsiteY0" fmla="*/ 3244516 h 3244516"/>
              <a:gd name="connsiteX1" fmla="*/ 878306 w 5859379"/>
              <a:gd name="connsiteY1" fmla="*/ 1692442 h 3244516"/>
              <a:gd name="connsiteX2" fmla="*/ 1528011 w 5859379"/>
              <a:gd name="connsiteY2" fmla="*/ 826169 h 3244516"/>
              <a:gd name="connsiteX3" fmla="*/ 2213811 w 5859379"/>
              <a:gd name="connsiteY3" fmla="*/ 236621 h 3244516"/>
              <a:gd name="connsiteX4" fmla="*/ 2767264 w 5859379"/>
              <a:gd name="connsiteY4" fmla="*/ 32084 h 3244516"/>
              <a:gd name="connsiteX5" fmla="*/ 3092116 w 5859379"/>
              <a:gd name="connsiteY5" fmla="*/ 44116 h 3244516"/>
              <a:gd name="connsiteX6" fmla="*/ 3416969 w 5859379"/>
              <a:gd name="connsiteY6" fmla="*/ 116305 h 3244516"/>
              <a:gd name="connsiteX7" fmla="*/ 3874169 w 5859379"/>
              <a:gd name="connsiteY7" fmla="*/ 381000 h 3244516"/>
              <a:gd name="connsiteX8" fmla="*/ 4295274 w 5859379"/>
              <a:gd name="connsiteY8" fmla="*/ 814137 h 3244516"/>
              <a:gd name="connsiteX9" fmla="*/ 4572000 w 5859379"/>
              <a:gd name="connsiteY9" fmla="*/ 1090863 h 3244516"/>
              <a:gd name="connsiteX10" fmla="*/ 4944979 w 5859379"/>
              <a:gd name="connsiteY10" fmla="*/ 1584158 h 3244516"/>
              <a:gd name="connsiteX11" fmla="*/ 5329990 w 5859379"/>
              <a:gd name="connsiteY11" fmla="*/ 2245895 h 3244516"/>
              <a:gd name="connsiteX12" fmla="*/ 5859379 w 5859379"/>
              <a:gd name="connsiteY12" fmla="*/ 3244516 h 3244516"/>
              <a:gd name="connsiteX0" fmla="*/ 0 w 5859379"/>
              <a:gd name="connsiteY0" fmla="*/ 3244516 h 3244516"/>
              <a:gd name="connsiteX1" fmla="*/ 878306 w 5859379"/>
              <a:gd name="connsiteY1" fmla="*/ 1692442 h 3244516"/>
              <a:gd name="connsiteX2" fmla="*/ 1528011 w 5859379"/>
              <a:gd name="connsiteY2" fmla="*/ 826169 h 3244516"/>
              <a:gd name="connsiteX3" fmla="*/ 2213811 w 5859379"/>
              <a:gd name="connsiteY3" fmla="*/ 236621 h 3244516"/>
              <a:gd name="connsiteX4" fmla="*/ 2767264 w 5859379"/>
              <a:gd name="connsiteY4" fmla="*/ 32084 h 3244516"/>
              <a:gd name="connsiteX5" fmla="*/ 3092116 w 5859379"/>
              <a:gd name="connsiteY5" fmla="*/ 44116 h 3244516"/>
              <a:gd name="connsiteX6" fmla="*/ 3416969 w 5859379"/>
              <a:gd name="connsiteY6" fmla="*/ 116305 h 3244516"/>
              <a:gd name="connsiteX7" fmla="*/ 3874169 w 5859379"/>
              <a:gd name="connsiteY7" fmla="*/ 381000 h 3244516"/>
              <a:gd name="connsiteX8" fmla="*/ 4295274 w 5859379"/>
              <a:gd name="connsiteY8" fmla="*/ 778042 h 3244516"/>
              <a:gd name="connsiteX9" fmla="*/ 4572000 w 5859379"/>
              <a:gd name="connsiteY9" fmla="*/ 1090863 h 3244516"/>
              <a:gd name="connsiteX10" fmla="*/ 4944979 w 5859379"/>
              <a:gd name="connsiteY10" fmla="*/ 1584158 h 3244516"/>
              <a:gd name="connsiteX11" fmla="*/ 5329990 w 5859379"/>
              <a:gd name="connsiteY11" fmla="*/ 2245895 h 3244516"/>
              <a:gd name="connsiteX12" fmla="*/ 5859379 w 5859379"/>
              <a:gd name="connsiteY12" fmla="*/ 3244516 h 3244516"/>
              <a:gd name="connsiteX0" fmla="*/ 0 w 5859379"/>
              <a:gd name="connsiteY0" fmla="*/ 3246522 h 3246522"/>
              <a:gd name="connsiteX1" fmla="*/ 878306 w 5859379"/>
              <a:gd name="connsiteY1" fmla="*/ 1694448 h 3246522"/>
              <a:gd name="connsiteX2" fmla="*/ 1528011 w 5859379"/>
              <a:gd name="connsiteY2" fmla="*/ 828175 h 3246522"/>
              <a:gd name="connsiteX3" fmla="*/ 2213811 w 5859379"/>
              <a:gd name="connsiteY3" fmla="*/ 238627 h 3246522"/>
              <a:gd name="connsiteX4" fmla="*/ 2767264 w 5859379"/>
              <a:gd name="connsiteY4" fmla="*/ 34090 h 3246522"/>
              <a:gd name="connsiteX5" fmla="*/ 3080084 w 5859379"/>
              <a:gd name="connsiteY5" fmla="*/ 34090 h 3246522"/>
              <a:gd name="connsiteX6" fmla="*/ 3416969 w 5859379"/>
              <a:gd name="connsiteY6" fmla="*/ 118311 h 3246522"/>
              <a:gd name="connsiteX7" fmla="*/ 3874169 w 5859379"/>
              <a:gd name="connsiteY7" fmla="*/ 383006 h 3246522"/>
              <a:gd name="connsiteX8" fmla="*/ 4295274 w 5859379"/>
              <a:gd name="connsiteY8" fmla="*/ 780048 h 3246522"/>
              <a:gd name="connsiteX9" fmla="*/ 4572000 w 5859379"/>
              <a:gd name="connsiteY9" fmla="*/ 1092869 h 3246522"/>
              <a:gd name="connsiteX10" fmla="*/ 4944979 w 5859379"/>
              <a:gd name="connsiteY10" fmla="*/ 1586164 h 3246522"/>
              <a:gd name="connsiteX11" fmla="*/ 5329990 w 5859379"/>
              <a:gd name="connsiteY11" fmla="*/ 2247901 h 3246522"/>
              <a:gd name="connsiteX12" fmla="*/ 5859379 w 5859379"/>
              <a:gd name="connsiteY12" fmla="*/ 3246522 h 324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9379" h="3246522">
                <a:moveTo>
                  <a:pt x="0" y="3246522"/>
                </a:moveTo>
                <a:cubicBezTo>
                  <a:pt x="311819" y="2672014"/>
                  <a:pt x="623638" y="2097506"/>
                  <a:pt x="878306" y="1694448"/>
                </a:cubicBezTo>
                <a:cubicBezTo>
                  <a:pt x="1132975" y="1291390"/>
                  <a:pt x="1305427" y="1070812"/>
                  <a:pt x="1528011" y="828175"/>
                </a:cubicBezTo>
                <a:cubicBezTo>
                  <a:pt x="1750595" y="585538"/>
                  <a:pt x="2007269" y="370975"/>
                  <a:pt x="2213811" y="238627"/>
                </a:cubicBezTo>
                <a:cubicBezTo>
                  <a:pt x="2420353" y="106280"/>
                  <a:pt x="2622885" y="68180"/>
                  <a:pt x="2767264" y="34090"/>
                </a:cubicBezTo>
                <a:cubicBezTo>
                  <a:pt x="2911643" y="0"/>
                  <a:pt x="2971800" y="20053"/>
                  <a:pt x="3080084" y="34090"/>
                </a:cubicBezTo>
                <a:cubicBezTo>
                  <a:pt x="3188368" y="48127"/>
                  <a:pt x="3284622" y="60158"/>
                  <a:pt x="3416969" y="118311"/>
                </a:cubicBezTo>
                <a:cubicBezTo>
                  <a:pt x="3549316" y="176464"/>
                  <a:pt x="3727785" y="272717"/>
                  <a:pt x="3874169" y="383006"/>
                </a:cubicBezTo>
                <a:cubicBezTo>
                  <a:pt x="4020553" y="493295"/>
                  <a:pt x="4178969" y="661738"/>
                  <a:pt x="4295274" y="780048"/>
                </a:cubicBezTo>
                <a:cubicBezTo>
                  <a:pt x="4411579" y="898358"/>
                  <a:pt x="4463716" y="958516"/>
                  <a:pt x="4572000" y="1092869"/>
                </a:cubicBezTo>
                <a:cubicBezTo>
                  <a:pt x="4680284" y="1227222"/>
                  <a:pt x="4818647" y="1393659"/>
                  <a:pt x="4944979" y="1586164"/>
                </a:cubicBezTo>
                <a:cubicBezTo>
                  <a:pt x="5071311" y="1778669"/>
                  <a:pt x="5177590" y="1971175"/>
                  <a:pt x="5329990" y="2247901"/>
                </a:cubicBezTo>
                <a:cubicBezTo>
                  <a:pt x="5482390" y="2524627"/>
                  <a:pt x="5670884" y="2885574"/>
                  <a:pt x="5859379" y="3246522"/>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S_tradnl"/>
          </a:p>
        </p:txBody>
      </p:sp>
      <p:grpSp>
        <p:nvGrpSpPr>
          <p:cNvPr id="36" name="35 Grupo"/>
          <p:cNvGrpSpPr/>
          <p:nvPr/>
        </p:nvGrpSpPr>
        <p:grpSpPr>
          <a:xfrm>
            <a:off x="4364736" y="6176879"/>
            <a:ext cx="1170432" cy="467761"/>
            <a:chOff x="4364736" y="6176879"/>
            <a:chExt cx="1170432" cy="467761"/>
          </a:xfrm>
        </p:grpSpPr>
        <p:sp>
          <p:nvSpPr>
            <p:cNvPr id="35" name="34 Rectángulo"/>
            <p:cNvSpPr/>
            <p:nvPr/>
          </p:nvSpPr>
          <p:spPr>
            <a:xfrm>
              <a:off x="4364736" y="6217920"/>
              <a:ext cx="1170432" cy="426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33 CuadroTexto"/>
            <p:cNvSpPr txBox="1"/>
            <p:nvPr/>
          </p:nvSpPr>
          <p:spPr>
            <a:xfrm>
              <a:off x="4803648" y="6176879"/>
              <a:ext cx="524256" cy="461665"/>
            </a:xfrm>
            <a:prstGeom prst="rect">
              <a:avLst/>
            </a:prstGeom>
            <a:solidFill>
              <a:schemeClr val="bg1"/>
            </a:solidFill>
          </p:spPr>
          <p:txBody>
            <a:bodyPr wrap="square" rtlCol="0">
              <a:spAutoFit/>
            </a:bodyPr>
            <a:lstStyle/>
            <a:p>
              <a:r>
                <a:rPr lang="el-GR" sz="2400" dirty="0" smtClean="0">
                  <a:latin typeface="+mn-lt"/>
                </a:rPr>
                <a:t>α</a:t>
              </a:r>
              <a:r>
                <a:rPr lang="es-ES_tradnl" sz="2400" baseline="30000" dirty="0" smtClean="0">
                  <a:latin typeface="+mn-lt"/>
                </a:rPr>
                <a:t>o</a:t>
              </a:r>
              <a:endParaRPr lang="es-ES_tradnl" sz="2400" dirty="0">
                <a:latin typeface="+mn-lt"/>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47788" y="638175"/>
            <a:ext cx="6330950" cy="5930900"/>
          </a:xfrm>
          <a:prstGeom prst="rect">
            <a:avLst/>
          </a:prstGeom>
          <a:solidFill>
            <a:schemeClr val="bg1"/>
          </a:solidFill>
          <a:ln w="9525">
            <a:solidFill>
              <a:schemeClr val="tx1"/>
            </a:solidFill>
            <a:miter lim="800000"/>
            <a:headEnd/>
            <a:tailEnd/>
          </a:ln>
        </p:spPr>
        <p:txBody>
          <a:bodyPr wrap="none" anchor="ctr"/>
          <a:lstStyle/>
          <a:p>
            <a:endParaRPr lang="es-ES_tradnl"/>
          </a:p>
        </p:txBody>
      </p:sp>
      <p:sp>
        <p:nvSpPr>
          <p:cNvPr id="23555" name="Text Box 3"/>
          <p:cNvSpPr txBox="1">
            <a:spLocks noChangeArrowheads="1"/>
          </p:cNvSpPr>
          <p:nvPr/>
        </p:nvSpPr>
        <p:spPr bwMode="auto">
          <a:xfrm>
            <a:off x="0" y="0"/>
            <a:ext cx="9144000" cy="457200"/>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400" b="1">
                <a:solidFill>
                  <a:schemeClr val="bg1"/>
                </a:solidFill>
                <a:latin typeface="Calibri" pitchFamily="34" charset="0"/>
                <a:cs typeface="Calibri" pitchFamily="34" charset="0"/>
              </a:rPr>
              <a:t>Tamaño relativo de las fuerzas que actúan.</a:t>
            </a:r>
          </a:p>
        </p:txBody>
      </p:sp>
      <p:grpSp>
        <p:nvGrpSpPr>
          <p:cNvPr id="2" name="Group 4"/>
          <p:cNvGrpSpPr>
            <a:grpSpLocks/>
          </p:cNvGrpSpPr>
          <p:nvPr/>
        </p:nvGrpSpPr>
        <p:grpSpPr bwMode="auto">
          <a:xfrm>
            <a:off x="6292850" y="2820988"/>
            <a:ext cx="631825" cy="1965325"/>
            <a:chOff x="4024" y="1789"/>
            <a:chExt cx="398" cy="1238"/>
          </a:xfrm>
        </p:grpSpPr>
        <p:sp>
          <p:nvSpPr>
            <p:cNvPr id="23631" name="Line 5"/>
            <p:cNvSpPr>
              <a:spLocks noChangeAspect="1" noChangeShapeType="1"/>
            </p:cNvSpPr>
            <p:nvPr/>
          </p:nvSpPr>
          <p:spPr bwMode="auto">
            <a:xfrm>
              <a:off x="4132" y="1789"/>
              <a:ext cx="0" cy="895"/>
            </a:xfrm>
            <a:prstGeom prst="line">
              <a:avLst/>
            </a:prstGeom>
            <a:noFill/>
            <a:ln w="38100">
              <a:solidFill>
                <a:schemeClr val="accent2"/>
              </a:solidFill>
              <a:round/>
              <a:headEnd/>
              <a:tailEnd type="triangle" w="med" len="med"/>
            </a:ln>
          </p:spPr>
          <p:txBody>
            <a:bodyPr/>
            <a:lstStyle/>
            <a:p>
              <a:endParaRPr lang="es-ES_tradnl"/>
            </a:p>
          </p:txBody>
        </p:sp>
        <p:sp>
          <p:nvSpPr>
            <p:cNvPr id="23632" name="Text Box 6"/>
            <p:cNvSpPr txBox="1">
              <a:spLocks noChangeAspect="1" noChangeArrowheads="1"/>
            </p:cNvSpPr>
            <p:nvPr/>
          </p:nvSpPr>
          <p:spPr bwMode="auto">
            <a:xfrm>
              <a:off x="4024" y="2726"/>
              <a:ext cx="398" cy="301"/>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endParaRPr lang="es-ES" sz="1200" baseline="-25000">
                <a:solidFill>
                  <a:schemeClr val="accent2"/>
                </a:solidFill>
                <a:latin typeface="Times New Roman" pitchFamily="18" charset="0"/>
              </a:endParaRPr>
            </a:p>
          </p:txBody>
        </p:sp>
      </p:grpSp>
      <p:grpSp>
        <p:nvGrpSpPr>
          <p:cNvPr id="3" name="Group 7"/>
          <p:cNvGrpSpPr>
            <a:grpSpLocks/>
          </p:cNvGrpSpPr>
          <p:nvPr/>
        </p:nvGrpSpPr>
        <p:grpSpPr bwMode="auto">
          <a:xfrm>
            <a:off x="5013325" y="4129088"/>
            <a:ext cx="631825" cy="1901825"/>
            <a:chOff x="3218" y="2613"/>
            <a:chExt cx="398" cy="1198"/>
          </a:xfrm>
        </p:grpSpPr>
        <p:sp>
          <p:nvSpPr>
            <p:cNvPr id="23629" name="Line 8"/>
            <p:cNvSpPr>
              <a:spLocks noChangeAspect="1" noChangeShapeType="1"/>
            </p:cNvSpPr>
            <p:nvPr/>
          </p:nvSpPr>
          <p:spPr bwMode="auto">
            <a:xfrm>
              <a:off x="3344" y="2613"/>
              <a:ext cx="0" cy="866"/>
            </a:xfrm>
            <a:prstGeom prst="line">
              <a:avLst/>
            </a:prstGeom>
            <a:noFill/>
            <a:ln w="38100">
              <a:solidFill>
                <a:schemeClr val="accent2"/>
              </a:solidFill>
              <a:round/>
              <a:headEnd/>
              <a:tailEnd type="triangle" w="med" len="med"/>
            </a:ln>
          </p:spPr>
          <p:txBody>
            <a:bodyPr/>
            <a:lstStyle/>
            <a:p>
              <a:endParaRPr lang="es-ES_tradnl"/>
            </a:p>
          </p:txBody>
        </p:sp>
        <p:sp>
          <p:nvSpPr>
            <p:cNvPr id="23630" name="Text Box 9"/>
            <p:cNvSpPr txBox="1">
              <a:spLocks noChangeAspect="1" noChangeArrowheads="1"/>
            </p:cNvSpPr>
            <p:nvPr/>
          </p:nvSpPr>
          <p:spPr bwMode="auto">
            <a:xfrm>
              <a:off x="3218" y="3510"/>
              <a:ext cx="398" cy="301"/>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endParaRPr lang="es-ES" sz="1200" baseline="-25000">
                <a:solidFill>
                  <a:schemeClr val="accent2"/>
                </a:solidFill>
                <a:latin typeface="Times New Roman" pitchFamily="18" charset="0"/>
              </a:endParaRPr>
            </a:p>
          </p:txBody>
        </p:sp>
      </p:grpSp>
      <p:grpSp>
        <p:nvGrpSpPr>
          <p:cNvPr id="4" name="Group 10"/>
          <p:cNvGrpSpPr>
            <a:grpSpLocks noChangeAspect="1"/>
          </p:cNvGrpSpPr>
          <p:nvPr/>
        </p:nvGrpSpPr>
        <p:grpSpPr bwMode="auto">
          <a:xfrm>
            <a:off x="5538788" y="2820988"/>
            <a:ext cx="2136775" cy="1519237"/>
            <a:chOff x="3503" y="1460"/>
            <a:chExt cx="1122" cy="798"/>
          </a:xfrm>
        </p:grpSpPr>
        <p:sp>
          <p:nvSpPr>
            <p:cNvPr id="23622" name="Line 11"/>
            <p:cNvSpPr>
              <a:spLocks noChangeAspect="1" noChangeShapeType="1"/>
            </p:cNvSpPr>
            <p:nvPr/>
          </p:nvSpPr>
          <p:spPr bwMode="auto">
            <a:xfrm>
              <a:off x="3672" y="2010"/>
              <a:ext cx="318" cy="192"/>
            </a:xfrm>
            <a:prstGeom prst="line">
              <a:avLst/>
            </a:prstGeom>
            <a:noFill/>
            <a:ln w="9525">
              <a:solidFill>
                <a:schemeClr val="tx1"/>
              </a:solidFill>
              <a:prstDash val="sysDot"/>
              <a:round/>
              <a:headEnd/>
              <a:tailEnd/>
            </a:ln>
          </p:spPr>
          <p:txBody>
            <a:bodyPr/>
            <a:lstStyle/>
            <a:p>
              <a:endParaRPr lang="es-ES_tradnl"/>
            </a:p>
          </p:txBody>
        </p:sp>
        <p:grpSp>
          <p:nvGrpSpPr>
            <p:cNvPr id="23623" name="Group 12"/>
            <p:cNvGrpSpPr>
              <a:grpSpLocks noChangeAspect="1"/>
            </p:cNvGrpSpPr>
            <p:nvPr/>
          </p:nvGrpSpPr>
          <p:grpSpPr bwMode="auto">
            <a:xfrm>
              <a:off x="3503" y="1460"/>
              <a:ext cx="1122" cy="798"/>
              <a:chOff x="3503" y="1460"/>
              <a:chExt cx="1122" cy="798"/>
            </a:xfrm>
          </p:grpSpPr>
          <p:sp>
            <p:nvSpPr>
              <p:cNvPr id="23624" name="Line 13"/>
              <p:cNvSpPr>
                <a:spLocks noChangeAspect="1" noChangeShapeType="1"/>
              </p:cNvSpPr>
              <p:nvPr/>
            </p:nvSpPr>
            <p:spPr bwMode="auto">
              <a:xfrm>
                <a:off x="3989" y="1460"/>
                <a:ext cx="306" cy="194"/>
              </a:xfrm>
              <a:prstGeom prst="line">
                <a:avLst/>
              </a:prstGeom>
              <a:noFill/>
              <a:ln w="19050">
                <a:solidFill>
                  <a:schemeClr val="accent2"/>
                </a:solidFill>
                <a:prstDash val="dash"/>
                <a:round/>
                <a:headEnd/>
                <a:tailEnd type="triangle" w="med" len="med"/>
              </a:ln>
            </p:spPr>
            <p:txBody>
              <a:bodyPr/>
              <a:lstStyle/>
              <a:p>
                <a:endParaRPr lang="es-ES_tradnl"/>
              </a:p>
            </p:txBody>
          </p:sp>
          <p:sp>
            <p:nvSpPr>
              <p:cNvPr id="23625" name="Line 14"/>
              <p:cNvSpPr>
                <a:spLocks noChangeAspect="1" noChangeShapeType="1"/>
              </p:cNvSpPr>
              <p:nvPr/>
            </p:nvSpPr>
            <p:spPr bwMode="auto">
              <a:xfrm rot="5400000">
                <a:off x="3870" y="1768"/>
                <a:ext cx="550" cy="311"/>
              </a:xfrm>
              <a:prstGeom prst="line">
                <a:avLst/>
              </a:prstGeom>
              <a:noFill/>
              <a:ln w="12700">
                <a:solidFill>
                  <a:srgbClr val="000000"/>
                </a:solidFill>
                <a:prstDash val="sysDot"/>
                <a:round/>
                <a:headEnd/>
                <a:tailEnd/>
              </a:ln>
            </p:spPr>
            <p:txBody>
              <a:bodyPr/>
              <a:lstStyle/>
              <a:p>
                <a:endParaRPr lang="es-ES_tradnl"/>
              </a:p>
            </p:txBody>
          </p:sp>
          <p:sp>
            <p:nvSpPr>
              <p:cNvPr id="23626" name="Text Box 15"/>
              <p:cNvSpPr txBox="1">
                <a:spLocks noChangeAspect="1" noChangeArrowheads="1"/>
              </p:cNvSpPr>
              <p:nvPr/>
            </p:nvSpPr>
            <p:spPr bwMode="auto">
              <a:xfrm>
                <a:off x="3503" y="2008"/>
                <a:ext cx="332" cy="250"/>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r>
                  <a:rPr lang="es-ES" sz="1200" baseline="-25000">
                    <a:solidFill>
                      <a:schemeClr val="accent2"/>
                    </a:solidFill>
                    <a:latin typeface="Times New Roman" pitchFamily="18" charset="0"/>
                  </a:rPr>
                  <a:t>T</a:t>
                </a:r>
              </a:p>
            </p:txBody>
          </p:sp>
          <p:sp>
            <p:nvSpPr>
              <p:cNvPr id="23627" name="Text Box 16"/>
              <p:cNvSpPr txBox="1">
                <a:spLocks noChangeAspect="1" noChangeArrowheads="1"/>
              </p:cNvSpPr>
              <p:nvPr/>
            </p:nvSpPr>
            <p:spPr bwMode="auto">
              <a:xfrm>
                <a:off x="4293" y="1617"/>
                <a:ext cx="332" cy="250"/>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r>
                  <a:rPr lang="es-ES" sz="1200" baseline="-25000">
                    <a:solidFill>
                      <a:schemeClr val="accent2"/>
                    </a:solidFill>
                    <a:latin typeface="Times New Roman" pitchFamily="18" charset="0"/>
                  </a:rPr>
                  <a:t>N</a:t>
                </a:r>
              </a:p>
            </p:txBody>
          </p:sp>
          <p:sp>
            <p:nvSpPr>
              <p:cNvPr id="23628" name="Line 17"/>
              <p:cNvSpPr>
                <a:spLocks noChangeAspect="1" noChangeShapeType="1"/>
              </p:cNvSpPr>
              <p:nvPr/>
            </p:nvSpPr>
            <p:spPr bwMode="auto">
              <a:xfrm rot="5400000">
                <a:off x="3572" y="1595"/>
                <a:ext cx="551" cy="313"/>
              </a:xfrm>
              <a:prstGeom prst="line">
                <a:avLst/>
              </a:prstGeom>
              <a:noFill/>
              <a:ln w="19050">
                <a:solidFill>
                  <a:schemeClr val="accent2"/>
                </a:solidFill>
                <a:prstDash val="dash"/>
                <a:round/>
                <a:headEnd/>
                <a:tailEnd type="triangle" w="med" len="med"/>
              </a:ln>
            </p:spPr>
            <p:txBody>
              <a:bodyPr/>
              <a:lstStyle/>
              <a:p>
                <a:endParaRPr lang="es-ES_tradnl"/>
              </a:p>
            </p:txBody>
          </p:sp>
        </p:grpSp>
      </p:grpSp>
      <p:grpSp>
        <p:nvGrpSpPr>
          <p:cNvPr id="6" name="Group 18"/>
          <p:cNvGrpSpPr>
            <a:grpSpLocks/>
          </p:cNvGrpSpPr>
          <p:nvPr/>
        </p:nvGrpSpPr>
        <p:grpSpPr bwMode="auto">
          <a:xfrm>
            <a:off x="4167188" y="1919288"/>
            <a:ext cx="1077912" cy="2192337"/>
            <a:chOff x="2685" y="1221"/>
            <a:chExt cx="679" cy="1381"/>
          </a:xfrm>
        </p:grpSpPr>
        <p:sp>
          <p:nvSpPr>
            <p:cNvPr id="23620" name="Line 19"/>
            <p:cNvSpPr>
              <a:spLocks noChangeAspect="1" noChangeShapeType="1"/>
            </p:cNvSpPr>
            <p:nvPr/>
          </p:nvSpPr>
          <p:spPr bwMode="auto">
            <a:xfrm>
              <a:off x="2685" y="1364"/>
              <a:ext cx="679" cy="1238"/>
            </a:xfrm>
            <a:prstGeom prst="line">
              <a:avLst/>
            </a:prstGeom>
            <a:noFill/>
            <a:ln w="38100">
              <a:solidFill>
                <a:srgbClr val="009900"/>
              </a:solidFill>
              <a:round/>
              <a:headEnd type="triangle" w="med" len="med"/>
              <a:tailEnd/>
            </a:ln>
          </p:spPr>
          <p:txBody>
            <a:bodyPr/>
            <a:lstStyle/>
            <a:p>
              <a:endParaRPr lang="es-ES_tradnl"/>
            </a:p>
          </p:txBody>
        </p:sp>
        <p:sp>
          <p:nvSpPr>
            <p:cNvPr id="23621" name="Text Box 20"/>
            <p:cNvSpPr txBox="1">
              <a:spLocks noChangeAspect="1" noChangeArrowheads="1"/>
            </p:cNvSpPr>
            <p:nvPr/>
          </p:nvSpPr>
          <p:spPr bwMode="auto">
            <a:xfrm>
              <a:off x="2703" y="1221"/>
              <a:ext cx="399" cy="299"/>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7" name="Group 21"/>
          <p:cNvGrpSpPr>
            <a:grpSpLocks/>
          </p:cNvGrpSpPr>
          <p:nvPr/>
        </p:nvGrpSpPr>
        <p:grpSpPr bwMode="auto">
          <a:xfrm>
            <a:off x="3240088" y="1635125"/>
            <a:ext cx="633412" cy="2935288"/>
            <a:chOff x="2101" y="1042"/>
            <a:chExt cx="399" cy="1849"/>
          </a:xfrm>
        </p:grpSpPr>
        <p:sp>
          <p:nvSpPr>
            <p:cNvPr id="23618" name="Text Box 22"/>
            <p:cNvSpPr txBox="1">
              <a:spLocks noChangeAspect="1" noChangeArrowheads="1"/>
            </p:cNvSpPr>
            <p:nvPr/>
          </p:nvSpPr>
          <p:spPr bwMode="auto">
            <a:xfrm>
              <a:off x="2101" y="1042"/>
              <a:ext cx="399" cy="300"/>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sp>
          <p:nvSpPr>
            <p:cNvPr id="23619" name="Line 23"/>
            <p:cNvSpPr>
              <a:spLocks noChangeAspect="1" noChangeShapeType="1"/>
            </p:cNvSpPr>
            <p:nvPr/>
          </p:nvSpPr>
          <p:spPr bwMode="auto">
            <a:xfrm flipV="1">
              <a:off x="2306" y="1124"/>
              <a:ext cx="0" cy="1767"/>
            </a:xfrm>
            <a:prstGeom prst="line">
              <a:avLst/>
            </a:prstGeom>
            <a:noFill/>
            <a:ln w="38100">
              <a:solidFill>
                <a:srgbClr val="009900"/>
              </a:solidFill>
              <a:round/>
              <a:headEnd/>
              <a:tailEnd type="triangle" w="med" len="med"/>
            </a:ln>
          </p:spPr>
          <p:txBody>
            <a:bodyPr/>
            <a:lstStyle/>
            <a:p>
              <a:endParaRPr lang="es-ES_tradnl"/>
            </a:p>
          </p:txBody>
        </p:sp>
      </p:grpSp>
      <p:grpSp>
        <p:nvGrpSpPr>
          <p:cNvPr id="8" name="Group 24"/>
          <p:cNvGrpSpPr>
            <a:grpSpLocks/>
          </p:cNvGrpSpPr>
          <p:nvPr/>
        </p:nvGrpSpPr>
        <p:grpSpPr bwMode="auto">
          <a:xfrm>
            <a:off x="4325938" y="4111625"/>
            <a:ext cx="2005012" cy="1508125"/>
            <a:chOff x="2785" y="2602"/>
            <a:chExt cx="1263" cy="950"/>
          </a:xfrm>
        </p:grpSpPr>
        <p:grpSp>
          <p:nvGrpSpPr>
            <p:cNvPr id="23610" name="Group 25"/>
            <p:cNvGrpSpPr>
              <a:grpSpLocks noChangeAspect="1"/>
            </p:cNvGrpSpPr>
            <p:nvPr/>
          </p:nvGrpSpPr>
          <p:grpSpPr bwMode="auto">
            <a:xfrm>
              <a:off x="2785" y="2602"/>
              <a:ext cx="1263" cy="950"/>
              <a:chOff x="2866" y="2138"/>
              <a:chExt cx="1053" cy="792"/>
            </a:xfrm>
          </p:grpSpPr>
          <p:sp>
            <p:nvSpPr>
              <p:cNvPr id="23612" name="Line 26"/>
              <p:cNvSpPr>
                <a:spLocks noChangeAspect="1" noChangeShapeType="1"/>
              </p:cNvSpPr>
              <p:nvPr/>
            </p:nvSpPr>
            <p:spPr bwMode="auto">
              <a:xfrm>
                <a:off x="3344" y="2138"/>
                <a:ext cx="297" cy="557"/>
              </a:xfrm>
              <a:prstGeom prst="line">
                <a:avLst/>
              </a:prstGeom>
              <a:noFill/>
              <a:ln w="19050">
                <a:solidFill>
                  <a:schemeClr val="accent2"/>
                </a:solidFill>
                <a:prstDash val="dash"/>
                <a:round/>
                <a:headEnd/>
                <a:tailEnd type="triangle" w="med" len="med"/>
              </a:ln>
            </p:spPr>
            <p:txBody>
              <a:bodyPr/>
              <a:lstStyle/>
              <a:p>
                <a:endParaRPr lang="es-ES_tradnl"/>
              </a:p>
            </p:txBody>
          </p:sp>
          <p:sp>
            <p:nvSpPr>
              <p:cNvPr id="23613" name="Text Box 27"/>
              <p:cNvSpPr txBox="1">
                <a:spLocks noChangeAspect="1" noChangeArrowheads="1"/>
              </p:cNvSpPr>
              <p:nvPr/>
            </p:nvSpPr>
            <p:spPr bwMode="auto">
              <a:xfrm>
                <a:off x="3587" y="2679"/>
                <a:ext cx="332" cy="251"/>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r>
                  <a:rPr lang="es-ES" sz="1200" baseline="-25000">
                    <a:solidFill>
                      <a:schemeClr val="accent2"/>
                    </a:solidFill>
                    <a:latin typeface="Times New Roman" pitchFamily="18" charset="0"/>
                  </a:rPr>
                  <a:t>N</a:t>
                </a:r>
              </a:p>
            </p:txBody>
          </p:sp>
          <p:grpSp>
            <p:nvGrpSpPr>
              <p:cNvPr id="23614" name="Group 28"/>
              <p:cNvGrpSpPr>
                <a:grpSpLocks noChangeAspect="1"/>
              </p:cNvGrpSpPr>
              <p:nvPr/>
            </p:nvGrpSpPr>
            <p:grpSpPr bwMode="auto">
              <a:xfrm>
                <a:off x="3022" y="2138"/>
                <a:ext cx="609" cy="732"/>
                <a:chOff x="3022" y="2138"/>
                <a:chExt cx="609" cy="732"/>
              </a:xfrm>
            </p:grpSpPr>
            <p:sp>
              <p:nvSpPr>
                <p:cNvPr id="23616" name="Line 29"/>
                <p:cNvSpPr>
                  <a:spLocks noChangeAspect="1" noChangeShapeType="1"/>
                </p:cNvSpPr>
                <p:nvPr/>
              </p:nvSpPr>
              <p:spPr bwMode="auto">
                <a:xfrm flipH="1">
                  <a:off x="3022" y="2138"/>
                  <a:ext cx="322" cy="187"/>
                </a:xfrm>
                <a:prstGeom prst="line">
                  <a:avLst/>
                </a:prstGeom>
                <a:noFill/>
                <a:ln w="19050">
                  <a:solidFill>
                    <a:schemeClr val="accent2"/>
                  </a:solidFill>
                  <a:prstDash val="dash"/>
                  <a:round/>
                  <a:headEnd/>
                  <a:tailEnd type="triangle" w="med" len="med"/>
                </a:ln>
              </p:spPr>
              <p:txBody>
                <a:bodyPr/>
                <a:lstStyle/>
                <a:p>
                  <a:endParaRPr lang="es-ES_tradnl"/>
                </a:p>
              </p:txBody>
            </p:sp>
            <p:sp>
              <p:nvSpPr>
                <p:cNvPr id="23617" name="Line 30"/>
                <p:cNvSpPr>
                  <a:spLocks noChangeAspect="1" noChangeShapeType="1"/>
                </p:cNvSpPr>
                <p:nvPr/>
              </p:nvSpPr>
              <p:spPr bwMode="auto">
                <a:xfrm flipH="1">
                  <a:off x="3332" y="2695"/>
                  <a:ext cx="299" cy="175"/>
                </a:xfrm>
                <a:prstGeom prst="line">
                  <a:avLst/>
                </a:prstGeom>
                <a:noFill/>
                <a:ln w="12700">
                  <a:solidFill>
                    <a:srgbClr val="000000"/>
                  </a:solidFill>
                  <a:prstDash val="sysDot"/>
                  <a:round/>
                  <a:headEnd/>
                  <a:tailEnd/>
                </a:ln>
              </p:spPr>
              <p:txBody>
                <a:bodyPr/>
                <a:lstStyle/>
                <a:p>
                  <a:endParaRPr lang="es-ES_tradnl"/>
                </a:p>
              </p:txBody>
            </p:sp>
          </p:grpSp>
          <p:sp>
            <p:nvSpPr>
              <p:cNvPr id="23615" name="Text Box 31"/>
              <p:cNvSpPr txBox="1">
                <a:spLocks noChangeAspect="1" noChangeArrowheads="1"/>
              </p:cNvSpPr>
              <p:nvPr/>
            </p:nvSpPr>
            <p:spPr bwMode="auto">
              <a:xfrm>
                <a:off x="2866" y="2328"/>
                <a:ext cx="333" cy="250"/>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r>
                  <a:rPr lang="es-ES" sz="1200" baseline="-25000">
                    <a:solidFill>
                      <a:schemeClr val="accent2"/>
                    </a:solidFill>
                    <a:latin typeface="Times New Roman" pitchFamily="18" charset="0"/>
                  </a:rPr>
                  <a:t>T</a:t>
                </a:r>
              </a:p>
            </p:txBody>
          </p:sp>
        </p:grpSp>
        <p:sp>
          <p:nvSpPr>
            <p:cNvPr id="23611" name="Line 32"/>
            <p:cNvSpPr>
              <a:spLocks noChangeAspect="1" noChangeShapeType="1"/>
            </p:cNvSpPr>
            <p:nvPr/>
          </p:nvSpPr>
          <p:spPr bwMode="auto">
            <a:xfrm>
              <a:off x="2987" y="2832"/>
              <a:ext cx="356" cy="657"/>
            </a:xfrm>
            <a:prstGeom prst="line">
              <a:avLst/>
            </a:prstGeom>
            <a:noFill/>
            <a:ln w="12700">
              <a:solidFill>
                <a:schemeClr val="tx1"/>
              </a:solidFill>
              <a:prstDash val="sysDot"/>
              <a:round/>
              <a:headEnd/>
              <a:tailEnd/>
            </a:ln>
          </p:spPr>
          <p:txBody>
            <a:bodyPr/>
            <a:lstStyle/>
            <a:p>
              <a:endParaRPr lang="es-ES_tradnl"/>
            </a:p>
          </p:txBody>
        </p:sp>
      </p:grpSp>
      <p:grpSp>
        <p:nvGrpSpPr>
          <p:cNvPr id="11" name="Group 33"/>
          <p:cNvGrpSpPr>
            <a:grpSpLocks/>
          </p:cNvGrpSpPr>
          <p:nvPr/>
        </p:nvGrpSpPr>
        <p:grpSpPr bwMode="auto">
          <a:xfrm>
            <a:off x="3355975" y="4603750"/>
            <a:ext cx="631825" cy="1930400"/>
            <a:chOff x="2174" y="2912"/>
            <a:chExt cx="398" cy="1216"/>
          </a:xfrm>
        </p:grpSpPr>
        <p:sp>
          <p:nvSpPr>
            <p:cNvPr id="23608" name="Line 34"/>
            <p:cNvSpPr>
              <a:spLocks noChangeAspect="1" noChangeShapeType="1"/>
            </p:cNvSpPr>
            <p:nvPr/>
          </p:nvSpPr>
          <p:spPr bwMode="auto">
            <a:xfrm>
              <a:off x="2303" y="2912"/>
              <a:ext cx="0" cy="893"/>
            </a:xfrm>
            <a:prstGeom prst="line">
              <a:avLst/>
            </a:prstGeom>
            <a:noFill/>
            <a:ln w="38100">
              <a:solidFill>
                <a:schemeClr val="accent2"/>
              </a:solidFill>
              <a:round/>
              <a:headEnd/>
              <a:tailEnd type="triangle" w="med" len="med"/>
            </a:ln>
          </p:spPr>
          <p:txBody>
            <a:bodyPr/>
            <a:lstStyle/>
            <a:p>
              <a:endParaRPr lang="es-ES_tradnl"/>
            </a:p>
          </p:txBody>
        </p:sp>
        <p:sp>
          <p:nvSpPr>
            <p:cNvPr id="23609" name="Text Box 35"/>
            <p:cNvSpPr txBox="1">
              <a:spLocks noChangeAspect="1" noChangeArrowheads="1"/>
            </p:cNvSpPr>
            <p:nvPr/>
          </p:nvSpPr>
          <p:spPr bwMode="auto">
            <a:xfrm>
              <a:off x="2174" y="3827"/>
              <a:ext cx="398" cy="301"/>
            </a:xfrm>
            <a:prstGeom prst="rect">
              <a:avLst/>
            </a:prstGeom>
            <a:noFill/>
            <a:ln w="9525">
              <a:noFill/>
              <a:miter lim="800000"/>
              <a:headEnd/>
              <a:tailEnd/>
            </a:ln>
          </p:spPr>
          <p:txBody>
            <a:bodyPr/>
            <a:lstStyle/>
            <a:p>
              <a:pPr eaLnBrk="0" hangingPunct="0"/>
              <a:r>
                <a:rPr lang="es-ES" sz="1200">
                  <a:solidFill>
                    <a:schemeClr val="accent2"/>
                  </a:solidFill>
                  <a:latin typeface="Times New Roman" pitchFamily="18" charset="0"/>
                </a:rPr>
                <a:t>W</a:t>
              </a:r>
              <a:endParaRPr lang="es-ES" sz="1200" baseline="-25000">
                <a:solidFill>
                  <a:schemeClr val="accent2"/>
                </a:solidFill>
                <a:latin typeface="Times New Roman" pitchFamily="18" charset="0"/>
              </a:endParaRPr>
            </a:p>
          </p:txBody>
        </p:sp>
      </p:grpSp>
      <p:grpSp>
        <p:nvGrpSpPr>
          <p:cNvPr id="12" name="Group 36"/>
          <p:cNvGrpSpPr>
            <a:grpSpLocks noChangeAspect="1"/>
          </p:cNvGrpSpPr>
          <p:nvPr/>
        </p:nvGrpSpPr>
        <p:grpSpPr bwMode="auto">
          <a:xfrm>
            <a:off x="6034088" y="2490788"/>
            <a:ext cx="839787" cy="639762"/>
            <a:chOff x="3763" y="1287"/>
            <a:chExt cx="441" cy="336"/>
          </a:xfrm>
        </p:grpSpPr>
        <p:grpSp>
          <p:nvGrpSpPr>
            <p:cNvPr id="23602" name="Group 37"/>
            <p:cNvGrpSpPr>
              <a:grpSpLocks noChangeAspect="1"/>
            </p:cNvGrpSpPr>
            <p:nvPr/>
          </p:nvGrpSpPr>
          <p:grpSpPr bwMode="auto">
            <a:xfrm>
              <a:off x="3763" y="1287"/>
              <a:ext cx="114" cy="114"/>
              <a:chOff x="1440" y="1488"/>
              <a:chExt cx="215" cy="224"/>
            </a:xfrm>
          </p:grpSpPr>
          <p:sp>
            <p:nvSpPr>
              <p:cNvPr id="23606"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23607"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23603" name="Group 40"/>
            <p:cNvGrpSpPr>
              <a:grpSpLocks noChangeAspect="1"/>
            </p:cNvGrpSpPr>
            <p:nvPr/>
          </p:nvGrpSpPr>
          <p:grpSpPr bwMode="auto">
            <a:xfrm>
              <a:off x="4090" y="1509"/>
              <a:ext cx="114" cy="114"/>
              <a:chOff x="1440" y="1488"/>
              <a:chExt cx="215" cy="224"/>
            </a:xfrm>
          </p:grpSpPr>
          <p:sp>
            <p:nvSpPr>
              <p:cNvPr id="23604" name="Line 41"/>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23605" name="Line 42"/>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grpSp>
        <p:nvGrpSpPr>
          <p:cNvPr id="15" name="Group 43"/>
          <p:cNvGrpSpPr>
            <a:grpSpLocks/>
          </p:cNvGrpSpPr>
          <p:nvPr/>
        </p:nvGrpSpPr>
        <p:grpSpPr bwMode="auto">
          <a:xfrm>
            <a:off x="5788025" y="2152650"/>
            <a:ext cx="658813" cy="658813"/>
            <a:chOff x="3706" y="1368"/>
            <a:chExt cx="415" cy="415"/>
          </a:xfrm>
        </p:grpSpPr>
        <p:sp>
          <p:nvSpPr>
            <p:cNvPr id="23600" name="Line 44"/>
            <p:cNvSpPr>
              <a:spLocks noChangeAspect="1" noChangeShapeType="1"/>
            </p:cNvSpPr>
            <p:nvPr/>
          </p:nvSpPr>
          <p:spPr bwMode="auto">
            <a:xfrm>
              <a:off x="3752" y="1553"/>
              <a:ext cx="369" cy="230"/>
            </a:xfrm>
            <a:prstGeom prst="line">
              <a:avLst/>
            </a:prstGeom>
            <a:noFill/>
            <a:ln w="38100">
              <a:solidFill>
                <a:srgbClr val="009900"/>
              </a:solidFill>
              <a:round/>
              <a:headEnd type="triangle" w="med" len="med"/>
              <a:tailEnd/>
            </a:ln>
          </p:spPr>
          <p:txBody>
            <a:bodyPr/>
            <a:lstStyle/>
            <a:p>
              <a:endParaRPr lang="es-ES_tradnl"/>
            </a:p>
          </p:txBody>
        </p:sp>
        <p:sp>
          <p:nvSpPr>
            <p:cNvPr id="23601" name="Text Box 45"/>
            <p:cNvSpPr txBox="1">
              <a:spLocks noChangeAspect="1" noChangeArrowheads="1"/>
            </p:cNvSpPr>
            <p:nvPr/>
          </p:nvSpPr>
          <p:spPr bwMode="auto">
            <a:xfrm>
              <a:off x="3706" y="1368"/>
              <a:ext cx="399" cy="300"/>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16" name="Group 46"/>
          <p:cNvGrpSpPr>
            <a:grpSpLocks/>
          </p:cNvGrpSpPr>
          <p:nvPr/>
        </p:nvGrpSpPr>
        <p:grpSpPr bwMode="auto">
          <a:xfrm>
            <a:off x="1566863" y="865188"/>
            <a:ext cx="5899150" cy="3722687"/>
            <a:chOff x="1047" y="557"/>
            <a:chExt cx="3716" cy="2345"/>
          </a:xfrm>
        </p:grpSpPr>
        <p:sp>
          <p:nvSpPr>
            <p:cNvPr id="23586" name="Line 47"/>
            <p:cNvSpPr>
              <a:spLocks noChangeAspect="1" noChangeShapeType="1"/>
            </p:cNvSpPr>
            <p:nvPr/>
          </p:nvSpPr>
          <p:spPr bwMode="auto">
            <a:xfrm flipV="1">
              <a:off x="2304" y="675"/>
              <a:ext cx="7" cy="2216"/>
            </a:xfrm>
            <a:prstGeom prst="line">
              <a:avLst/>
            </a:prstGeom>
            <a:noFill/>
            <a:ln w="9525">
              <a:solidFill>
                <a:srgbClr val="000000"/>
              </a:solidFill>
              <a:prstDash val="dash"/>
              <a:round/>
              <a:headEnd/>
              <a:tailEnd/>
            </a:ln>
          </p:spPr>
          <p:txBody>
            <a:bodyPr/>
            <a:lstStyle/>
            <a:p>
              <a:endParaRPr lang="es-ES_tradnl"/>
            </a:p>
          </p:txBody>
        </p:sp>
        <p:grpSp>
          <p:nvGrpSpPr>
            <p:cNvPr id="23587" name="Group 48"/>
            <p:cNvGrpSpPr>
              <a:grpSpLocks/>
            </p:cNvGrpSpPr>
            <p:nvPr/>
          </p:nvGrpSpPr>
          <p:grpSpPr bwMode="auto">
            <a:xfrm>
              <a:off x="1047" y="557"/>
              <a:ext cx="3716" cy="2345"/>
              <a:chOff x="1047" y="557"/>
              <a:chExt cx="3716" cy="2345"/>
            </a:xfrm>
          </p:grpSpPr>
          <p:sp>
            <p:nvSpPr>
              <p:cNvPr id="23588" name="Line 49"/>
              <p:cNvSpPr>
                <a:spLocks noChangeAspect="1" noChangeShapeType="1"/>
              </p:cNvSpPr>
              <p:nvPr/>
            </p:nvSpPr>
            <p:spPr bwMode="auto">
              <a:xfrm>
                <a:off x="2316" y="675"/>
                <a:ext cx="1808" cy="1105"/>
              </a:xfrm>
              <a:prstGeom prst="line">
                <a:avLst/>
              </a:prstGeom>
              <a:noFill/>
              <a:ln w="9525">
                <a:solidFill>
                  <a:srgbClr val="000000"/>
                </a:solidFill>
                <a:prstDash val="dash"/>
                <a:round/>
                <a:headEnd/>
                <a:tailEnd/>
              </a:ln>
            </p:spPr>
            <p:txBody>
              <a:bodyPr/>
              <a:lstStyle/>
              <a:p>
                <a:endParaRPr lang="es-ES_tradnl"/>
              </a:p>
            </p:txBody>
          </p:sp>
          <p:grpSp>
            <p:nvGrpSpPr>
              <p:cNvPr id="23589" name="Group 50"/>
              <p:cNvGrpSpPr>
                <a:grpSpLocks/>
              </p:cNvGrpSpPr>
              <p:nvPr/>
            </p:nvGrpSpPr>
            <p:grpSpPr bwMode="auto">
              <a:xfrm>
                <a:off x="1047" y="557"/>
                <a:ext cx="3716" cy="2345"/>
                <a:chOff x="1047" y="557"/>
                <a:chExt cx="3716" cy="2345"/>
              </a:xfrm>
            </p:grpSpPr>
            <p:sp>
              <p:nvSpPr>
                <p:cNvPr id="23590" name="Arc 51"/>
                <p:cNvSpPr>
                  <a:spLocks noChangeAspect="1"/>
                </p:cNvSpPr>
                <p:nvPr/>
              </p:nvSpPr>
              <p:spPr bwMode="auto">
                <a:xfrm rot="16200000" flipH="1">
                  <a:off x="573" y="1145"/>
                  <a:ext cx="2231" cy="1283"/>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p>
              </p:txBody>
            </p:sp>
            <p:sp>
              <p:nvSpPr>
                <p:cNvPr id="23591" name="Arc 52"/>
                <p:cNvSpPr>
                  <a:spLocks noChangeAspect="1"/>
                </p:cNvSpPr>
                <p:nvPr/>
              </p:nvSpPr>
              <p:spPr bwMode="auto">
                <a:xfrm flipV="1">
                  <a:off x="2312" y="669"/>
                  <a:ext cx="1826" cy="222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p>
              </p:txBody>
            </p:sp>
            <p:sp>
              <p:nvSpPr>
                <p:cNvPr id="23592" name="Arc 53"/>
                <p:cNvSpPr>
                  <a:spLocks noChangeAspect="1"/>
                </p:cNvSpPr>
                <p:nvPr/>
              </p:nvSpPr>
              <p:spPr bwMode="auto">
                <a:xfrm rot="5294356">
                  <a:off x="2368" y="794"/>
                  <a:ext cx="167" cy="303"/>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23593" name="Text Box 54"/>
                <p:cNvSpPr txBox="1">
                  <a:spLocks noChangeAspect="1" noChangeArrowheads="1"/>
                </p:cNvSpPr>
                <p:nvPr/>
              </p:nvSpPr>
              <p:spPr bwMode="auto">
                <a:xfrm>
                  <a:off x="2557" y="898"/>
                  <a:ext cx="422" cy="382"/>
                </a:xfrm>
                <a:prstGeom prst="rect">
                  <a:avLst/>
                </a:prstGeom>
                <a:noFill/>
                <a:ln w="9525">
                  <a:noFill/>
                  <a:miter lim="800000"/>
                  <a:headEnd/>
                  <a:tailEnd/>
                </a:ln>
              </p:spPr>
              <p:txBody>
                <a:bodyPr/>
                <a:lstStyle/>
                <a:p>
                  <a:pPr eaLnBrk="0" hangingPunct="0"/>
                  <a:r>
                    <a:rPr lang="es-ES" sz="1600">
                      <a:latin typeface="Times New Roman" pitchFamily="18" charset="0"/>
                      <a:sym typeface="Symbol" pitchFamily="18" charset="2"/>
                    </a:rPr>
                    <a:t></a:t>
                  </a:r>
                  <a:r>
                    <a:rPr lang="es-ES" sz="1600" baseline="-25000">
                      <a:latin typeface="Times New Roman" pitchFamily="18" charset="0"/>
                    </a:rPr>
                    <a:t>o</a:t>
                  </a:r>
                </a:p>
              </p:txBody>
            </p:sp>
            <p:grpSp>
              <p:nvGrpSpPr>
                <p:cNvPr id="23594" name="Group 55"/>
                <p:cNvGrpSpPr>
                  <a:grpSpLocks/>
                </p:cNvGrpSpPr>
                <p:nvPr/>
              </p:nvGrpSpPr>
              <p:grpSpPr bwMode="auto">
                <a:xfrm>
                  <a:off x="1261" y="557"/>
                  <a:ext cx="3502" cy="113"/>
                  <a:chOff x="959" y="557"/>
                  <a:chExt cx="3502" cy="113"/>
                </a:xfrm>
              </p:grpSpPr>
              <p:sp>
                <p:nvSpPr>
                  <p:cNvPr id="23598" name="Rectangle 56" descr="Diagonal hacia arriba ancha"/>
                  <p:cNvSpPr>
                    <a:spLocks noChangeAspect="1" noChangeArrowheads="1"/>
                  </p:cNvSpPr>
                  <p:nvPr/>
                </p:nvSpPr>
                <p:spPr bwMode="auto">
                  <a:xfrm>
                    <a:off x="964" y="557"/>
                    <a:ext cx="3497" cy="113"/>
                  </a:xfrm>
                  <a:prstGeom prst="rect">
                    <a:avLst/>
                  </a:prstGeom>
                  <a:pattFill prst="wdUpDiag">
                    <a:fgClr>
                      <a:srgbClr val="000000"/>
                    </a:fgClr>
                    <a:bgClr>
                      <a:srgbClr val="FFFFFF"/>
                    </a:bgClr>
                  </a:pattFill>
                  <a:ln w="9525">
                    <a:noFill/>
                    <a:miter lim="800000"/>
                    <a:headEnd/>
                    <a:tailEnd/>
                  </a:ln>
                </p:spPr>
                <p:txBody>
                  <a:bodyPr/>
                  <a:lstStyle/>
                  <a:p>
                    <a:endParaRPr lang="es-ES_tradnl"/>
                  </a:p>
                </p:txBody>
              </p:sp>
              <p:sp>
                <p:nvSpPr>
                  <p:cNvPr id="23599" name="Line 57"/>
                  <p:cNvSpPr>
                    <a:spLocks noChangeAspect="1" noChangeShapeType="1"/>
                  </p:cNvSpPr>
                  <p:nvPr/>
                </p:nvSpPr>
                <p:spPr bwMode="auto">
                  <a:xfrm>
                    <a:off x="959" y="663"/>
                    <a:ext cx="3500" cy="0"/>
                  </a:xfrm>
                  <a:prstGeom prst="line">
                    <a:avLst/>
                  </a:prstGeom>
                  <a:noFill/>
                  <a:ln w="9525">
                    <a:solidFill>
                      <a:schemeClr val="tx1"/>
                    </a:solidFill>
                    <a:round/>
                    <a:headEnd/>
                    <a:tailEnd/>
                  </a:ln>
                </p:spPr>
                <p:txBody>
                  <a:bodyPr/>
                  <a:lstStyle/>
                  <a:p>
                    <a:endParaRPr lang="es-ES_tradnl"/>
                  </a:p>
                </p:txBody>
              </p:sp>
            </p:grpSp>
            <p:grpSp>
              <p:nvGrpSpPr>
                <p:cNvPr id="23595" name="Group 58"/>
                <p:cNvGrpSpPr>
                  <a:grpSpLocks/>
                </p:cNvGrpSpPr>
                <p:nvPr/>
              </p:nvGrpSpPr>
              <p:grpSpPr bwMode="auto">
                <a:xfrm>
                  <a:off x="4018" y="1670"/>
                  <a:ext cx="418" cy="331"/>
                  <a:chOff x="4018" y="1670"/>
                  <a:chExt cx="418" cy="331"/>
                </a:xfrm>
              </p:grpSpPr>
              <p:sp>
                <p:nvSpPr>
                  <p:cNvPr id="23596" name="Oval 59"/>
                  <p:cNvSpPr>
                    <a:spLocks noChangeAspect="1" noChangeArrowheads="1"/>
                  </p:cNvSpPr>
                  <p:nvPr/>
                </p:nvSpPr>
                <p:spPr bwMode="auto">
                  <a:xfrm>
                    <a:off x="4018" y="1670"/>
                    <a:ext cx="238" cy="251"/>
                  </a:xfrm>
                  <a:prstGeom prst="ellipse">
                    <a:avLst/>
                  </a:prstGeom>
                  <a:solidFill>
                    <a:srgbClr val="FFFFFF"/>
                  </a:solidFill>
                  <a:ln w="12700">
                    <a:solidFill>
                      <a:srgbClr val="000000"/>
                    </a:solidFill>
                    <a:round/>
                    <a:headEnd/>
                    <a:tailEnd/>
                  </a:ln>
                </p:spPr>
                <p:txBody>
                  <a:bodyPr/>
                  <a:lstStyle/>
                  <a:p>
                    <a:endParaRPr lang="es-ES_tradnl"/>
                  </a:p>
                </p:txBody>
              </p:sp>
              <p:sp>
                <p:nvSpPr>
                  <p:cNvPr id="23597" name="Text Box 60"/>
                  <p:cNvSpPr txBox="1">
                    <a:spLocks noChangeAspect="1" noChangeArrowheads="1"/>
                  </p:cNvSpPr>
                  <p:nvPr/>
                </p:nvSpPr>
                <p:spPr bwMode="auto">
                  <a:xfrm>
                    <a:off x="4037" y="1701"/>
                    <a:ext cx="399" cy="300"/>
                  </a:xfrm>
                  <a:prstGeom prst="rect">
                    <a:avLst/>
                  </a:prstGeom>
                  <a:noFill/>
                  <a:ln w="9525">
                    <a:noFill/>
                    <a:miter lim="800000"/>
                    <a:headEnd/>
                    <a:tailEnd/>
                  </a:ln>
                </p:spPr>
                <p:txBody>
                  <a:bodyPr/>
                  <a:lstStyle/>
                  <a:p>
                    <a:pPr eaLnBrk="0" hangingPunct="0"/>
                    <a:r>
                      <a:rPr lang="es-ES" sz="1200">
                        <a:latin typeface="Times New Roman" pitchFamily="18" charset="0"/>
                      </a:rPr>
                      <a:t>A</a:t>
                    </a:r>
                    <a:endParaRPr lang="es-ES" sz="1200" baseline="-25000">
                      <a:latin typeface="Times New Roman" pitchFamily="18" charset="0"/>
                    </a:endParaRPr>
                  </a:p>
                </p:txBody>
              </p:sp>
            </p:grpSp>
          </p:grpSp>
        </p:grpSp>
      </p:grpSp>
      <p:grpSp>
        <p:nvGrpSpPr>
          <p:cNvPr id="21" name="Group 61"/>
          <p:cNvGrpSpPr>
            <a:grpSpLocks noChangeAspect="1"/>
          </p:cNvGrpSpPr>
          <p:nvPr/>
        </p:nvGrpSpPr>
        <p:grpSpPr bwMode="auto">
          <a:xfrm>
            <a:off x="3375025" y="4389438"/>
            <a:ext cx="676275" cy="541337"/>
            <a:chOff x="2367" y="2284"/>
            <a:chExt cx="355" cy="284"/>
          </a:xfrm>
        </p:grpSpPr>
        <p:sp>
          <p:nvSpPr>
            <p:cNvPr id="23584" name="Oval 62"/>
            <p:cNvSpPr>
              <a:spLocks noChangeAspect="1" noChangeArrowheads="1"/>
            </p:cNvSpPr>
            <p:nvPr/>
          </p:nvSpPr>
          <p:spPr bwMode="auto">
            <a:xfrm>
              <a:off x="2367" y="2284"/>
              <a:ext cx="198" cy="208"/>
            </a:xfrm>
            <a:prstGeom prst="ellipse">
              <a:avLst/>
            </a:prstGeom>
            <a:solidFill>
              <a:srgbClr val="FFFFFF"/>
            </a:solidFill>
            <a:ln w="12700">
              <a:solidFill>
                <a:srgbClr val="000000"/>
              </a:solidFill>
              <a:round/>
              <a:headEnd/>
              <a:tailEnd/>
            </a:ln>
          </p:spPr>
          <p:txBody>
            <a:bodyPr/>
            <a:lstStyle/>
            <a:p>
              <a:endParaRPr lang="es-ES_tradnl"/>
            </a:p>
          </p:txBody>
        </p:sp>
        <p:sp>
          <p:nvSpPr>
            <p:cNvPr id="23585" name="Text Box 63"/>
            <p:cNvSpPr txBox="1">
              <a:spLocks noChangeAspect="1" noChangeArrowheads="1"/>
            </p:cNvSpPr>
            <p:nvPr/>
          </p:nvSpPr>
          <p:spPr bwMode="auto">
            <a:xfrm>
              <a:off x="2390" y="2318"/>
              <a:ext cx="332" cy="250"/>
            </a:xfrm>
            <a:prstGeom prst="rect">
              <a:avLst/>
            </a:prstGeom>
            <a:noFill/>
            <a:ln w="9525">
              <a:noFill/>
              <a:miter lim="800000"/>
              <a:headEnd/>
              <a:tailEnd/>
            </a:ln>
          </p:spPr>
          <p:txBody>
            <a:bodyPr/>
            <a:lstStyle/>
            <a:p>
              <a:pPr eaLnBrk="0" hangingPunct="0"/>
              <a:r>
                <a:rPr lang="es-ES" sz="1200">
                  <a:latin typeface="Times New Roman" pitchFamily="18" charset="0"/>
                </a:rPr>
                <a:t>C</a:t>
              </a:r>
              <a:endParaRPr lang="es-ES" sz="1200" baseline="-25000">
                <a:latin typeface="Times New Roman" pitchFamily="18" charset="0"/>
              </a:endParaRPr>
            </a:p>
          </p:txBody>
        </p:sp>
      </p:grpSp>
      <p:grpSp>
        <p:nvGrpSpPr>
          <p:cNvPr id="22" name="Group 64"/>
          <p:cNvGrpSpPr>
            <a:grpSpLocks/>
          </p:cNvGrpSpPr>
          <p:nvPr/>
        </p:nvGrpSpPr>
        <p:grpSpPr bwMode="auto">
          <a:xfrm>
            <a:off x="3565525" y="1050925"/>
            <a:ext cx="2143125" cy="3397250"/>
            <a:chOff x="2306" y="674"/>
            <a:chExt cx="1350" cy="2140"/>
          </a:xfrm>
        </p:grpSpPr>
        <p:sp>
          <p:nvSpPr>
            <p:cNvPr id="23577" name="Arc 65"/>
            <p:cNvSpPr>
              <a:spLocks noChangeAspect="1"/>
            </p:cNvSpPr>
            <p:nvPr/>
          </p:nvSpPr>
          <p:spPr bwMode="auto">
            <a:xfrm rot="5294356">
              <a:off x="2383" y="1115"/>
              <a:ext cx="141" cy="296"/>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23578" name="Text Box 66"/>
            <p:cNvSpPr txBox="1">
              <a:spLocks noChangeAspect="1" noChangeArrowheads="1"/>
            </p:cNvSpPr>
            <p:nvPr/>
          </p:nvSpPr>
          <p:spPr bwMode="auto">
            <a:xfrm>
              <a:off x="2422" y="1320"/>
              <a:ext cx="340" cy="382"/>
            </a:xfrm>
            <a:prstGeom prst="rect">
              <a:avLst/>
            </a:prstGeom>
            <a:noFill/>
            <a:ln w="9525">
              <a:noFill/>
              <a:miter lim="800000"/>
              <a:headEnd/>
              <a:tailEnd/>
            </a:ln>
          </p:spPr>
          <p:txBody>
            <a:bodyPr/>
            <a:lstStyle/>
            <a:p>
              <a:pPr eaLnBrk="0" hangingPunct="0"/>
              <a:r>
                <a:rPr lang="es-ES" sz="1600">
                  <a:latin typeface="Times New Roman" pitchFamily="18" charset="0"/>
                  <a:sym typeface="Symbol" pitchFamily="18" charset="2"/>
                </a:rPr>
                <a:t></a:t>
              </a:r>
              <a:endParaRPr lang="es-ES" sz="1600" baseline="-25000">
                <a:latin typeface="Times New Roman" pitchFamily="18" charset="0"/>
              </a:endParaRPr>
            </a:p>
          </p:txBody>
        </p:sp>
        <p:grpSp>
          <p:nvGrpSpPr>
            <p:cNvPr id="23579" name="Group 67"/>
            <p:cNvGrpSpPr>
              <a:grpSpLocks/>
            </p:cNvGrpSpPr>
            <p:nvPr/>
          </p:nvGrpSpPr>
          <p:grpSpPr bwMode="auto">
            <a:xfrm>
              <a:off x="2316" y="674"/>
              <a:ext cx="1340" cy="2140"/>
              <a:chOff x="2316" y="674"/>
              <a:chExt cx="1340" cy="2140"/>
            </a:xfrm>
          </p:grpSpPr>
          <p:sp>
            <p:nvSpPr>
              <p:cNvPr id="23580" name="Line 68"/>
              <p:cNvSpPr>
                <a:spLocks noChangeAspect="1" noChangeShapeType="1"/>
              </p:cNvSpPr>
              <p:nvPr/>
            </p:nvSpPr>
            <p:spPr bwMode="auto">
              <a:xfrm>
                <a:off x="2316" y="674"/>
                <a:ext cx="1056" cy="1931"/>
              </a:xfrm>
              <a:prstGeom prst="line">
                <a:avLst/>
              </a:prstGeom>
              <a:noFill/>
              <a:ln w="9525">
                <a:solidFill>
                  <a:srgbClr val="000000"/>
                </a:solidFill>
                <a:prstDash val="dash"/>
                <a:round/>
                <a:headEnd/>
                <a:tailEnd/>
              </a:ln>
            </p:spPr>
            <p:txBody>
              <a:bodyPr/>
              <a:lstStyle/>
              <a:p>
                <a:endParaRPr lang="es-ES_tradnl"/>
              </a:p>
            </p:txBody>
          </p:sp>
          <p:grpSp>
            <p:nvGrpSpPr>
              <p:cNvPr id="23581" name="Group 69"/>
              <p:cNvGrpSpPr>
                <a:grpSpLocks noChangeAspect="1"/>
              </p:cNvGrpSpPr>
              <p:nvPr/>
            </p:nvGrpSpPr>
            <p:grpSpPr bwMode="auto">
              <a:xfrm>
                <a:off x="3240" y="2483"/>
                <a:ext cx="416" cy="331"/>
                <a:chOff x="3245" y="2039"/>
                <a:chExt cx="347" cy="276"/>
              </a:xfrm>
            </p:grpSpPr>
            <p:sp>
              <p:nvSpPr>
                <p:cNvPr id="23582" name="Oval 70"/>
                <p:cNvSpPr>
                  <a:spLocks noChangeAspect="1"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a:p>
              </p:txBody>
            </p:sp>
            <p:sp>
              <p:nvSpPr>
                <p:cNvPr id="23583" name="Text Box 71"/>
                <p:cNvSpPr txBox="1">
                  <a:spLocks noChangeAspect="1" noChangeArrowheads="1"/>
                </p:cNvSpPr>
                <p:nvPr/>
              </p:nvSpPr>
              <p:spPr bwMode="auto">
                <a:xfrm>
                  <a:off x="3260" y="2065"/>
                  <a:ext cx="332" cy="250"/>
                </a:xfrm>
                <a:prstGeom prst="rect">
                  <a:avLst/>
                </a:prstGeom>
                <a:noFill/>
                <a:ln w="9525">
                  <a:noFill/>
                  <a:miter lim="800000"/>
                  <a:headEnd/>
                  <a:tailEnd/>
                </a:ln>
              </p:spPr>
              <p:txBody>
                <a:bodyPr/>
                <a:lstStyle/>
                <a:p>
                  <a:pPr eaLnBrk="0" hangingPunct="0"/>
                  <a:r>
                    <a:rPr lang="es-ES" sz="1200">
                      <a:latin typeface="Times New Roman" pitchFamily="18" charset="0"/>
                    </a:rPr>
                    <a:t>B</a:t>
                  </a:r>
                  <a:endParaRPr lang="es-ES" sz="1200" baseline="-25000">
                    <a:latin typeface="Times New Roman" pitchFamily="18" charset="0"/>
                  </a:endParaRPr>
                </a:p>
              </p:txBody>
            </p:sp>
          </p:grpSp>
        </p:grpSp>
      </p:grpSp>
      <p:sp>
        <p:nvSpPr>
          <p:cNvPr id="72" name="71 Elipse"/>
          <p:cNvSpPr/>
          <p:nvPr/>
        </p:nvSpPr>
        <p:spPr>
          <a:xfrm>
            <a:off x="5049838" y="3924300"/>
            <a:ext cx="377825" cy="4000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4" name="73 Elipse"/>
          <p:cNvSpPr/>
          <p:nvPr/>
        </p:nvSpPr>
        <p:spPr>
          <a:xfrm>
            <a:off x="3382963" y="4383088"/>
            <a:ext cx="377825" cy="4000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5" name="74 Elipse"/>
          <p:cNvSpPr/>
          <p:nvPr/>
        </p:nvSpPr>
        <p:spPr>
          <a:xfrm>
            <a:off x="6278563" y="2625725"/>
            <a:ext cx="377825" cy="401638"/>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25" name="Group 37"/>
          <p:cNvGrpSpPr>
            <a:grpSpLocks noChangeAspect="1"/>
          </p:cNvGrpSpPr>
          <p:nvPr/>
        </p:nvGrpSpPr>
        <p:grpSpPr bwMode="auto">
          <a:xfrm>
            <a:off x="6359525" y="3452813"/>
            <a:ext cx="215900" cy="217487"/>
            <a:chOff x="1440" y="1488"/>
            <a:chExt cx="215" cy="224"/>
          </a:xfrm>
        </p:grpSpPr>
        <p:sp>
          <p:nvSpPr>
            <p:cNvPr id="23575"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23576"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26" name="Group 37"/>
          <p:cNvGrpSpPr>
            <a:grpSpLocks noChangeAspect="1"/>
          </p:cNvGrpSpPr>
          <p:nvPr/>
        </p:nvGrpSpPr>
        <p:grpSpPr bwMode="auto">
          <a:xfrm>
            <a:off x="5106988" y="4752975"/>
            <a:ext cx="217487" cy="217488"/>
            <a:chOff x="1440" y="1488"/>
            <a:chExt cx="215" cy="224"/>
          </a:xfrm>
        </p:grpSpPr>
        <p:sp>
          <p:nvSpPr>
            <p:cNvPr id="23573"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23574"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499"/>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22"/>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499"/>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1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72"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985963" y="1562100"/>
            <a:ext cx="5945187" cy="4791075"/>
          </a:xfrm>
          <a:prstGeom prst="rect">
            <a:avLst/>
          </a:prstGeom>
          <a:solidFill>
            <a:srgbClr val="FFFFFF"/>
          </a:solidFill>
          <a:ln w="12700">
            <a:solidFill>
              <a:srgbClr val="000000"/>
            </a:solidFill>
            <a:miter lim="800000"/>
            <a:headEnd/>
            <a:tailEnd/>
          </a:ln>
        </p:spPr>
        <p:txBody>
          <a:bodyPr/>
          <a:lstStyle/>
          <a:p>
            <a:endParaRPr lang="es-ES_tradnl">
              <a:solidFill>
                <a:srgbClr val="000000"/>
              </a:solidFill>
            </a:endParaRPr>
          </a:p>
        </p:txBody>
      </p:sp>
      <p:grpSp>
        <p:nvGrpSpPr>
          <p:cNvPr id="2" name="101 Grupo"/>
          <p:cNvGrpSpPr>
            <a:grpSpLocks/>
          </p:cNvGrpSpPr>
          <p:nvPr/>
        </p:nvGrpSpPr>
        <p:grpSpPr bwMode="auto">
          <a:xfrm>
            <a:off x="5548313" y="3344863"/>
            <a:ext cx="757237" cy="1250950"/>
            <a:chOff x="5561012" y="2346325"/>
            <a:chExt cx="757240" cy="1250950"/>
          </a:xfrm>
        </p:grpSpPr>
        <p:sp>
          <p:nvSpPr>
            <p:cNvPr id="7281" name="Text Box 8"/>
            <p:cNvSpPr txBox="1">
              <a:spLocks noChangeArrowheads="1"/>
            </p:cNvSpPr>
            <p:nvPr/>
          </p:nvSpPr>
          <p:spPr bwMode="auto">
            <a:xfrm>
              <a:off x="5561012" y="3200400"/>
              <a:ext cx="527050" cy="396875"/>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r>
                <a:rPr lang="es-ES" sz="1200" baseline="-25000">
                  <a:solidFill>
                    <a:srgbClr val="3333CC"/>
                  </a:solidFill>
                  <a:latin typeface="Times New Roman" pitchFamily="18" charset="0"/>
                </a:rPr>
                <a:t>T</a:t>
              </a:r>
            </a:p>
          </p:txBody>
        </p:sp>
        <p:sp>
          <p:nvSpPr>
            <p:cNvPr id="7282" name="Line 10"/>
            <p:cNvSpPr>
              <a:spLocks noChangeShapeType="1"/>
            </p:cNvSpPr>
            <p:nvPr/>
          </p:nvSpPr>
          <p:spPr bwMode="auto">
            <a:xfrm rot="5400000">
              <a:off x="5632451" y="2535238"/>
              <a:ext cx="874713" cy="496888"/>
            </a:xfrm>
            <a:prstGeom prst="line">
              <a:avLst/>
            </a:prstGeom>
            <a:noFill/>
            <a:ln w="19050">
              <a:solidFill>
                <a:schemeClr val="accent2"/>
              </a:solidFill>
              <a:prstDash val="dash"/>
              <a:round/>
              <a:headEnd/>
              <a:tailEnd type="triangle" w="med" len="med"/>
            </a:ln>
          </p:spPr>
          <p:txBody>
            <a:bodyPr/>
            <a:lstStyle/>
            <a:p>
              <a:endParaRPr lang="es-ES_tradnl"/>
            </a:p>
          </p:txBody>
        </p:sp>
      </p:grpSp>
      <p:grpSp>
        <p:nvGrpSpPr>
          <p:cNvPr id="3" name="100 Grupo"/>
          <p:cNvGrpSpPr>
            <a:grpSpLocks/>
          </p:cNvGrpSpPr>
          <p:nvPr/>
        </p:nvGrpSpPr>
        <p:grpSpPr bwMode="auto">
          <a:xfrm>
            <a:off x="6319838" y="3328988"/>
            <a:ext cx="1009650" cy="646112"/>
            <a:chOff x="6332538" y="2330450"/>
            <a:chExt cx="1009650" cy="646113"/>
          </a:xfrm>
        </p:grpSpPr>
        <p:sp>
          <p:nvSpPr>
            <p:cNvPr id="7279" name="Line 6"/>
            <p:cNvSpPr>
              <a:spLocks noChangeShapeType="1"/>
            </p:cNvSpPr>
            <p:nvPr/>
          </p:nvSpPr>
          <p:spPr bwMode="auto">
            <a:xfrm>
              <a:off x="6332538" y="2330450"/>
              <a:ext cx="485775" cy="307975"/>
            </a:xfrm>
            <a:prstGeom prst="line">
              <a:avLst/>
            </a:prstGeom>
            <a:noFill/>
            <a:ln w="19050">
              <a:solidFill>
                <a:schemeClr val="accent2"/>
              </a:solidFill>
              <a:prstDash val="dash"/>
              <a:round/>
              <a:headEnd/>
              <a:tailEnd type="triangle" w="med" len="med"/>
            </a:ln>
          </p:spPr>
          <p:txBody>
            <a:bodyPr/>
            <a:lstStyle/>
            <a:p>
              <a:endParaRPr lang="es-ES_tradnl"/>
            </a:p>
          </p:txBody>
        </p:sp>
        <p:sp>
          <p:nvSpPr>
            <p:cNvPr id="7280" name="Text Box 9"/>
            <p:cNvSpPr txBox="1">
              <a:spLocks noChangeArrowheads="1"/>
            </p:cNvSpPr>
            <p:nvPr/>
          </p:nvSpPr>
          <p:spPr bwMode="auto">
            <a:xfrm>
              <a:off x="6815138" y="2579688"/>
              <a:ext cx="527050" cy="396875"/>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r>
                <a:rPr lang="es-ES" sz="1200" baseline="-25000">
                  <a:solidFill>
                    <a:srgbClr val="3333CC"/>
                  </a:solidFill>
                  <a:latin typeface="Times New Roman" pitchFamily="18" charset="0"/>
                </a:rPr>
                <a:t>N</a:t>
              </a:r>
            </a:p>
          </p:txBody>
        </p:sp>
      </p:grpSp>
      <p:grpSp>
        <p:nvGrpSpPr>
          <p:cNvPr id="4" name="98 Grupo"/>
          <p:cNvGrpSpPr>
            <a:grpSpLocks/>
          </p:cNvGrpSpPr>
          <p:nvPr/>
        </p:nvGrpSpPr>
        <p:grpSpPr bwMode="auto">
          <a:xfrm>
            <a:off x="5816600" y="3629025"/>
            <a:ext cx="998538" cy="877888"/>
            <a:chOff x="5829301" y="2629694"/>
            <a:chExt cx="997744" cy="878681"/>
          </a:xfrm>
        </p:grpSpPr>
        <p:sp>
          <p:nvSpPr>
            <p:cNvPr id="7277" name="Line 5"/>
            <p:cNvSpPr>
              <a:spLocks noChangeShapeType="1"/>
            </p:cNvSpPr>
            <p:nvPr/>
          </p:nvSpPr>
          <p:spPr bwMode="auto">
            <a:xfrm>
              <a:off x="5829301" y="3203575"/>
              <a:ext cx="504825" cy="304800"/>
            </a:xfrm>
            <a:prstGeom prst="line">
              <a:avLst/>
            </a:prstGeom>
            <a:noFill/>
            <a:ln w="9525">
              <a:solidFill>
                <a:schemeClr val="tx1"/>
              </a:solidFill>
              <a:prstDash val="sysDot"/>
              <a:round/>
              <a:headEnd/>
              <a:tailEnd/>
            </a:ln>
          </p:spPr>
          <p:txBody>
            <a:bodyPr/>
            <a:lstStyle/>
            <a:p>
              <a:endParaRPr lang="es-ES_tradnl"/>
            </a:p>
          </p:txBody>
        </p:sp>
        <p:sp>
          <p:nvSpPr>
            <p:cNvPr id="7278" name="Line 7"/>
            <p:cNvSpPr>
              <a:spLocks noChangeShapeType="1"/>
            </p:cNvSpPr>
            <p:nvPr/>
          </p:nvSpPr>
          <p:spPr bwMode="auto">
            <a:xfrm rot="5400000">
              <a:off x="6143626" y="2819400"/>
              <a:ext cx="873125" cy="493713"/>
            </a:xfrm>
            <a:prstGeom prst="line">
              <a:avLst/>
            </a:prstGeom>
            <a:noFill/>
            <a:ln w="12700">
              <a:solidFill>
                <a:srgbClr val="000000"/>
              </a:solidFill>
              <a:prstDash val="sysDot"/>
              <a:round/>
              <a:headEnd/>
              <a:tailEnd/>
            </a:ln>
          </p:spPr>
          <p:txBody>
            <a:bodyPr/>
            <a:lstStyle/>
            <a:p>
              <a:endParaRPr lang="es-ES_tradnl"/>
            </a:p>
          </p:txBody>
        </p:sp>
      </p:grpSp>
      <p:grpSp>
        <p:nvGrpSpPr>
          <p:cNvPr id="5" name="Group 12"/>
          <p:cNvGrpSpPr>
            <a:grpSpLocks/>
          </p:cNvGrpSpPr>
          <p:nvPr/>
        </p:nvGrpSpPr>
        <p:grpSpPr bwMode="auto">
          <a:xfrm>
            <a:off x="5543550" y="3335338"/>
            <a:ext cx="771525" cy="874712"/>
            <a:chOff x="3429" y="1450"/>
            <a:chExt cx="486" cy="551"/>
          </a:xfrm>
        </p:grpSpPr>
        <p:sp>
          <p:nvSpPr>
            <p:cNvPr id="7275" name="Line 13"/>
            <p:cNvSpPr>
              <a:spLocks noChangeShapeType="1"/>
            </p:cNvSpPr>
            <p:nvPr/>
          </p:nvSpPr>
          <p:spPr bwMode="auto">
            <a:xfrm rot="5400000">
              <a:off x="3484" y="1568"/>
              <a:ext cx="549" cy="313"/>
            </a:xfrm>
            <a:prstGeom prst="line">
              <a:avLst/>
            </a:prstGeom>
            <a:noFill/>
            <a:ln w="57150">
              <a:solidFill>
                <a:srgbClr val="FF3300"/>
              </a:solidFill>
              <a:round/>
              <a:headEnd/>
              <a:tailEnd type="triangle" w="med" len="med"/>
            </a:ln>
          </p:spPr>
          <p:txBody>
            <a:bodyPr/>
            <a:lstStyle/>
            <a:p>
              <a:endParaRPr lang="es-ES_tradnl"/>
            </a:p>
          </p:txBody>
        </p:sp>
        <p:sp>
          <p:nvSpPr>
            <p:cNvPr id="7276" name="Text Box 14"/>
            <p:cNvSpPr txBox="1">
              <a:spLocks noChangeArrowheads="1"/>
            </p:cNvSpPr>
            <p:nvPr/>
          </p:nvSpPr>
          <p:spPr bwMode="auto">
            <a:xfrm>
              <a:off x="3429" y="1746"/>
              <a:ext cx="337" cy="255"/>
            </a:xfrm>
            <a:prstGeom prst="rect">
              <a:avLst/>
            </a:prstGeom>
            <a:noFill/>
            <a:ln w="9525">
              <a:noFill/>
              <a:miter lim="800000"/>
              <a:headEnd/>
              <a:tailEnd/>
            </a:ln>
          </p:spPr>
          <p:txBody>
            <a:bodyPr/>
            <a:lstStyle/>
            <a:p>
              <a:pPr eaLnBrk="0" hangingPunct="0"/>
              <a:r>
                <a:rPr lang="es-ES" sz="1200">
                  <a:solidFill>
                    <a:srgbClr val="FF3300"/>
                  </a:solidFill>
                  <a:latin typeface="Times New Roman" pitchFamily="18" charset="0"/>
                  <a:sym typeface="Symbol" pitchFamily="18" charset="2"/>
                </a:rPr>
                <a:t></a:t>
              </a:r>
              <a:r>
                <a:rPr lang="es-ES" sz="1200">
                  <a:solidFill>
                    <a:srgbClr val="FF3300"/>
                  </a:solidFill>
                  <a:latin typeface="Times New Roman" pitchFamily="18" charset="0"/>
                </a:rPr>
                <a:t>F</a:t>
              </a:r>
              <a:r>
                <a:rPr lang="es-ES" sz="1200" baseline="-25000">
                  <a:solidFill>
                    <a:srgbClr val="FF3300"/>
                  </a:solidFill>
                  <a:latin typeface="Times New Roman" pitchFamily="18" charset="0"/>
                </a:rPr>
                <a:t>A</a:t>
              </a:r>
            </a:p>
          </p:txBody>
        </p:sp>
      </p:grpSp>
      <p:grpSp>
        <p:nvGrpSpPr>
          <p:cNvPr id="6" name="Group 40"/>
          <p:cNvGrpSpPr>
            <a:grpSpLocks/>
          </p:cNvGrpSpPr>
          <p:nvPr/>
        </p:nvGrpSpPr>
        <p:grpSpPr bwMode="auto">
          <a:xfrm>
            <a:off x="5756275" y="2771775"/>
            <a:ext cx="549275" cy="549275"/>
            <a:chOff x="3634" y="1109"/>
            <a:chExt cx="346" cy="346"/>
          </a:xfrm>
        </p:grpSpPr>
        <p:sp>
          <p:nvSpPr>
            <p:cNvPr id="7273" name="Line 41"/>
            <p:cNvSpPr>
              <a:spLocks noChangeShapeType="1"/>
            </p:cNvSpPr>
            <p:nvPr/>
          </p:nvSpPr>
          <p:spPr bwMode="auto">
            <a:xfrm>
              <a:off x="3672" y="1263"/>
              <a:ext cx="308" cy="192"/>
            </a:xfrm>
            <a:prstGeom prst="line">
              <a:avLst/>
            </a:prstGeom>
            <a:noFill/>
            <a:ln w="38100">
              <a:solidFill>
                <a:srgbClr val="009900"/>
              </a:solidFill>
              <a:round/>
              <a:headEnd type="triangle" w="med" len="med"/>
              <a:tailEnd/>
            </a:ln>
          </p:spPr>
          <p:txBody>
            <a:bodyPr/>
            <a:lstStyle/>
            <a:p>
              <a:endParaRPr lang="es-ES_tradnl"/>
            </a:p>
          </p:txBody>
        </p:sp>
        <p:sp>
          <p:nvSpPr>
            <p:cNvPr id="7274" name="Text Box 42"/>
            <p:cNvSpPr txBox="1">
              <a:spLocks noChangeArrowheads="1"/>
            </p:cNvSpPr>
            <p:nvPr/>
          </p:nvSpPr>
          <p:spPr bwMode="auto">
            <a:xfrm>
              <a:off x="3634" y="1109"/>
              <a:ext cx="333" cy="250"/>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7" name="Group 34"/>
          <p:cNvGrpSpPr>
            <a:grpSpLocks/>
          </p:cNvGrpSpPr>
          <p:nvPr/>
        </p:nvGrpSpPr>
        <p:grpSpPr bwMode="auto">
          <a:xfrm>
            <a:off x="6176963" y="3328988"/>
            <a:ext cx="527050" cy="1638300"/>
            <a:chOff x="3899" y="1460"/>
            <a:chExt cx="332" cy="1032"/>
          </a:xfrm>
        </p:grpSpPr>
        <p:sp>
          <p:nvSpPr>
            <p:cNvPr id="7271" name="Line 35"/>
            <p:cNvSpPr>
              <a:spLocks noChangeShapeType="1"/>
            </p:cNvSpPr>
            <p:nvPr/>
          </p:nvSpPr>
          <p:spPr bwMode="auto">
            <a:xfrm>
              <a:off x="3989" y="1460"/>
              <a:ext cx="0" cy="746"/>
            </a:xfrm>
            <a:prstGeom prst="line">
              <a:avLst/>
            </a:prstGeom>
            <a:noFill/>
            <a:ln w="38100">
              <a:solidFill>
                <a:schemeClr val="accent2"/>
              </a:solidFill>
              <a:round/>
              <a:headEnd/>
              <a:tailEnd type="triangle" w="med" len="med"/>
            </a:ln>
          </p:spPr>
          <p:txBody>
            <a:bodyPr/>
            <a:lstStyle/>
            <a:p>
              <a:endParaRPr lang="es-ES_tradnl"/>
            </a:p>
          </p:txBody>
        </p:sp>
        <p:sp>
          <p:nvSpPr>
            <p:cNvPr id="7272" name="Text Box 36"/>
            <p:cNvSpPr txBox="1">
              <a:spLocks noChangeArrowheads="1"/>
            </p:cNvSpPr>
            <p:nvPr/>
          </p:nvSpPr>
          <p:spPr bwMode="auto">
            <a:xfrm>
              <a:off x="3899" y="2241"/>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endParaRPr lang="es-ES" sz="1200" baseline="-25000">
                <a:solidFill>
                  <a:srgbClr val="3333CC"/>
                </a:solidFill>
                <a:latin typeface="Times New Roman" pitchFamily="18" charset="0"/>
              </a:endParaRPr>
            </a:p>
          </p:txBody>
        </p:sp>
      </p:grpSp>
      <p:grpSp>
        <p:nvGrpSpPr>
          <p:cNvPr id="8" name="Group 46"/>
          <p:cNvGrpSpPr>
            <a:grpSpLocks/>
          </p:cNvGrpSpPr>
          <p:nvPr/>
        </p:nvGrpSpPr>
        <p:grpSpPr bwMode="auto">
          <a:xfrm>
            <a:off x="2236788" y="1698625"/>
            <a:ext cx="4675187" cy="3103563"/>
            <a:chOff x="1417" y="433"/>
            <a:chExt cx="2945" cy="1955"/>
          </a:xfrm>
        </p:grpSpPr>
        <p:grpSp>
          <p:nvGrpSpPr>
            <p:cNvPr id="7253" name="Group 47"/>
            <p:cNvGrpSpPr>
              <a:grpSpLocks/>
            </p:cNvGrpSpPr>
            <p:nvPr/>
          </p:nvGrpSpPr>
          <p:grpSpPr bwMode="auto">
            <a:xfrm>
              <a:off x="1417" y="433"/>
              <a:ext cx="2945" cy="1955"/>
              <a:chOff x="1417" y="433"/>
              <a:chExt cx="2945" cy="1955"/>
            </a:xfrm>
          </p:grpSpPr>
          <p:grpSp>
            <p:nvGrpSpPr>
              <p:cNvPr id="7255" name="Group 48"/>
              <p:cNvGrpSpPr>
                <a:grpSpLocks/>
              </p:cNvGrpSpPr>
              <p:nvPr/>
            </p:nvGrpSpPr>
            <p:grpSpPr bwMode="auto">
              <a:xfrm>
                <a:off x="1417" y="433"/>
                <a:ext cx="2945" cy="1955"/>
                <a:chOff x="1417" y="433"/>
                <a:chExt cx="2945" cy="1955"/>
              </a:xfrm>
            </p:grpSpPr>
            <p:grpSp>
              <p:nvGrpSpPr>
                <p:cNvPr id="7259" name="Group 49"/>
                <p:cNvGrpSpPr>
                  <a:grpSpLocks/>
                </p:cNvGrpSpPr>
                <p:nvPr/>
              </p:nvGrpSpPr>
              <p:grpSpPr bwMode="auto">
                <a:xfrm>
                  <a:off x="1417" y="526"/>
                  <a:ext cx="2577" cy="1862"/>
                  <a:chOff x="1417" y="526"/>
                  <a:chExt cx="2577" cy="1862"/>
                </a:xfrm>
              </p:grpSpPr>
              <p:sp>
                <p:nvSpPr>
                  <p:cNvPr id="7263" name="Line 50"/>
                  <p:cNvSpPr>
                    <a:spLocks noChangeShapeType="1"/>
                  </p:cNvSpPr>
                  <p:nvPr/>
                </p:nvSpPr>
                <p:spPr bwMode="auto">
                  <a:xfrm>
                    <a:off x="2475" y="531"/>
                    <a:ext cx="1507" cy="921"/>
                  </a:xfrm>
                  <a:prstGeom prst="line">
                    <a:avLst/>
                  </a:prstGeom>
                  <a:noFill/>
                  <a:ln w="9525">
                    <a:solidFill>
                      <a:srgbClr val="000000"/>
                    </a:solidFill>
                    <a:prstDash val="dash"/>
                    <a:round/>
                    <a:headEnd/>
                    <a:tailEnd/>
                  </a:ln>
                </p:spPr>
                <p:txBody>
                  <a:bodyPr/>
                  <a:lstStyle/>
                  <a:p>
                    <a:endParaRPr lang="es-ES_tradnl"/>
                  </a:p>
                </p:txBody>
              </p:sp>
              <p:grpSp>
                <p:nvGrpSpPr>
                  <p:cNvPr id="7264" name="Group 51"/>
                  <p:cNvGrpSpPr>
                    <a:grpSpLocks/>
                  </p:cNvGrpSpPr>
                  <p:nvPr/>
                </p:nvGrpSpPr>
                <p:grpSpPr bwMode="auto">
                  <a:xfrm>
                    <a:off x="1417" y="526"/>
                    <a:ext cx="2577" cy="1862"/>
                    <a:chOff x="1417" y="526"/>
                    <a:chExt cx="2577" cy="1862"/>
                  </a:xfrm>
                </p:grpSpPr>
                <p:grpSp>
                  <p:nvGrpSpPr>
                    <p:cNvPr id="7265" name="Group 52"/>
                    <p:cNvGrpSpPr>
                      <a:grpSpLocks/>
                    </p:cNvGrpSpPr>
                    <p:nvPr/>
                  </p:nvGrpSpPr>
                  <p:grpSpPr bwMode="auto">
                    <a:xfrm>
                      <a:off x="1417" y="526"/>
                      <a:ext cx="2577" cy="1862"/>
                      <a:chOff x="1417" y="526"/>
                      <a:chExt cx="2577" cy="1862"/>
                    </a:xfrm>
                  </p:grpSpPr>
                  <p:grpSp>
                    <p:nvGrpSpPr>
                      <p:cNvPr id="7267" name="Group 53"/>
                      <p:cNvGrpSpPr>
                        <a:grpSpLocks/>
                      </p:cNvGrpSpPr>
                      <p:nvPr/>
                    </p:nvGrpSpPr>
                    <p:grpSpPr bwMode="auto">
                      <a:xfrm>
                        <a:off x="1417" y="526"/>
                        <a:ext cx="2577" cy="1862"/>
                        <a:chOff x="1417" y="526"/>
                        <a:chExt cx="2577" cy="1862"/>
                      </a:xfrm>
                    </p:grpSpPr>
                    <p:sp>
                      <p:nvSpPr>
                        <p:cNvPr id="7269" name="Arc 54"/>
                        <p:cNvSpPr>
                          <a:spLocks/>
                        </p:cNvSpPr>
                        <p:nvPr/>
                      </p:nvSpPr>
                      <p:spPr bwMode="auto">
                        <a:xfrm flipV="1">
                          <a:off x="2472" y="526"/>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p>
                      </p:txBody>
                    </p:sp>
                    <p:sp>
                      <p:nvSpPr>
                        <p:cNvPr id="7270" name="Arc 55"/>
                        <p:cNvSpPr>
                          <a:spLocks/>
                        </p:cNvSpPr>
                        <p:nvPr/>
                      </p:nvSpPr>
                      <p:spPr bwMode="auto">
                        <a:xfrm rot="16200000" flipH="1">
                          <a:off x="1022" y="923"/>
                          <a:ext cx="1860" cy="1070"/>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p>
                      </p:txBody>
                    </p:sp>
                  </p:grpSp>
                  <p:sp>
                    <p:nvSpPr>
                      <p:cNvPr id="7268" name="Arc 56"/>
                      <p:cNvSpPr>
                        <a:spLocks/>
                      </p:cNvSpPr>
                      <p:nvPr/>
                    </p:nvSpPr>
                    <p:spPr bwMode="auto">
                      <a:xfrm rot="5294356">
                        <a:off x="2518" y="631"/>
                        <a:ext cx="139" cy="252"/>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grpSp>
                <p:sp>
                  <p:nvSpPr>
                    <p:cNvPr id="7266" name="Text Box 57"/>
                    <p:cNvSpPr txBox="1">
                      <a:spLocks noChangeArrowheads="1"/>
                    </p:cNvSpPr>
                    <p:nvPr/>
                  </p:nvSpPr>
                  <p:spPr bwMode="auto">
                    <a:xfrm>
                      <a:off x="2645" y="679"/>
                      <a:ext cx="352"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r>
                        <a:rPr lang="es-ES" sz="1600" baseline="-25000">
                          <a:solidFill>
                            <a:srgbClr val="000000"/>
                          </a:solidFill>
                          <a:latin typeface="Times New Roman" pitchFamily="18" charset="0"/>
                        </a:rPr>
                        <a:t>o</a:t>
                      </a:r>
                    </a:p>
                  </p:txBody>
                </p:sp>
              </p:grpSp>
            </p:grpSp>
            <p:grpSp>
              <p:nvGrpSpPr>
                <p:cNvPr id="7260" name="Group 58"/>
                <p:cNvGrpSpPr>
                  <a:grpSpLocks/>
                </p:cNvGrpSpPr>
                <p:nvPr/>
              </p:nvGrpSpPr>
              <p:grpSpPr bwMode="auto">
                <a:xfrm>
                  <a:off x="1447" y="433"/>
                  <a:ext cx="2915" cy="1946"/>
                  <a:chOff x="1447" y="433"/>
                  <a:chExt cx="2915" cy="1946"/>
                </a:xfrm>
              </p:grpSpPr>
              <p:sp>
                <p:nvSpPr>
                  <p:cNvPr id="7261" name="Line 60"/>
                  <p:cNvSpPr>
                    <a:spLocks noChangeShapeType="1"/>
                  </p:cNvSpPr>
                  <p:nvPr/>
                </p:nvSpPr>
                <p:spPr bwMode="auto">
                  <a:xfrm flipV="1">
                    <a:off x="2465" y="531"/>
                    <a:ext cx="6" cy="1848"/>
                  </a:xfrm>
                  <a:prstGeom prst="line">
                    <a:avLst/>
                  </a:prstGeom>
                  <a:noFill/>
                  <a:ln w="9525">
                    <a:solidFill>
                      <a:srgbClr val="000000"/>
                    </a:solidFill>
                    <a:prstDash val="dash"/>
                    <a:round/>
                    <a:headEnd/>
                    <a:tailEnd/>
                  </a:ln>
                </p:spPr>
                <p:txBody>
                  <a:bodyPr/>
                  <a:lstStyle/>
                  <a:p>
                    <a:endParaRPr lang="es-ES_tradnl"/>
                  </a:p>
                </p:txBody>
              </p:sp>
              <p:sp>
                <p:nvSpPr>
                  <p:cNvPr id="7262" name="Rectangle 61" descr="Diagonal hacia arriba ancha"/>
                  <p:cNvSpPr>
                    <a:spLocks noChangeArrowheads="1"/>
                  </p:cNvSpPr>
                  <p:nvPr/>
                </p:nvSpPr>
                <p:spPr bwMode="auto">
                  <a:xfrm>
                    <a:off x="1447" y="433"/>
                    <a:ext cx="2915" cy="94"/>
                  </a:xfrm>
                  <a:prstGeom prst="rect">
                    <a:avLst/>
                  </a:prstGeom>
                  <a:pattFill prst="wdUpDiag">
                    <a:fgClr>
                      <a:srgbClr val="000000"/>
                    </a:fgClr>
                    <a:bgClr>
                      <a:srgbClr val="FFFFFF"/>
                    </a:bgClr>
                  </a:pattFill>
                  <a:ln w="9525">
                    <a:noFill/>
                    <a:miter lim="800000"/>
                    <a:headEnd/>
                    <a:tailEnd/>
                  </a:ln>
                </p:spPr>
                <p:txBody>
                  <a:bodyPr/>
                  <a:lstStyle/>
                  <a:p>
                    <a:endParaRPr lang="es-ES_tradnl">
                      <a:solidFill>
                        <a:srgbClr val="000000"/>
                      </a:solidFill>
                    </a:endParaRPr>
                  </a:p>
                </p:txBody>
              </p:sp>
            </p:grpSp>
          </p:grpSp>
          <p:grpSp>
            <p:nvGrpSpPr>
              <p:cNvPr id="7256" name="Group 62"/>
              <p:cNvGrpSpPr>
                <a:grpSpLocks/>
              </p:cNvGrpSpPr>
              <p:nvPr/>
            </p:nvGrpSpPr>
            <p:grpSpPr bwMode="auto">
              <a:xfrm>
                <a:off x="3894" y="1361"/>
                <a:ext cx="348" cy="276"/>
                <a:chOff x="3894" y="1361"/>
                <a:chExt cx="348" cy="276"/>
              </a:xfrm>
            </p:grpSpPr>
            <p:sp>
              <p:nvSpPr>
                <p:cNvPr id="7257" name="Oval 63"/>
                <p:cNvSpPr>
                  <a:spLocks noChangeArrowheads="1"/>
                </p:cNvSpPr>
                <p:nvPr/>
              </p:nvSpPr>
              <p:spPr bwMode="auto">
                <a:xfrm>
                  <a:off x="3894" y="1361"/>
                  <a:ext cx="198" cy="209"/>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7258" name="Text Box 64"/>
                <p:cNvSpPr txBox="1">
                  <a:spLocks noChangeArrowheads="1"/>
                </p:cNvSpPr>
                <p:nvPr/>
              </p:nvSpPr>
              <p:spPr bwMode="auto">
                <a:xfrm>
                  <a:off x="3910" y="1387"/>
                  <a:ext cx="332" cy="250"/>
                </a:xfrm>
                <a:prstGeom prst="rect">
                  <a:avLst/>
                </a:prstGeom>
                <a:noFill/>
                <a:ln w="9525">
                  <a:noFill/>
                  <a:miter lim="800000"/>
                  <a:headEnd/>
                  <a:tailEnd/>
                </a:ln>
              </p:spPr>
              <p:txBody>
                <a:bodyPr/>
                <a:lstStyle/>
                <a:p>
                  <a:pPr eaLnBrk="0" hangingPunct="0"/>
                  <a:r>
                    <a:rPr lang="es-ES" sz="1200">
                      <a:solidFill>
                        <a:srgbClr val="000000"/>
                      </a:solidFill>
                      <a:latin typeface="Times New Roman" pitchFamily="18" charset="0"/>
                    </a:rPr>
                    <a:t>A</a:t>
                  </a:r>
                  <a:endParaRPr lang="es-ES" sz="1200" baseline="-25000">
                    <a:solidFill>
                      <a:srgbClr val="000000"/>
                    </a:solidFill>
                    <a:latin typeface="Times New Roman" pitchFamily="18" charset="0"/>
                  </a:endParaRPr>
                </a:p>
              </p:txBody>
            </p:sp>
          </p:grpSp>
        </p:grpSp>
        <p:sp>
          <p:nvSpPr>
            <p:cNvPr id="7254" name="Line 65"/>
            <p:cNvSpPr>
              <a:spLocks noChangeShapeType="1"/>
            </p:cNvSpPr>
            <p:nvPr/>
          </p:nvSpPr>
          <p:spPr bwMode="auto">
            <a:xfrm>
              <a:off x="1449" y="526"/>
              <a:ext cx="2910" cy="0"/>
            </a:xfrm>
            <a:prstGeom prst="line">
              <a:avLst/>
            </a:prstGeom>
            <a:noFill/>
            <a:ln w="9525">
              <a:solidFill>
                <a:schemeClr val="tx1"/>
              </a:solidFill>
              <a:round/>
              <a:headEnd/>
              <a:tailEnd/>
            </a:ln>
          </p:spPr>
          <p:txBody>
            <a:bodyPr/>
            <a:lstStyle/>
            <a:p>
              <a:endParaRPr lang="es-ES_tradnl"/>
            </a:p>
          </p:txBody>
        </p:sp>
      </p:grpSp>
      <p:grpSp>
        <p:nvGrpSpPr>
          <p:cNvPr id="17" name="109 Grupo"/>
          <p:cNvGrpSpPr>
            <a:grpSpLocks/>
          </p:cNvGrpSpPr>
          <p:nvPr/>
        </p:nvGrpSpPr>
        <p:grpSpPr bwMode="auto">
          <a:xfrm>
            <a:off x="4395788" y="3684588"/>
            <a:ext cx="936625" cy="1035050"/>
            <a:chOff x="6634163" y="3979070"/>
            <a:chExt cx="935832" cy="1035846"/>
          </a:xfrm>
        </p:grpSpPr>
        <p:grpSp>
          <p:nvGrpSpPr>
            <p:cNvPr id="7248" name="108 Grupo"/>
            <p:cNvGrpSpPr>
              <a:grpSpLocks/>
            </p:cNvGrpSpPr>
            <p:nvPr/>
          </p:nvGrpSpPr>
          <p:grpSpPr bwMode="auto">
            <a:xfrm>
              <a:off x="6634163" y="3979070"/>
              <a:ext cx="935832" cy="1035846"/>
              <a:chOff x="6634163" y="3674270"/>
              <a:chExt cx="935832" cy="1035846"/>
            </a:xfrm>
          </p:grpSpPr>
          <p:sp>
            <p:nvSpPr>
              <p:cNvPr id="7250" name="Line 29"/>
              <p:cNvSpPr>
                <a:spLocks noChangeShapeType="1"/>
              </p:cNvSpPr>
              <p:nvPr/>
            </p:nvSpPr>
            <p:spPr bwMode="auto">
              <a:xfrm>
                <a:off x="7140482" y="3674270"/>
                <a:ext cx="417608" cy="745832"/>
              </a:xfrm>
              <a:prstGeom prst="line">
                <a:avLst/>
              </a:prstGeom>
              <a:noFill/>
              <a:ln w="19050">
                <a:solidFill>
                  <a:srgbClr val="FF0000"/>
                </a:solidFill>
                <a:round/>
                <a:headEnd type="triangle" w="med" len="med"/>
                <a:tailEnd/>
              </a:ln>
            </p:spPr>
            <p:txBody>
              <a:bodyPr/>
              <a:lstStyle/>
              <a:p>
                <a:endParaRPr lang="es-ES_tradnl"/>
              </a:p>
            </p:txBody>
          </p:sp>
          <p:sp>
            <p:nvSpPr>
              <p:cNvPr id="7251" name="Line 29"/>
              <p:cNvSpPr>
                <a:spLocks noChangeShapeType="1"/>
              </p:cNvSpPr>
              <p:nvPr/>
            </p:nvSpPr>
            <p:spPr bwMode="auto">
              <a:xfrm rot="5400000">
                <a:off x="7166963" y="4307085"/>
                <a:ext cx="289221" cy="516842"/>
              </a:xfrm>
              <a:prstGeom prst="line">
                <a:avLst/>
              </a:prstGeom>
              <a:noFill/>
              <a:ln w="19050">
                <a:solidFill>
                  <a:srgbClr val="FF0000"/>
                </a:solidFill>
                <a:round/>
                <a:headEnd/>
                <a:tailEnd type="triangle" w="med" len="med"/>
              </a:ln>
            </p:spPr>
            <p:txBody>
              <a:bodyPr/>
              <a:lstStyle/>
              <a:p>
                <a:endParaRPr lang="es-ES_tradnl"/>
              </a:p>
            </p:txBody>
          </p:sp>
          <p:sp>
            <p:nvSpPr>
              <p:cNvPr id="7252" name="Line 29"/>
              <p:cNvSpPr>
                <a:spLocks noChangeShapeType="1"/>
              </p:cNvSpPr>
              <p:nvPr/>
            </p:nvSpPr>
            <p:spPr bwMode="auto">
              <a:xfrm>
                <a:off x="6634163" y="3967731"/>
                <a:ext cx="411957" cy="735740"/>
              </a:xfrm>
              <a:prstGeom prst="line">
                <a:avLst/>
              </a:prstGeom>
              <a:noFill/>
              <a:ln w="9525">
                <a:solidFill>
                  <a:srgbClr val="FF0000"/>
                </a:solidFill>
                <a:prstDash val="dash"/>
                <a:round/>
                <a:headEnd/>
                <a:tailEnd/>
              </a:ln>
            </p:spPr>
            <p:txBody>
              <a:bodyPr/>
              <a:lstStyle/>
              <a:p>
                <a:endParaRPr lang="es-ES_tradnl"/>
              </a:p>
            </p:txBody>
          </p:sp>
        </p:grpSp>
        <p:sp>
          <p:nvSpPr>
            <p:cNvPr id="7249" name="Line 29"/>
            <p:cNvSpPr>
              <a:spLocks noChangeShapeType="1"/>
            </p:cNvSpPr>
            <p:nvPr/>
          </p:nvSpPr>
          <p:spPr bwMode="auto">
            <a:xfrm rot="5400000">
              <a:off x="6756936" y="3881775"/>
              <a:ext cx="271464" cy="485109"/>
            </a:xfrm>
            <a:prstGeom prst="line">
              <a:avLst/>
            </a:prstGeom>
            <a:noFill/>
            <a:ln w="9525">
              <a:solidFill>
                <a:srgbClr val="FF0000"/>
              </a:solidFill>
              <a:prstDash val="dash"/>
              <a:round/>
              <a:headEnd/>
              <a:tailEnd/>
            </a:ln>
          </p:spPr>
          <p:txBody>
            <a:bodyPr/>
            <a:lstStyle/>
            <a:p>
              <a:endParaRPr lang="es-ES_tradnl"/>
            </a:p>
          </p:txBody>
        </p:sp>
      </p:grpSp>
      <p:grpSp>
        <p:nvGrpSpPr>
          <p:cNvPr id="19" name="Group 17"/>
          <p:cNvGrpSpPr>
            <a:grpSpLocks/>
          </p:cNvGrpSpPr>
          <p:nvPr/>
        </p:nvGrpSpPr>
        <p:grpSpPr bwMode="auto">
          <a:xfrm>
            <a:off x="3632200" y="2341563"/>
            <a:ext cx="528638" cy="2446337"/>
            <a:chOff x="2296" y="838"/>
            <a:chExt cx="333" cy="1541"/>
          </a:xfrm>
        </p:grpSpPr>
        <p:sp>
          <p:nvSpPr>
            <p:cNvPr id="7246" name="Text Box 18"/>
            <p:cNvSpPr txBox="1">
              <a:spLocks noChangeArrowheads="1"/>
            </p:cNvSpPr>
            <p:nvPr/>
          </p:nvSpPr>
          <p:spPr bwMode="auto">
            <a:xfrm>
              <a:off x="2296" y="838"/>
              <a:ext cx="333" cy="250"/>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sp>
          <p:nvSpPr>
            <p:cNvPr id="7247" name="Line 19"/>
            <p:cNvSpPr>
              <a:spLocks noChangeShapeType="1"/>
            </p:cNvSpPr>
            <p:nvPr/>
          </p:nvSpPr>
          <p:spPr bwMode="auto">
            <a:xfrm flipV="1">
              <a:off x="2467" y="906"/>
              <a:ext cx="0" cy="1473"/>
            </a:xfrm>
            <a:prstGeom prst="line">
              <a:avLst/>
            </a:prstGeom>
            <a:noFill/>
            <a:ln w="38100">
              <a:solidFill>
                <a:srgbClr val="009900"/>
              </a:solidFill>
              <a:round/>
              <a:headEnd/>
              <a:tailEnd type="triangle" w="med" len="med"/>
            </a:ln>
          </p:spPr>
          <p:txBody>
            <a:bodyPr/>
            <a:lstStyle/>
            <a:p>
              <a:endParaRPr lang="es-ES_tradnl"/>
            </a:p>
          </p:txBody>
        </p:sp>
      </p:grpSp>
      <p:grpSp>
        <p:nvGrpSpPr>
          <p:cNvPr id="20" name="Group 20"/>
          <p:cNvGrpSpPr>
            <a:grpSpLocks/>
          </p:cNvGrpSpPr>
          <p:nvPr/>
        </p:nvGrpSpPr>
        <p:grpSpPr bwMode="auto">
          <a:xfrm>
            <a:off x="3522663" y="3432175"/>
            <a:ext cx="536575" cy="1381125"/>
            <a:chOff x="2209" y="1525"/>
            <a:chExt cx="338" cy="870"/>
          </a:xfrm>
        </p:grpSpPr>
        <p:sp>
          <p:nvSpPr>
            <p:cNvPr id="7244" name="Line 21"/>
            <p:cNvSpPr>
              <a:spLocks noChangeShapeType="1"/>
            </p:cNvSpPr>
            <p:nvPr/>
          </p:nvSpPr>
          <p:spPr bwMode="auto">
            <a:xfrm flipV="1">
              <a:off x="2445" y="1649"/>
              <a:ext cx="0" cy="746"/>
            </a:xfrm>
            <a:prstGeom prst="line">
              <a:avLst/>
            </a:prstGeom>
            <a:noFill/>
            <a:ln w="57150">
              <a:solidFill>
                <a:srgbClr val="FF3300"/>
              </a:solidFill>
              <a:round/>
              <a:headEnd/>
              <a:tailEnd type="triangle" w="med" len="med"/>
            </a:ln>
          </p:spPr>
          <p:txBody>
            <a:bodyPr/>
            <a:lstStyle/>
            <a:p>
              <a:endParaRPr lang="es-ES_tradnl"/>
            </a:p>
          </p:txBody>
        </p:sp>
        <p:sp>
          <p:nvSpPr>
            <p:cNvPr id="7245" name="Text Box 22"/>
            <p:cNvSpPr txBox="1">
              <a:spLocks noChangeArrowheads="1"/>
            </p:cNvSpPr>
            <p:nvPr/>
          </p:nvSpPr>
          <p:spPr bwMode="auto">
            <a:xfrm>
              <a:off x="2209" y="1525"/>
              <a:ext cx="338" cy="272"/>
            </a:xfrm>
            <a:prstGeom prst="rect">
              <a:avLst/>
            </a:prstGeom>
            <a:noFill/>
            <a:ln w="9525">
              <a:noFill/>
              <a:miter lim="800000"/>
              <a:headEnd/>
              <a:tailEnd/>
            </a:ln>
          </p:spPr>
          <p:txBody>
            <a:bodyPr/>
            <a:lstStyle/>
            <a:p>
              <a:pPr eaLnBrk="0" hangingPunct="0"/>
              <a:r>
                <a:rPr lang="es-ES" sz="1200">
                  <a:solidFill>
                    <a:srgbClr val="FF3300"/>
                  </a:solidFill>
                  <a:latin typeface="Times New Roman" pitchFamily="18" charset="0"/>
                  <a:sym typeface="Symbol" pitchFamily="18" charset="2"/>
                </a:rPr>
                <a:t></a:t>
              </a:r>
              <a:r>
                <a:rPr lang="es-ES" sz="1200">
                  <a:solidFill>
                    <a:srgbClr val="FF3300"/>
                  </a:solidFill>
                  <a:latin typeface="Times New Roman" pitchFamily="18" charset="0"/>
                </a:rPr>
                <a:t>F</a:t>
              </a:r>
              <a:r>
                <a:rPr lang="es-ES" sz="1200" baseline="-25000">
                  <a:solidFill>
                    <a:srgbClr val="FF3300"/>
                  </a:solidFill>
                  <a:latin typeface="Times New Roman" pitchFamily="18" charset="0"/>
                </a:rPr>
                <a:t>C</a:t>
              </a:r>
            </a:p>
          </p:txBody>
        </p:sp>
      </p:grpSp>
      <p:sp>
        <p:nvSpPr>
          <p:cNvPr id="7183" name="Text Box 30"/>
          <p:cNvSpPr txBox="1">
            <a:spLocks noChangeArrowheads="1"/>
          </p:cNvSpPr>
          <p:nvPr/>
        </p:nvSpPr>
        <p:spPr bwMode="auto">
          <a:xfrm>
            <a:off x="0" y="0"/>
            <a:ext cx="9144000" cy="457200"/>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400" b="1">
                <a:solidFill>
                  <a:srgbClr val="FFFFFF"/>
                </a:solidFill>
                <a:latin typeface="Calibri" pitchFamily="34" charset="0"/>
                <a:cs typeface="Calibri" pitchFamily="34" charset="0"/>
              </a:rPr>
              <a:t>Orientación del vector resultante ΣF en las distintas posiciones.</a:t>
            </a:r>
          </a:p>
        </p:txBody>
      </p:sp>
      <p:grpSp>
        <p:nvGrpSpPr>
          <p:cNvPr id="21" name="Group 31"/>
          <p:cNvGrpSpPr>
            <a:grpSpLocks/>
          </p:cNvGrpSpPr>
          <p:nvPr/>
        </p:nvGrpSpPr>
        <p:grpSpPr bwMode="auto">
          <a:xfrm>
            <a:off x="3729038" y="4814888"/>
            <a:ext cx="527050" cy="1609725"/>
            <a:chOff x="2357" y="2396"/>
            <a:chExt cx="332" cy="1014"/>
          </a:xfrm>
        </p:grpSpPr>
        <p:sp>
          <p:nvSpPr>
            <p:cNvPr id="7242" name="Line 32"/>
            <p:cNvSpPr>
              <a:spLocks noChangeShapeType="1"/>
            </p:cNvSpPr>
            <p:nvPr/>
          </p:nvSpPr>
          <p:spPr bwMode="auto">
            <a:xfrm>
              <a:off x="2465" y="2396"/>
              <a:ext cx="0" cy="745"/>
            </a:xfrm>
            <a:prstGeom prst="line">
              <a:avLst/>
            </a:prstGeom>
            <a:noFill/>
            <a:ln w="38100">
              <a:solidFill>
                <a:schemeClr val="accent2"/>
              </a:solidFill>
              <a:round/>
              <a:headEnd/>
              <a:tailEnd type="triangle" w="med" len="med"/>
            </a:ln>
          </p:spPr>
          <p:txBody>
            <a:bodyPr/>
            <a:lstStyle/>
            <a:p>
              <a:endParaRPr lang="es-ES_tradnl"/>
            </a:p>
          </p:txBody>
        </p:sp>
        <p:sp>
          <p:nvSpPr>
            <p:cNvPr id="7243" name="Text Box 33"/>
            <p:cNvSpPr txBox="1">
              <a:spLocks noChangeArrowheads="1"/>
            </p:cNvSpPr>
            <p:nvPr/>
          </p:nvSpPr>
          <p:spPr bwMode="auto">
            <a:xfrm>
              <a:off x="2357" y="3159"/>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endParaRPr lang="es-ES" sz="1200" baseline="-25000">
                <a:solidFill>
                  <a:srgbClr val="3333CC"/>
                </a:solidFill>
                <a:latin typeface="Times New Roman" pitchFamily="18" charset="0"/>
              </a:endParaRPr>
            </a:p>
          </p:txBody>
        </p:sp>
      </p:grpSp>
      <p:grpSp>
        <p:nvGrpSpPr>
          <p:cNvPr id="22" name="Group 37"/>
          <p:cNvGrpSpPr>
            <a:grpSpLocks/>
          </p:cNvGrpSpPr>
          <p:nvPr/>
        </p:nvGrpSpPr>
        <p:grpSpPr bwMode="auto">
          <a:xfrm>
            <a:off x="5110163" y="4419600"/>
            <a:ext cx="527050" cy="1585913"/>
            <a:chOff x="3227" y="2147"/>
            <a:chExt cx="332" cy="999"/>
          </a:xfrm>
        </p:grpSpPr>
        <p:sp>
          <p:nvSpPr>
            <p:cNvPr id="7240" name="Line 38"/>
            <p:cNvSpPr>
              <a:spLocks noChangeShapeType="1"/>
            </p:cNvSpPr>
            <p:nvPr/>
          </p:nvSpPr>
          <p:spPr bwMode="auto">
            <a:xfrm>
              <a:off x="3332" y="2147"/>
              <a:ext cx="0" cy="722"/>
            </a:xfrm>
            <a:prstGeom prst="line">
              <a:avLst/>
            </a:prstGeom>
            <a:noFill/>
            <a:ln w="38100">
              <a:solidFill>
                <a:schemeClr val="accent2"/>
              </a:solidFill>
              <a:round/>
              <a:headEnd/>
              <a:tailEnd type="triangle" w="med" len="med"/>
            </a:ln>
          </p:spPr>
          <p:txBody>
            <a:bodyPr/>
            <a:lstStyle/>
            <a:p>
              <a:endParaRPr lang="es-ES_tradnl"/>
            </a:p>
          </p:txBody>
        </p:sp>
        <p:sp>
          <p:nvSpPr>
            <p:cNvPr id="7241" name="Text Box 39"/>
            <p:cNvSpPr txBox="1">
              <a:spLocks noChangeArrowheads="1"/>
            </p:cNvSpPr>
            <p:nvPr/>
          </p:nvSpPr>
          <p:spPr bwMode="auto">
            <a:xfrm>
              <a:off x="3227" y="2895"/>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endParaRPr lang="es-ES" sz="1200" baseline="-25000">
                <a:solidFill>
                  <a:srgbClr val="3333CC"/>
                </a:solidFill>
                <a:latin typeface="Times New Roman" pitchFamily="18" charset="0"/>
              </a:endParaRPr>
            </a:p>
          </p:txBody>
        </p:sp>
      </p:grpSp>
      <p:grpSp>
        <p:nvGrpSpPr>
          <p:cNvPr id="23" name="Group 43"/>
          <p:cNvGrpSpPr>
            <a:grpSpLocks/>
          </p:cNvGrpSpPr>
          <p:nvPr/>
        </p:nvGrpSpPr>
        <p:grpSpPr bwMode="auto">
          <a:xfrm>
            <a:off x="4405313" y="2578100"/>
            <a:ext cx="898525" cy="1827213"/>
            <a:chOff x="2783" y="987"/>
            <a:chExt cx="566" cy="1151"/>
          </a:xfrm>
        </p:grpSpPr>
        <p:sp>
          <p:nvSpPr>
            <p:cNvPr id="7238" name="Line 44"/>
            <p:cNvSpPr>
              <a:spLocks noChangeShapeType="1"/>
            </p:cNvSpPr>
            <p:nvPr/>
          </p:nvSpPr>
          <p:spPr bwMode="auto">
            <a:xfrm>
              <a:off x="2783" y="1106"/>
              <a:ext cx="566" cy="1032"/>
            </a:xfrm>
            <a:prstGeom prst="line">
              <a:avLst/>
            </a:prstGeom>
            <a:noFill/>
            <a:ln w="38100">
              <a:solidFill>
                <a:srgbClr val="009900"/>
              </a:solidFill>
              <a:round/>
              <a:headEnd type="triangle" w="med" len="med"/>
              <a:tailEnd/>
            </a:ln>
          </p:spPr>
          <p:txBody>
            <a:bodyPr/>
            <a:lstStyle/>
            <a:p>
              <a:endParaRPr lang="es-ES_tradnl"/>
            </a:p>
          </p:txBody>
        </p:sp>
        <p:sp>
          <p:nvSpPr>
            <p:cNvPr id="7239" name="Text Box 45"/>
            <p:cNvSpPr txBox="1">
              <a:spLocks noChangeArrowheads="1"/>
            </p:cNvSpPr>
            <p:nvPr/>
          </p:nvSpPr>
          <p:spPr bwMode="auto">
            <a:xfrm>
              <a:off x="2798" y="987"/>
              <a:ext cx="333" cy="249"/>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24" name="Group 73"/>
          <p:cNvGrpSpPr>
            <a:grpSpLocks/>
          </p:cNvGrpSpPr>
          <p:nvPr/>
        </p:nvGrpSpPr>
        <p:grpSpPr bwMode="auto">
          <a:xfrm>
            <a:off x="3744913" y="4637088"/>
            <a:ext cx="563562" cy="450850"/>
            <a:chOff x="2367" y="2284"/>
            <a:chExt cx="355" cy="284"/>
          </a:xfrm>
        </p:grpSpPr>
        <p:sp>
          <p:nvSpPr>
            <p:cNvPr id="7236" name="Oval 74"/>
            <p:cNvSpPr>
              <a:spLocks noChangeArrowheads="1"/>
            </p:cNvSpPr>
            <p:nvPr/>
          </p:nvSpPr>
          <p:spPr bwMode="auto">
            <a:xfrm>
              <a:off x="2367" y="2284"/>
              <a:ext cx="198" cy="208"/>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7237" name="Text Box 75"/>
            <p:cNvSpPr txBox="1">
              <a:spLocks noChangeArrowheads="1"/>
            </p:cNvSpPr>
            <p:nvPr/>
          </p:nvSpPr>
          <p:spPr bwMode="auto">
            <a:xfrm>
              <a:off x="2390" y="2318"/>
              <a:ext cx="332" cy="250"/>
            </a:xfrm>
            <a:prstGeom prst="rect">
              <a:avLst/>
            </a:prstGeom>
            <a:noFill/>
            <a:ln w="9525">
              <a:noFill/>
              <a:miter lim="800000"/>
              <a:headEnd/>
              <a:tailEnd/>
            </a:ln>
          </p:spPr>
          <p:txBody>
            <a:bodyPr/>
            <a:lstStyle/>
            <a:p>
              <a:pPr eaLnBrk="0" hangingPunct="0"/>
              <a:r>
                <a:rPr lang="es-ES" sz="1200">
                  <a:solidFill>
                    <a:srgbClr val="000000"/>
                  </a:solidFill>
                  <a:latin typeface="Times New Roman" pitchFamily="18" charset="0"/>
                </a:rPr>
                <a:t>C</a:t>
              </a:r>
              <a:endParaRPr lang="es-ES" sz="1200" baseline="-25000">
                <a:solidFill>
                  <a:srgbClr val="000000"/>
                </a:solidFill>
                <a:latin typeface="Times New Roman" pitchFamily="18" charset="0"/>
              </a:endParaRPr>
            </a:p>
          </p:txBody>
        </p:sp>
      </p:grpSp>
      <p:sp>
        <p:nvSpPr>
          <p:cNvPr id="92" name="91 Elipse"/>
          <p:cNvSpPr/>
          <p:nvPr/>
        </p:nvSpPr>
        <p:spPr>
          <a:xfrm>
            <a:off x="3748088" y="4635500"/>
            <a:ext cx="315912" cy="3365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25" name="Group 37"/>
          <p:cNvGrpSpPr>
            <a:grpSpLocks noChangeAspect="1"/>
          </p:cNvGrpSpPr>
          <p:nvPr/>
        </p:nvGrpSpPr>
        <p:grpSpPr bwMode="auto">
          <a:xfrm>
            <a:off x="6213475" y="3838575"/>
            <a:ext cx="217488" cy="217488"/>
            <a:chOff x="1440" y="1488"/>
            <a:chExt cx="215" cy="224"/>
          </a:xfrm>
        </p:grpSpPr>
        <p:sp>
          <p:nvSpPr>
            <p:cNvPr id="7234"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35"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26" name="109 Grupo"/>
          <p:cNvGrpSpPr>
            <a:grpSpLocks/>
          </p:cNvGrpSpPr>
          <p:nvPr/>
        </p:nvGrpSpPr>
        <p:grpSpPr bwMode="auto">
          <a:xfrm>
            <a:off x="4770438" y="3536950"/>
            <a:ext cx="625475" cy="1576388"/>
            <a:chOff x="4782805" y="2538914"/>
            <a:chExt cx="626161" cy="1576631"/>
          </a:xfrm>
        </p:grpSpPr>
        <p:grpSp>
          <p:nvGrpSpPr>
            <p:cNvPr id="7228" name="Group 37"/>
            <p:cNvGrpSpPr>
              <a:grpSpLocks noChangeAspect="1"/>
            </p:cNvGrpSpPr>
            <p:nvPr/>
          </p:nvGrpSpPr>
          <p:grpSpPr bwMode="auto">
            <a:xfrm>
              <a:off x="4782805" y="2538914"/>
              <a:ext cx="217088" cy="217062"/>
              <a:chOff x="1440" y="1488"/>
              <a:chExt cx="215" cy="224"/>
            </a:xfrm>
          </p:grpSpPr>
          <p:sp>
            <p:nvSpPr>
              <p:cNvPr id="7232"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33"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7229" name="Group 37"/>
            <p:cNvGrpSpPr>
              <a:grpSpLocks noChangeAspect="1"/>
            </p:cNvGrpSpPr>
            <p:nvPr/>
          </p:nvGrpSpPr>
          <p:grpSpPr bwMode="auto">
            <a:xfrm>
              <a:off x="5191878" y="3898483"/>
              <a:ext cx="217088" cy="217062"/>
              <a:chOff x="1440" y="1488"/>
              <a:chExt cx="215" cy="224"/>
            </a:xfrm>
          </p:grpSpPr>
          <p:sp>
            <p:nvSpPr>
              <p:cNvPr id="7230"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31"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grpSp>
        <p:nvGrpSpPr>
          <p:cNvPr id="29" name="117 Grupo"/>
          <p:cNvGrpSpPr>
            <a:grpSpLocks/>
          </p:cNvGrpSpPr>
          <p:nvPr/>
        </p:nvGrpSpPr>
        <p:grpSpPr bwMode="auto">
          <a:xfrm>
            <a:off x="4029075" y="3740150"/>
            <a:ext cx="1258888" cy="657225"/>
            <a:chOff x="4041775" y="2741613"/>
            <a:chExt cx="1258888" cy="657226"/>
          </a:xfrm>
        </p:grpSpPr>
        <p:sp>
          <p:nvSpPr>
            <p:cNvPr id="7226" name="Text Box 26"/>
            <p:cNvSpPr txBox="1">
              <a:spLocks noChangeArrowheads="1"/>
            </p:cNvSpPr>
            <p:nvPr/>
          </p:nvSpPr>
          <p:spPr bwMode="auto">
            <a:xfrm>
              <a:off x="4041775" y="2741613"/>
              <a:ext cx="534988" cy="479425"/>
            </a:xfrm>
            <a:prstGeom prst="rect">
              <a:avLst/>
            </a:prstGeom>
            <a:noFill/>
            <a:ln w="9525">
              <a:noFill/>
              <a:miter lim="800000"/>
              <a:headEnd/>
              <a:tailEnd/>
            </a:ln>
          </p:spPr>
          <p:txBody>
            <a:bodyPr/>
            <a:lstStyle/>
            <a:p>
              <a:pPr eaLnBrk="0" hangingPunct="0"/>
              <a:r>
                <a:rPr lang="es-ES" sz="1200">
                  <a:solidFill>
                    <a:srgbClr val="FF3300"/>
                  </a:solidFill>
                  <a:latin typeface="Times New Roman" pitchFamily="18" charset="0"/>
                  <a:sym typeface="Symbol" pitchFamily="18" charset="2"/>
                </a:rPr>
                <a:t></a:t>
              </a:r>
              <a:r>
                <a:rPr lang="es-ES" sz="1200">
                  <a:solidFill>
                    <a:srgbClr val="FF3300"/>
                  </a:solidFill>
                  <a:latin typeface="Times New Roman" pitchFamily="18" charset="0"/>
                </a:rPr>
                <a:t>F</a:t>
              </a:r>
              <a:r>
                <a:rPr lang="es-ES" sz="1200" baseline="-25000">
                  <a:solidFill>
                    <a:srgbClr val="FF3300"/>
                  </a:solidFill>
                  <a:latin typeface="Times New Roman" pitchFamily="18" charset="0"/>
                </a:rPr>
                <a:t>B</a:t>
              </a:r>
            </a:p>
          </p:txBody>
        </p:sp>
        <p:sp>
          <p:nvSpPr>
            <p:cNvPr id="7227" name="Line 25"/>
            <p:cNvSpPr>
              <a:spLocks noChangeShapeType="1"/>
            </p:cNvSpPr>
            <p:nvPr/>
          </p:nvSpPr>
          <p:spPr bwMode="auto">
            <a:xfrm flipH="1" flipV="1">
              <a:off x="4410075" y="2965451"/>
              <a:ext cx="890588" cy="433388"/>
            </a:xfrm>
            <a:prstGeom prst="line">
              <a:avLst/>
            </a:prstGeom>
            <a:noFill/>
            <a:ln w="57150">
              <a:solidFill>
                <a:srgbClr val="FF3300"/>
              </a:solidFill>
              <a:round/>
              <a:headEnd/>
              <a:tailEnd type="triangle" w="med" len="med"/>
            </a:ln>
          </p:spPr>
          <p:txBody>
            <a:bodyPr/>
            <a:lstStyle/>
            <a:p>
              <a:endParaRPr lang="es-ES_tradnl"/>
            </a:p>
          </p:txBody>
        </p:sp>
      </p:grpSp>
      <p:grpSp>
        <p:nvGrpSpPr>
          <p:cNvPr id="30" name="110 Grupo"/>
          <p:cNvGrpSpPr>
            <a:grpSpLocks/>
          </p:cNvGrpSpPr>
          <p:nvPr/>
        </p:nvGrpSpPr>
        <p:grpSpPr bwMode="auto">
          <a:xfrm>
            <a:off x="4405313" y="2778125"/>
            <a:ext cx="869950" cy="2809875"/>
            <a:chOff x="4405313" y="2769101"/>
            <a:chExt cx="869951" cy="2809875"/>
          </a:xfrm>
        </p:grpSpPr>
        <p:sp>
          <p:nvSpPr>
            <p:cNvPr id="7224" name="Line 28"/>
            <p:cNvSpPr>
              <a:spLocks noChangeShapeType="1"/>
            </p:cNvSpPr>
            <p:nvPr/>
          </p:nvSpPr>
          <p:spPr bwMode="auto">
            <a:xfrm>
              <a:off x="4405313" y="2769101"/>
              <a:ext cx="0" cy="1206500"/>
            </a:xfrm>
            <a:prstGeom prst="line">
              <a:avLst/>
            </a:prstGeom>
            <a:noFill/>
            <a:ln w="19050">
              <a:solidFill>
                <a:srgbClr val="FF3300"/>
              </a:solidFill>
              <a:prstDash val="sysDot"/>
              <a:round/>
              <a:headEnd/>
              <a:tailEnd/>
            </a:ln>
          </p:spPr>
          <p:txBody>
            <a:bodyPr/>
            <a:lstStyle/>
            <a:p>
              <a:endParaRPr lang="es-ES_tradnl"/>
            </a:p>
          </p:txBody>
        </p:sp>
        <p:sp>
          <p:nvSpPr>
            <p:cNvPr id="7225" name="Line 29"/>
            <p:cNvSpPr>
              <a:spLocks noChangeShapeType="1"/>
            </p:cNvSpPr>
            <p:nvPr/>
          </p:nvSpPr>
          <p:spPr bwMode="auto">
            <a:xfrm>
              <a:off x="4413251" y="3985126"/>
              <a:ext cx="862013" cy="1593850"/>
            </a:xfrm>
            <a:prstGeom prst="line">
              <a:avLst/>
            </a:prstGeom>
            <a:noFill/>
            <a:ln w="19050">
              <a:solidFill>
                <a:srgbClr val="FF3300"/>
              </a:solidFill>
              <a:prstDash val="sysDot"/>
              <a:round/>
              <a:headEnd/>
              <a:tailEnd/>
            </a:ln>
          </p:spPr>
          <p:txBody>
            <a:bodyPr/>
            <a:lstStyle/>
            <a:p>
              <a:endParaRPr lang="es-ES_tradnl"/>
            </a:p>
          </p:txBody>
        </p:sp>
      </p:grpSp>
      <p:grpSp>
        <p:nvGrpSpPr>
          <p:cNvPr id="31" name="Group 76"/>
          <p:cNvGrpSpPr>
            <a:grpSpLocks/>
          </p:cNvGrpSpPr>
          <p:nvPr/>
        </p:nvGrpSpPr>
        <p:grpSpPr bwMode="auto">
          <a:xfrm>
            <a:off x="3903663" y="1854200"/>
            <a:ext cx="1785937" cy="2832100"/>
            <a:chOff x="2467" y="531"/>
            <a:chExt cx="1125" cy="1784"/>
          </a:xfrm>
        </p:grpSpPr>
        <p:grpSp>
          <p:nvGrpSpPr>
            <p:cNvPr id="7216" name="Group 77"/>
            <p:cNvGrpSpPr>
              <a:grpSpLocks/>
            </p:cNvGrpSpPr>
            <p:nvPr/>
          </p:nvGrpSpPr>
          <p:grpSpPr bwMode="auto">
            <a:xfrm>
              <a:off x="2467" y="531"/>
              <a:ext cx="888" cy="1610"/>
              <a:chOff x="2467" y="531"/>
              <a:chExt cx="888" cy="1610"/>
            </a:xfrm>
          </p:grpSpPr>
          <p:grpSp>
            <p:nvGrpSpPr>
              <p:cNvPr id="7220" name="Group 78"/>
              <p:cNvGrpSpPr>
                <a:grpSpLocks/>
              </p:cNvGrpSpPr>
              <p:nvPr/>
            </p:nvGrpSpPr>
            <p:grpSpPr bwMode="auto">
              <a:xfrm>
                <a:off x="2467" y="963"/>
                <a:ext cx="342" cy="378"/>
                <a:chOff x="2467" y="963"/>
                <a:chExt cx="342" cy="378"/>
              </a:xfrm>
            </p:grpSpPr>
            <p:sp>
              <p:nvSpPr>
                <p:cNvPr id="7222" name="Arc 79"/>
                <p:cNvSpPr>
                  <a:spLocks/>
                </p:cNvSpPr>
                <p:nvPr/>
              </p:nvSpPr>
              <p:spPr bwMode="auto">
                <a:xfrm rot="5294356">
                  <a:off x="2532" y="898"/>
                  <a:ext cx="117" cy="24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7223" name="Text Box 80"/>
                <p:cNvSpPr txBox="1">
                  <a:spLocks noChangeArrowheads="1"/>
                </p:cNvSpPr>
                <p:nvPr/>
              </p:nvSpPr>
              <p:spPr bwMode="auto">
                <a:xfrm>
                  <a:off x="2525" y="1023"/>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endParaRPr lang="es-ES" sz="1600" baseline="-25000">
                    <a:solidFill>
                      <a:srgbClr val="000000"/>
                    </a:solidFill>
                    <a:latin typeface="Times New Roman" pitchFamily="18" charset="0"/>
                  </a:endParaRPr>
                </a:p>
              </p:txBody>
            </p:sp>
          </p:grpSp>
          <p:sp>
            <p:nvSpPr>
              <p:cNvPr id="7221" name="Line 81"/>
              <p:cNvSpPr>
                <a:spLocks noChangeShapeType="1"/>
              </p:cNvSpPr>
              <p:nvPr/>
            </p:nvSpPr>
            <p:spPr bwMode="auto">
              <a:xfrm>
                <a:off x="2475" y="531"/>
                <a:ext cx="880" cy="1610"/>
              </a:xfrm>
              <a:prstGeom prst="line">
                <a:avLst/>
              </a:prstGeom>
              <a:noFill/>
              <a:ln w="9525">
                <a:solidFill>
                  <a:srgbClr val="000000"/>
                </a:solidFill>
                <a:prstDash val="dash"/>
                <a:round/>
                <a:headEnd/>
                <a:tailEnd/>
              </a:ln>
            </p:spPr>
            <p:txBody>
              <a:bodyPr/>
              <a:lstStyle/>
              <a:p>
                <a:endParaRPr lang="es-ES_tradnl"/>
              </a:p>
            </p:txBody>
          </p:sp>
        </p:grpSp>
        <p:grpSp>
          <p:nvGrpSpPr>
            <p:cNvPr id="7217" name="Group 82"/>
            <p:cNvGrpSpPr>
              <a:grpSpLocks/>
            </p:cNvGrpSpPr>
            <p:nvPr/>
          </p:nvGrpSpPr>
          <p:grpSpPr bwMode="auto">
            <a:xfrm>
              <a:off x="3245" y="2039"/>
              <a:ext cx="347" cy="276"/>
              <a:chOff x="3245" y="2039"/>
              <a:chExt cx="347" cy="276"/>
            </a:xfrm>
          </p:grpSpPr>
          <p:sp>
            <p:nvSpPr>
              <p:cNvPr id="7218" name="Oval 83"/>
              <p:cNvSpPr>
                <a:spLocks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7219" name="Text Box 84"/>
              <p:cNvSpPr txBox="1">
                <a:spLocks noChangeArrowheads="1"/>
              </p:cNvSpPr>
              <p:nvPr/>
            </p:nvSpPr>
            <p:spPr bwMode="auto">
              <a:xfrm>
                <a:off x="3260" y="2065"/>
                <a:ext cx="332" cy="250"/>
              </a:xfrm>
              <a:prstGeom prst="rect">
                <a:avLst/>
              </a:prstGeom>
              <a:noFill/>
              <a:ln w="9525">
                <a:noFill/>
                <a:miter lim="800000"/>
                <a:headEnd/>
                <a:tailEnd/>
              </a:ln>
            </p:spPr>
            <p:txBody>
              <a:bodyPr/>
              <a:lstStyle/>
              <a:p>
                <a:pPr eaLnBrk="0" hangingPunct="0"/>
                <a:r>
                  <a:rPr lang="es-ES" sz="1200">
                    <a:solidFill>
                      <a:srgbClr val="000000"/>
                    </a:solidFill>
                    <a:latin typeface="Times New Roman" pitchFamily="18" charset="0"/>
                  </a:rPr>
                  <a:t>B</a:t>
                </a:r>
                <a:endParaRPr lang="es-ES" sz="1200" baseline="-25000">
                  <a:solidFill>
                    <a:srgbClr val="000000"/>
                  </a:solidFill>
                  <a:latin typeface="Times New Roman" pitchFamily="18" charset="0"/>
                </a:endParaRPr>
              </a:p>
            </p:txBody>
          </p:sp>
        </p:grpSp>
      </p:grpSp>
      <p:sp>
        <p:nvSpPr>
          <p:cNvPr id="90" name="89 Elipse"/>
          <p:cNvSpPr/>
          <p:nvPr/>
        </p:nvSpPr>
        <p:spPr>
          <a:xfrm>
            <a:off x="5133975" y="4244975"/>
            <a:ext cx="315913" cy="3365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67" name="124 Grupo"/>
          <p:cNvGrpSpPr>
            <a:grpSpLocks/>
          </p:cNvGrpSpPr>
          <p:nvPr/>
        </p:nvGrpSpPr>
        <p:grpSpPr bwMode="auto">
          <a:xfrm>
            <a:off x="3783013" y="3092450"/>
            <a:ext cx="217487" cy="2443163"/>
            <a:chOff x="3796215" y="2093746"/>
            <a:chExt cx="217088" cy="2442904"/>
          </a:xfrm>
        </p:grpSpPr>
        <p:grpSp>
          <p:nvGrpSpPr>
            <p:cNvPr id="7210" name="Group 37"/>
            <p:cNvGrpSpPr>
              <a:grpSpLocks noChangeAspect="1"/>
            </p:cNvGrpSpPr>
            <p:nvPr/>
          </p:nvGrpSpPr>
          <p:grpSpPr bwMode="auto">
            <a:xfrm>
              <a:off x="3796215" y="4319588"/>
              <a:ext cx="217088" cy="217062"/>
              <a:chOff x="1440" y="1488"/>
              <a:chExt cx="215" cy="224"/>
            </a:xfrm>
          </p:grpSpPr>
          <p:sp>
            <p:nvSpPr>
              <p:cNvPr id="7214"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15"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7211" name="Group 37"/>
            <p:cNvGrpSpPr>
              <a:grpSpLocks noChangeAspect="1"/>
            </p:cNvGrpSpPr>
            <p:nvPr/>
          </p:nvGrpSpPr>
          <p:grpSpPr bwMode="auto">
            <a:xfrm>
              <a:off x="3796215" y="2093746"/>
              <a:ext cx="217088" cy="217062"/>
              <a:chOff x="1440" y="1488"/>
              <a:chExt cx="215" cy="224"/>
            </a:xfrm>
          </p:grpSpPr>
          <p:sp>
            <p:nvSpPr>
              <p:cNvPr id="7212"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13"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graphicFrame>
        <p:nvGraphicFramePr>
          <p:cNvPr id="7170" name="Object 2"/>
          <p:cNvGraphicFramePr>
            <a:graphicFrameLocks noChangeAspect="1"/>
          </p:cNvGraphicFramePr>
          <p:nvPr/>
        </p:nvGraphicFramePr>
        <p:xfrm>
          <a:off x="3524822" y="628650"/>
          <a:ext cx="2862262" cy="749300"/>
        </p:xfrm>
        <a:graphic>
          <a:graphicData uri="http://schemas.openxmlformats.org/presentationml/2006/ole">
            <p:oleObj spid="_x0000_s7170" name="Ecuación" r:id="rId3" imgW="1358640" imgH="355320" progId="Equation.3">
              <p:embed/>
            </p:oleObj>
          </a:graphicData>
        </a:graphic>
      </p:graphicFrame>
      <p:sp>
        <p:nvSpPr>
          <p:cNvPr id="102" name="101 CuadroTexto"/>
          <p:cNvSpPr txBox="1">
            <a:spLocks noChangeArrowheads="1"/>
          </p:cNvSpPr>
          <p:nvPr/>
        </p:nvSpPr>
        <p:spPr bwMode="auto">
          <a:xfrm>
            <a:off x="6616700" y="2730500"/>
            <a:ext cx="927100" cy="1201738"/>
          </a:xfrm>
          <a:prstGeom prst="rect">
            <a:avLst/>
          </a:prstGeom>
          <a:noFill/>
          <a:ln w="9525">
            <a:noFill/>
            <a:miter lim="800000"/>
            <a:headEnd/>
            <a:tailEnd/>
          </a:ln>
        </p:spPr>
        <p:txBody>
          <a:bodyPr>
            <a:spAutoFit/>
          </a:bodyPr>
          <a:lstStyle/>
          <a:p>
            <a:r>
              <a:rPr lang="es-ES_tradnl" i="1">
                <a:solidFill>
                  <a:srgbClr val="000000"/>
                </a:solidFill>
                <a:latin typeface="Times New Roman" pitchFamily="18" charset="0"/>
              </a:rPr>
              <a:t>v = 0</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N</a:t>
            </a:r>
            <a:r>
              <a:rPr lang="es-ES_tradnl" i="1">
                <a:solidFill>
                  <a:srgbClr val="000000"/>
                </a:solidFill>
                <a:latin typeface="Times New Roman" pitchFamily="18" charset="0"/>
              </a:rPr>
              <a:t> = 0</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T </a:t>
            </a:r>
            <a:r>
              <a:rPr lang="es-ES_tradnl" i="1">
                <a:solidFill>
                  <a:srgbClr val="000000"/>
                </a:solidFill>
                <a:latin typeface="Times New Roman" pitchFamily="18" charset="0"/>
              </a:rPr>
              <a:t> ≠ 0</a:t>
            </a:r>
          </a:p>
          <a:p>
            <a:endParaRPr lang="es-ES_tradnl" i="1">
              <a:solidFill>
                <a:srgbClr val="000000"/>
              </a:solidFill>
              <a:latin typeface="Times New Roman" pitchFamily="18" charset="0"/>
            </a:endParaRPr>
          </a:p>
        </p:txBody>
      </p:sp>
      <p:sp>
        <p:nvSpPr>
          <p:cNvPr id="104" name="103 CuadroTexto"/>
          <p:cNvSpPr txBox="1">
            <a:spLocks noChangeArrowheads="1"/>
          </p:cNvSpPr>
          <p:nvPr/>
        </p:nvSpPr>
        <p:spPr bwMode="auto">
          <a:xfrm>
            <a:off x="5414963" y="4511675"/>
            <a:ext cx="925512" cy="1200150"/>
          </a:xfrm>
          <a:prstGeom prst="rect">
            <a:avLst/>
          </a:prstGeom>
          <a:noFill/>
          <a:ln w="9525">
            <a:noFill/>
            <a:miter lim="800000"/>
            <a:headEnd/>
            <a:tailEnd/>
          </a:ln>
        </p:spPr>
        <p:txBody>
          <a:bodyPr>
            <a:spAutoFit/>
          </a:bodyPr>
          <a:lstStyle/>
          <a:p>
            <a:r>
              <a:rPr lang="es-ES_tradnl" i="1">
                <a:solidFill>
                  <a:srgbClr val="000000"/>
                </a:solidFill>
                <a:latin typeface="Times New Roman" pitchFamily="18" charset="0"/>
              </a:rPr>
              <a:t>v ≠ 0</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N</a:t>
            </a:r>
            <a:r>
              <a:rPr lang="es-ES_tradnl" i="1">
                <a:solidFill>
                  <a:srgbClr val="000000"/>
                </a:solidFill>
                <a:latin typeface="Times New Roman" pitchFamily="18" charset="0"/>
              </a:rPr>
              <a:t> ≠ 0</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T </a:t>
            </a:r>
            <a:r>
              <a:rPr lang="es-ES_tradnl" i="1">
                <a:solidFill>
                  <a:srgbClr val="000000"/>
                </a:solidFill>
                <a:latin typeface="Times New Roman" pitchFamily="18" charset="0"/>
              </a:rPr>
              <a:t> ≠ 0</a:t>
            </a:r>
          </a:p>
          <a:p>
            <a:endParaRPr lang="es-ES_tradnl" i="1">
              <a:solidFill>
                <a:srgbClr val="000000"/>
              </a:solidFill>
              <a:latin typeface="Times New Roman" pitchFamily="18" charset="0"/>
            </a:endParaRPr>
          </a:p>
        </p:txBody>
      </p:sp>
      <p:sp>
        <p:nvSpPr>
          <p:cNvPr id="105" name="104 CuadroTexto"/>
          <p:cNvSpPr txBox="1">
            <a:spLocks noChangeArrowheads="1"/>
          </p:cNvSpPr>
          <p:nvPr/>
        </p:nvSpPr>
        <p:spPr bwMode="auto">
          <a:xfrm>
            <a:off x="3946525" y="4957763"/>
            <a:ext cx="1492250" cy="1476375"/>
          </a:xfrm>
          <a:prstGeom prst="rect">
            <a:avLst/>
          </a:prstGeom>
          <a:noFill/>
          <a:ln w="9525">
            <a:noFill/>
            <a:miter lim="800000"/>
            <a:headEnd/>
            <a:tailEnd/>
          </a:ln>
        </p:spPr>
        <p:txBody>
          <a:bodyPr>
            <a:spAutoFit/>
          </a:bodyPr>
          <a:lstStyle/>
          <a:p>
            <a:r>
              <a:rPr lang="es-ES_tradnl" i="1">
                <a:solidFill>
                  <a:srgbClr val="000000"/>
                </a:solidFill>
                <a:latin typeface="Times New Roman" pitchFamily="18" charset="0"/>
              </a:rPr>
              <a:t>v = máxima</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N</a:t>
            </a:r>
            <a:r>
              <a:rPr lang="es-ES_tradnl" i="1">
                <a:solidFill>
                  <a:srgbClr val="000000"/>
                </a:solidFill>
                <a:latin typeface="Times New Roman" pitchFamily="18" charset="0"/>
              </a:rPr>
              <a:t> ≠ 0</a:t>
            </a:r>
          </a:p>
          <a:p>
            <a:r>
              <a:rPr lang="es-ES_tradnl" i="1">
                <a:solidFill>
                  <a:srgbClr val="000000"/>
                </a:solidFill>
                <a:latin typeface="Times New Roman" pitchFamily="18" charset="0"/>
              </a:rPr>
              <a:t>dv/dt = 0</a:t>
            </a:r>
          </a:p>
          <a:p>
            <a:r>
              <a:rPr lang="es-ES_tradnl" i="1">
                <a:solidFill>
                  <a:srgbClr val="000000"/>
                </a:solidFill>
                <a:latin typeface="Times New Roman" pitchFamily="18" charset="0"/>
              </a:rPr>
              <a:t>a</a:t>
            </a:r>
            <a:r>
              <a:rPr lang="es-ES_tradnl" i="1" baseline="-25000">
                <a:solidFill>
                  <a:srgbClr val="000000"/>
                </a:solidFill>
                <a:latin typeface="Times New Roman" pitchFamily="18" charset="0"/>
              </a:rPr>
              <a:t>T </a:t>
            </a:r>
            <a:r>
              <a:rPr lang="es-ES_tradnl" i="1">
                <a:solidFill>
                  <a:srgbClr val="000000"/>
                </a:solidFill>
                <a:latin typeface="Times New Roman" pitchFamily="18" charset="0"/>
              </a:rPr>
              <a:t> = 0</a:t>
            </a:r>
          </a:p>
          <a:p>
            <a:endParaRPr lang="es-ES_tradnl" i="1">
              <a:solidFill>
                <a:srgbClr val="000000"/>
              </a:solidFill>
              <a:latin typeface="Times New Roman" pitchFamily="18" charset="0"/>
            </a:endParaRPr>
          </a:p>
        </p:txBody>
      </p:sp>
      <p:grpSp>
        <p:nvGrpSpPr>
          <p:cNvPr id="70" name="114 Grupo"/>
          <p:cNvGrpSpPr>
            <a:grpSpLocks/>
          </p:cNvGrpSpPr>
          <p:nvPr/>
        </p:nvGrpSpPr>
        <p:grpSpPr bwMode="auto">
          <a:xfrm>
            <a:off x="4548188" y="3441700"/>
            <a:ext cx="830262" cy="1547813"/>
            <a:chOff x="4547939" y="3441035"/>
            <a:chExt cx="830177" cy="1548427"/>
          </a:xfrm>
        </p:grpSpPr>
        <p:sp>
          <p:nvSpPr>
            <p:cNvPr id="7208" name="112 CuadroTexto"/>
            <p:cNvSpPr txBox="1">
              <a:spLocks noChangeArrowheads="1"/>
            </p:cNvSpPr>
            <p:nvPr/>
          </p:nvSpPr>
          <p:spPr bwMode="auto">
            <a:xfrm>
              <a:off x="4547939" y="4620130"/>
              <a:ext cx="481262" cy="369332"/>
            </a:xfrm>
            <a:prstGeom prst="rect">
              <a:avLst/>
            </a:prstGeom>
            <a:noFill/>
            <a:ln w="9525">
              <a:noFill/>
              <a:miter lim="800000"/>
              <a:headEnd/>
              <a:tailEnd/>
            </a:ln>
          </p:spPr>
          <p:txBody>
            <a:bodyPr>
              <a:spAutoFit/>
            </a:bodyPr>
            <a:lstStyle/>
            <a:p>
              <a:r>
                <a:rPr lang="es-ES_tradnl" i="1">
                  <a:solidFill>
                    <a:srgbClr val="FF0000"/>
                  </a:solidFill>
                  <a:latin typeface="Times New Roman" pitchFamily="18" charset="0"/>
                </a:rPr>
                <a:t>a</a:t>
              </a:r>
              <a:r>
                <a:rPr lang="es-ES_tradnl" i="1" baseline="-25000">
                  <a:solidFill>
                    <a:srgbClr val="FF0000"/>
                  </a:solidFill>
                  <a:latin typeface="Times New Roman" pitchFamily="18" charset="0"/>
                </a:rPr>
                <a:t>T</a:t>
              </a:r>
              <a:endParaRPr lang="es-ES_tradnl" i="1">
                <a:solidFill>
                  <a:srgbClr val="FF0000"/>
                </a:solidFill>
                <a:latin typeface="Times New Roman" pitchFamily="18" charset="0"/>
              </a:endParaRPr>
            </a:p>
          </p:txBody>
        </p:sp>
        <p:sp>
          <p:nvSpPr>
            <p:cNvPr id="7209" name="113 CuadroTexto"/>
            <p:cNvSpPr txBox="1">
              <a:spLocks noChangeArrowheads="1"/>
            </p:cNvSpPr>
            <p:nvPr/>
          </p:nvSpPr>
          <p:spPr bwMode="auto">
            <a:xfrm>
              <a:off x="4920917" y="3441035"/>
              <a:ext cx="457199" cy="369332"/>
            </a:xfrm>
            <a:prstGeom prst="rect">
              <a:avLst/>
            </a:prstGeom>
            <a:noFill/>
            <a:ln w="9525">
              <a:noFill/>
              <a:miter lim="800000"/>
              <a:headEnd/>
              <a:tailEnd/>
            </a:ln>
          </p:spPr>
          <p:txBody>
            <a:bodyPr>
              <a:spAutoFit/>
            </a:bodyPr>
            <a:lstStyle/>
            <a:p>
              <a:r>
                <a:rPr lang="es-ES_tradnl" i="1">
                  <a:solidFill>
                    <a:srgbClr val="FF0000"/>
                  </a:solidFill>
                  <a:latin typeface="Times New Roman" pitchFamily="18" charset="0"/>
                </a:rPr>
                <a:t>a</a:t>
              </a:r>
              <a:r>
                <a:rPr lang="es-ES_tradnl" i="1" baseline="-25000">
                  <a:solidFill>
                    <a:srgbClr val="FF0000"/>
                  </a:solidFill>
                  <a:latin typeface="Times New Roman" pitchFamily="18" charset="0"/>
                </a:rPr>
                <a:t>N</a:t>
              </a:r>
              <a:endParaRPr lang="es-ES_tradnl" i="1">
                <a:solidFill>
                  <a:srgbClr val="FF0000"/>
                </a:solidFill>
                <a:latin typeface="Times New Roman" pitchFamily="18" charset="0"/>
              </a:endParaRPr>
            </a:p>
          </p:txBody>
        </p:sp>
      </p:grpSp>
      <p:grpSp>
        <p:nvGrpSpPr>
          <p:cNvPr id="71" name="Group 66"/>
          <p:cNvGrpSpPr>
            <a:grpSpLocks/>
          </p:cNvGrpSpPr>
          <p:nvPr/>
        </p:nvGrpSpPr>
        <p:grpSpPr bwMode="auto">
          <a:xfrm>
            <a:off x="5961063" y="3054350"/>
            <a:ext cx="700087" cy="533400"/>
            <a:chOff x="3763" y="1287"/>
            <a:chExt cx="441" cy="336"/>
          </a:xfrm>
        </p:grpSpPr>
        <p:grpSp>
          <p:nvGrpSpPr>
            <p:cNvPr id="7202" name="Group 67"/>
            <p:cNvGrpSpPr>
              <a:grpSpLocks/>
            </p:cNvGrpSpPr>
            <p:nvPr/>
          </p:nvGrpSpPr>
          <p:grpSpPr bwMode="auto">
            <a:xfrm>
              <a:off x="3763" y="1287"/>
              <a:ext cx="114" cy="114"/>
              <a:chOff x="1440" y="1488"/>
              <a:chExt cx="215" cy="224"/>
            </a:xfrm>
          </p:grpSpPr>
          <p:sp>
            <p:nvSpPr>
              <p:cNvPr id="7206" name="Line 68"/>
              <p:cNvSpPr>
                <a:spLocks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07" name="Line 69"/>
              <p:cNvSpPr>
                <a:spLocks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nvGrpSpPr>
            <p:cNvPr id="7203" name="Group 70"/>
            <p:cNvGrpSpPr>
              <a:grpSpLocks/>
            </p:cNvGrpSpPr>
            <p:nvPr/>
          </p:nvGrpSpPr>
          <p:grpSpPr bwMode="auto">
            <a:xfrm>
              <a:off x="4090" y="1509"/>
              <a:ext cx="114" cy="114"/>
              <a:chOff x="1440" y="1488"/>
              <a:chExt cx="215" cy="224"/>
            </a:xfrm>
          </p:grpSpPr>
          <p:sp>
            <p:nvSpPr>
              <p:cNvPr id="7204" name="Line 71"/>
              <p:cNvSpPr>
                <a:spLocks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a:p>
            </p:txBody>
          </p:sp>
          <p:sp>
            <p:nvSpPr>
              <p:cNvPr id="7205" name="Line 72"/>
              <p:cNvSpPr>
                <a:spLocks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a:p>
            </p:txBody>
          </p:sp>
        </p:grpSp>
      </p:grpSp>
      <p:sp>
        <p:nvSpPr>
          <p:cNvPr id="91" name="90 Elipse"/>
          <p:cNvSpPr/>
          <p:nvPr/>
        </p:nvSpPr>
        <p:spPr>
          <a:xfrm>
            <a:off x="6167438" y="3168650"/>
            <a:ext cx="315912" cy="333375"/>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2000"/>
                                        <p:tgtEl>
                                          <p:spTgt spid="4"/>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000"/>
                                        <p:tgtEl>
                                          <p:spTgt spid="3"/>
                                        </p:tgtEl>
                                      </p:cBhvr>
                                    </p:animEffect>
                                  </p:childTnLst>
                                </p:cTn>
                              </p:par>
                              <p:par>
                                <p:cTn id="34" presetID="10" presetClass="entr" presetSubtype="0" fill="hold"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20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25"/>
                                        </p:tgtEl>
                                      </p:cBhvr>
                                    </p:animEffect>
                                    <p:set>
                                      <p:cBhvr>
                                        <p:cTn id="48" dur="1" fill="hold">
                                          <p:stCondLst>
                                            <p:cond delay="1999"/>
                                          </p:stCondLst>
                                        </p:cTn>
                                        <p:tgtEl>
                                          <p:spTgt spid="25"/>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4"/>
                                        </p:tgtEl>
                                      </p:cBhvr>
                                    </p:animEffect>
                                    <p:set>
                                      <p:cBhvr>
                                        <p:cTn id="51" dur="1" fill="hold">
                                          <p:stCondLst>
                                            <p:cond delay="1999"/>
                                          </p:stCondLst>
                                        </p:cTn>
                                        <p:tgtEl>
                                          <p:spTgt spid="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7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71"/>
                                        </p:tgtEl>
                                      </p:cBhvr>
                                    </p:animEffect>
                                    <p:set>
                                      <p:cBhvr>
                                        <p:cTn id="60" dur="1" fill="hold">
                                          <p:stCondLst>
                                            <p:cond delay="1999"/>
                                          </p:stCondLst>
                                        </p:cTn>
                                        <p:tgtEl>
                                          <p:spTgt spid="71"/>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3"/>
                                        </p:tgtEl>
                                      </p:cBhvr>
                                    </p:animEffect>
                                    <p:set>
                                      <p:cBhvr>
                                        <p:cTn id="63" dur="1" fill="hold">
                                          <p:stCondLst>
                                            <p:cond delay="1999"/>
                                          </p:stCondLst>
                                        </p:cTn>
                                        <p:tgtEl>
                                          <p:spTgt spid="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6"/>
                                        </p:tgtEl>
                                      </p:cBhvr>
                                    </p:animEffect>
                                    <p:set>
                                      <p:cBhvr>
                                        <p:cTn id="66" dur="1" fill="hold">
                                          <p:stCondLst>
                                            <p:cond delay="1999"/>
                                          </p:stCondLst>
                                        </p:cTn>
                                        <p:tgtEl>
                                          <p:spTgt spid="6"/>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2000"/>
                                        <p:tgtEl>
                                          <p:spTgt spid="2"/>
                                        </p:tgtEl>
                                      </p:cBhvr>
                                    </p:animEffect>
                                    <p:set>
                                      <p:cBhvr>
                                        <p:cTn id="71" dur="1" fill="hold">
                                          <p:stCondLst>
                                            <p:cond delay="1999"/>
                                          </p:stCondLst>
                                        </p:cTn>
                                        <p:tgtEl>
                                          <p:spTgt spid="2"/>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20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499"/>
                                          </p:stCondLst>
                                        </p:cTn>
                                        <p:tgtEl>
                                          <p:spTgt spid="31"/>
                                        </p:tgtEl>
                                        <p:attrNameLst>
                                          <p:attrName>style.visibility</p:attrName>
                                        </p:attrNameLst>
                                      </p:cBhvr>
                                      <p:to>
                                        <p:strVal val="visible"/>
                                      </p:to>
                                    </p:set>
                                  </p:childTnLst>
                                </p:cTn>
                              </p:par>
                            </p:childTnLst>
                          </p:cTn>
                        </p:par>
                        <p:par>
                          <p:cTn id="79" fill="hold">
                            <p:stCondLst>
                              <p:cond delay="500"/>
                            </p:stCondLst>
                            <p:childTnLst>
                              <p:par>
                                <p:cTn id="80" presetID="1" presetClass="entr" presetSubtype="0" fill="hold" grpId="0" nodeType="afterEffect">
                                  <p:stCondLst>
                                    <p:cond delay="0"/>
                                  </p:stCondLst>
                                  <p:childTnLst>
                                    <p:set>
                                      <p:cBhvr>
                                        <p:cTn id="81" dur="1" fill="hold">
                                          <p:stCondLst>
                                            <p:cond delay="0"/>
                                          </p:stCondLst>
                                        </p:cTn>
                                        <p:tgtEl>
                                          <p:spTgt spid="9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2000"/>
                                        <p:tgtEl>
                                          <p:spTgt spid="22"/>
                                        </p:tgtEl>
                                      </p:cBhvr>
                                    </p:animEffect>
                                  </p:childTnLst>
                                </p:cTn>
                              </p:par>
                              <p:par>
                                <p:cTn id="87" presetID="1" presetClass="entr" presetSubtype="0" fill="hold" grpId="0" nodeType="withEffect">
                                  <p:stCondLst>
                                    <p:cond delay="0"/>
                                  </p:stCondLst>
                                  <p:childTnLst>
                                    <p:set>
                                      <p:cBhvr>
                                        <p:cTn id="88" dur="1" fill="hold">
                                          <p:stCondLst>
                                            <p:cond delay="0"/>
                                          </p:stCondLst>
                                        </p:cTn>
                                        <p:tgtEl>
                                          <p:spTgt spid="10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20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2000"/>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2000"/>
                                        <p:tgtEl>
                                          <p:spTgt spid="2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fade">
                                      <p:cBhvr>
                                        <p:cTn id="108" dur="20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30"/>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2000"/>
                                        <p:tgtEl>
                                          <p:spTgt spid="26"/>
                                        </p:tgtEl>
                                      </p:cBhvr>
                                    </p:animEffect>
                                    <p:set>
                                      <p:cBhvr>
                                        <p:cTn id="117" dur="1" fill="hold">
                                          <p:stCondLst>
                                            <p:cond delay="1999"/>
                                          </p:stCondLst>
                                        </p:cTn>
                                        <p:tgtEl>
                                          <p:spTgt spid="26"/>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22"/>
                                        </p:tgtEl>
                                      </p:cBhvr>
                                    </p:animEffect>
                                    <p:set>
                                      <p:cBhvr>
                                        <p:cTn id="120" dur="1" fill="hold">
                                          <p:stCondLst>
                                            <p:cond delay="1999"/>
                                          </p:stCondLst>
                                        </p:cTn>
                                        <p:tgtEl>
                                          <p:spTgt spid="22"/>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2000"/>
                                        <p:tgtEl>
                                          <p:spTgt spid="23"/>
                                        </p:tgtEl>
                                      </p:cBhvr>
                                    </p:animEffect>
                                    <p:set>
                                      <p:cBhvr>
                                        <p:cTn id="123" dur="1" fill="hold">
                                          <p:stCondLst>
                                            <p:cond delay="1999"/>
                                          </p:stCondLst>
                                        </p:cTn>
                                        <p:tgtEl>
                                          <p:spTgt spid="23"/>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17"/>
                                        </p:tgtEl>
                                        <p:attrNameLst>
                                          <p:attrName>style.visibility</p:attrName>
                                        </p:attrNameLst>
                                      </p:cBhvr>
                                      <p:to>
                                        <p:strVal val="visible"/>
                                      </p:to>
                                    </p:set>
                                    <p:animEffect transition="in" filter="fade">
                                      <p:cBhvr>
                                        <p:cTn id="128" dur="2000"/>
                                        <p:tgtEl>
                                          <p:spTgt spid="17"/>
                                        </p:tgtEl>
                                      </p:cBhvr>
                                    </p:animEffect>
                                  </p:childTnLst>
                                </p:cTn>
                              </p:par>
                              <p:par>
                                <p:cTn id="129" presetID="10" presetClass="entr" presetSubtype="0" fill="hold" nodeType="with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fade">
                                      <p:cBhvr>
                                        <p:cTn id="131" dur="2000"/>
                                        <p:tgtEl>
                                          <p:spTgt spid="70"/>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nodeType="clickEffect">
                                  <p:stCondLst>
                                    <p:cond delay="0"/>
                                  </p:stCondLst>
                                  <p:childTnLst>
                                    <p:set>
                                      <p:cBhvr>
                                        <p:cTn id="135" dur="1" fill="hold">
                                          <p:stCondLst>
                                            <p:cond delay="499"/>
                                          </p:stCondLst>
                                        </p:cTn>
                                        <p:tgtEl>
                                          <p:spTgt spid="24"/>
                                        </p:tgtEl>
                                        <p:attrNameLst>
                                          <p:attrName>style.visibility</p:attrName>
                                        </p:attrNameLst>
                                      </p:cBhvr>
                                      <p:to>
                                        <p:strVal val="visible"/>
                                      </p:to>
                                    </p:set>
                                  </p:childTnLst>
                                </p:cTn>
                              </p:par>
                            </p:childTnLst>
                          </p:cTn>
                        </p:par>
                        <p:par>
                          <p:cTn id="136" fill="hold">
                            <p:stCondLst>
                              <p:cond delay="500"/>
                            </p:stCondLst>
                            <p:childTnLst>
                              <p:par>
                                <p:cTn id="137" presetID="1" presetClass="entr" presetSubtype="0"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21"/>
                                        </p:tgtEl>
                                        <p:attrNameLst>
                                          <p:attrName>style.visibility</p:attrName>
                                        </p:attrNameLst>
                                      </p:cBhvr>
                                      <p:to>
                                        <p:strVal val="visible"/>
                                      </p:to>
                                    </p:set>
                                    <p:animEffect transition="in" filter="fade">
                                      <p:cBhvr>
                                        <p:cTn id="143" dur="2000"/>
                                        <p:tgtEl>
                                          <p:spTgt spid="21"/>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2000"/>
                                        <p:tgtEl>
                                          <p:spTgt spid="19"/>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67"/>
                                        </p:tgtEl>
                                        <p:attrNameLst>
                                          <p:attrName>style.visibility</p:attrName>
                                        </p:attrNameLst>
                                      </p:cBhvr>
                                      <p:to>
                                        <p:strVal val="visible"/>
                                      </p:to>
                                    </p:set>
                                    <p:animEffect transition="in" filter="fade">
                                      <p:cBhvr>
                                        <p:cTn id="153" dur="2000"/>
                                        <p:tgtEl>
                                          <p:spTgt spid="67"/>
                                        </p:tgtEl>
                                      </p:cBhvr>
                                    </p:animEffect>
                                  </p:childTnLst>
                                </p:cTn>
                              </p:par>
                            </p:childTnLst>
                          </p:cTn>
                        </p:par>
                        <p:par>
                          <p:cTn id="154" fill="hold">
                            <p:stCondLst>
                              <p:cond delay="2000"/>
                            </p:stCondLst>
                            <p:childTnLst>
                              <p:par>
                                <p:cTn id="155" presetID="1" presetClass="entr" presetSubtype="0" fill="hold" nodeType="afterEffect">
                                  <p:stCondLst>
                                    <p:cond delay="0"/>
                                  </p:stCondLst>
                                  <p:childTnLst>
                                    <p:set>
                                      <p:cBhvr>
                                        <p:cTn id="156" dur="1" fill="hold">
                                          <p:stCondLst>
                                            <p:cond delay="499"/>
                                          </p:stCondLst>
                                        </p:cTn>
                                        <p:tgtEl>
                                          <p:spTgt spid="2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2000"/>
                                        <p:tgtEl>
                                          <p:spTgt spid="67"/>
                                        </p:tgtEl>
                                      </p:cBhvr>
                                    </p:animEffect>
                                    <p:set>
                                      <p:cBhvr>
                                        <p:cTn id="161" dur="1" fill="hold">
                                          <p:stCondLst>
                                            <p:cond delay="1999"/>
                                          </p:stCondLst>
                                        </p:cTn>
                                        <p:tgtEl>
                                          <p:spTgt spid="6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0"/>
                                        <p:tgtEl>
                                          <p:spTgt spid="19"/>
                                        </p:tgtEl>
                                      </p:cBhvr>
                                    </p:animEffect>
                                    <p:set>
                                      <p:cBhvr>
                                        <p:cTn id="164" dur="1" fill="hold">
                                          <p:stCondLst>
                                            <p:cond delay="1999"/>
                                          </p:stCondLst>
                                        </p:cTn>
                                        <p:tgtEl>
                                          <p:spTgt spid="19"/>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2000"/>
                                        <p:tgtEl>
                                          <p:spTgt spid="21"/>
                                        </p:tgtEl>
                                      </p:cBhvr>
                                    </p:animEffect>
                                    <p:set>
                                      <p:cBhvr>
                                        <p:cTn id="167" dur="1" fill="hold">
                                          <p:stCondLst>
                                            <p:cond delay="1999"/>
                                          </p:stCondLst>
                                        </p:cTn>
                                        <p:tgtEl>
                                          <p:spTgt spid="21"/>
                                        </p:tgtEl>
                                        <p:attrNameLst>
                                          <p:attrName>style.visibility</p:attrName>
                                        </p:attrNameLst>
                                      </p:cBhvr>
                                      <p:to>
                                        <p:strVal val="hidden"/>
                                      </p:to>
                                    </p:set>
                                  </p:childTnLst>
                                </p:cTn>
                              </p:par>
                              <p:par>
                                <p:cTn id="168" presetID="1" presetClass="entr" presetSubtype="0" fill="hold" grpId="0" nodeType="withEffect">
                                  <p:stCondLst>
                                    <p:cond delay="0"/>
                                  </p:stCondLst>
                                  <p:childTnLst>
                                    <p:set>
                                      <p:cBhvr>
                                        <p:cTn id="169"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92" grpId="0" animBg="1"/>
      <p:bldP spid="90" grpId="0" animBg="1"/>
      <p:bldP spid="102" grpId="0"/>
      <p:bldP spid="104" grpId="0"/>
      <p:bldP spid="105" grpId="0"/>
      <p:bldP spid="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8199" name="Text Box 30"/>
          <p:cNvSpPr txBox="1">
            <a:spLocks noChangeArrowheads="1"/>
          </p:cNvSpPr>
          <p:nvPr/>
        </p:nvSpPr>
        <p:spPr bwMode="auto">
          <a:xfrm>
            <a:off x="0" y="0"/>
            <a:ext cx="9144000" cy="457200"/>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400" b="1">
                <a:solidFill>
                  <a:srgbClr val="FFFFFF"/>
                </a:solidFill>
                <a:latin typeface="Calibri" pitchFamily="34" charset="0"/>
                <a:cs typeface="Calibri" pitchFamily="34" charset="0"/>
              </a:rPr>
              <a:t>Cálculo de la resultante ΣF y de la aceleración.</a:t>
            </a:r>
          </a:p>
        </p:txBody>
      </p:sp>
      <p:graphicFrame>
        <p:nvGraphicFramePr>
          <p:cNvPr id="13397" name="Object 85"/>
          <p:cNvGraphicFramePr>
            <a:graphicFrameLocks noChangeAspect="1"/>
          </p:cNvGraphicFramePr>
          <p:nvPr/>
        </p:nvGraphicFramePr>
        <p:xfrm>
          <a:off x="4903788" y="1036638"/>
          <a:ext cx="3108325" cy="481012"/>
        </p:xfrm>
        <a:graphic>
          <a:graphicData uri="http://schemas.openxmlformats.org/presentationml/2006/ole">
            <p:oleObj spid="_x0000_s8194" name="Ecuación" r:id="rId3" imgW="1892160" imgH="291960" progId="Equation.3">
              <p:embed/>
            </p:oleObj>
          </a:graphicData>
        </a:graphic>
      </p:graphicFrame>
      <p:grpSp>
        <p:nvGrpSpPr>
          <p:cNvPr id="8200" name="118 Grupo"/>
          <p:cNvGrpSpPr>
            <a:grpSpLocks/>
          </p:cNvGrpSpPr>
          <p:nvPr/>
        </p:nvGrpSpPr>
        <p:grpSpPr bwMode="auto">
          <a:xfrm>
            <a:off x="-577850" y="1035050"/>
            <a:ext cx="4478338" cy="4498975"/>
            <a:chOff x="0" y="757990"/>
            <a:chExt cx="4477753" cy="4499811"/>
          </a:xfrm>
        </p:grpSpPr>
        <p:sp>
          <p:nvSpPr>
            <p:cNvPr id="8208" name="Rectangle 2"/>
            <p:cNvSpPr>
              <a:spLocks noChangeArrowheads="1"/>
            </p:cNvSpPr>
            <p:nvPr/>
          </p:nvSpPr>
          <p:spPr bwMode="auto">
            <a:xfrm>
              <a:off x="892342" y="757990"/>
              <a:ext cx="3585411" cy="4499811"/>
            </a:xfrm>
            <a:prstGeom prst="rect">
              <a:avLst/>
            </a:prstGeom>
            <a:solidFill>
              <a:schemeClr val="bg1"/>
            </a:solidFill>
            <a:ln w="28575">
              <a:solidFill>
                <a:srgbClr val="000000"/>
              </a:solidFill>
              <a:miter lim="800000"/>
              <a:headEnd/>
              <a:tailEnd/>
            </a:ln>
          </p:spPr>
          <p:txBody>
            <a:bodyPr/>
            <a:lstStyle/>
            <a:p>
              <a:endParaRPr lang="es-ES_tradnl">
                <a:solidFill>
                  <a:srgbClr val="000000"/>
                </a:solidFill>
              </a:endParaRPr>
            </a:p>
          </p:txBody>
        </p:sp>
        <p:grpSp>
          <p:nvGrpSpPr>
            <p:cNvPr id="8209" name="111 Grupo"/>
            <p:cNvGrpSpPr>
              <a:grpSpLocks/>
            </p:cNvGrpSpPr>
            <p:nvPr/>
          </p:nvGrpSpPr>
          <p:grpSpPr bwMode="auto">
            <a:xfrm>
              <a:off x="61077" y="1088023"/>
              <a:ext cx="4090988" cy="4135313"/>
              <a:chOff x="2236787" y="955675"/>
              <a:chExt cx="4090988" cy="4135313"/>
            </a:xfrm>
          </p:grpSpPr>
          <p:grpSp>
            <p:nvGrpSpPr>
              <p:cNvPr id="8217" name="Group 49"/>
              <p:cNvGrpSpPr>
                <a:grpSpLocks/>
              </p:cNvGrpSpPr>
              <p:nvPr/>
            </p:nvGrpSpPr>
            <p:grpSpPr bwMode="auto">
              <a:xfrm>
                <a:off x="2236787" y="955675"/>
                <a:ext cx="4090988" cy="2955924"/>
                <a:chOff x="1417" y="526"/>
                <a:chExt cx="2577" cy="1862"/>
              </a:xfrm>
            </p:grpSpPr>
            <p:sp>
              <p:nvSpPr>
                <p:cNvPr id="8241" name="Line 50"/>
                <p:cNvSpPr>
                  <a:spLocks noChangeShapeType="1"/>
                </p:cNvSpPr>
                <p:nvPr/>
              </p:nvSpPr>
              <p:spPr bwMode="auto">
                <a:xfrm>
                  <a:off x="2475" y="531"/>
                  <a:ext cx="1507" cy="921"/>
                </a:xfrm>
                <a:prstGeom prst="line">
                  <a:avLst/>
                </a:prstGeom>
                <a:noFill/>
                <a:ln w="9525">
                  <a:solidFill>
                    <a:srgbClr val="000000"/>
                  </a:solidFill>
                  <a:prstDash val="dash"/>
                  <a:round/>
                  <a:headEnd/>
                  <a:tailEnd/>
                </a:ln>
              </p:spPr>
              <p:txBody>
                <a:bodyPr/>
                <a:lstStyle/>
                <a:p>
                  <a:endParaRPr lang="es-ES_tradnl"/>
                </a:p>
              </p:txBody>
            </p:sp>
            <p:grpSp>
              <p:nvGrpSpPr>
                <p:cNvPr id="8242" name="Group 51"/>
                <p:cNvGrpSpPr>
                  <a:grpSpLocks/>
                </p:cNvGrpSpPr>
                <p:nvPr/>
              </p:nvGrpSpPr>
              <p:grpSpPr bwMode="auto">
                <a:xfrm>
                  <a:off x="1417" y="526"/>
                  <a:ext cx="2577" cy="1862"/>
                  <a:chOff x="1417" y="526"/>
                  <a:chExt cx="2577" cy="1862"/>
                </a:xfrm>
              </p:grpSpPr>
              <p:grpSp>
                <p:nvGrpSpPr>
                  <p:cNvPr id="8243" name="Group 52"/>
                  <p:cNvGrpSpPr>
                    <a:grpSpLocks/>
                  </p:cNvGrpSpPr>
                  <p:nvPr/>
                </p:nvGrpSpPr>
                <p:grpSpPr bwMode="auto">
                  <a:xfrm>
                    <a:off x="1417" y="526"/>
                    <a:ext cx="2577" cy="1862"/>
                    <a:chOff x="1417" y="526"/>
                    <a:chExt cx="2577" cy="1862"/>
                  </a:xfrm>
                </p:grpSpPr>
                <p:grpSp>
                  <p:nvGrpSpPr>
                    <p:cNvPr id="8245" name="Group 53"/>
                    <p:cNvGrpSpPr>
                      <a:grpSpLocks/>
                    </p:cNvGrpSpPr>
                    <p:nvPr/>
                  </p:nvGrpSpPr>
                  <p:grpSpPr bwMode="auto">
                    <a:xfrm>
                      <a:off x="1417" y="526"/>
                      <a:ext cx="2577" cy="1862"/>
                      <a:chOff x="1417" y="526"/>
                      <a:chExt cx="2577" cy="1862"/>
                    </a:xfrm>
                  </p:grpSpPr>
                  <p:sp>
                    <p:nvSpPr>
                      <p:cNvPr id="8247" name="Arc 54"/>
                      <p:cNvSpPr>
                        <a:spLocks/>
                      </p:cNvSpPr>
                      <p:nvPr/>
                    </p:nvSpPr>
                    <p:spPr bwMode="auto">
                      <a:xfrm flipV="1">
                        <a:off x="2472" y="526"/>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p>
                    </p:txBody>
                  </p:sp>
                  <p:sp>
                    <p:nvSpPr>
                      <p:cNvPr id="8248" name="Arc 55"/>
                      <p:cNvSpPr>
                        <a:spLocks/>
                      </p:cNvSpPr>
                      <p:nvPr/>
                    </p:nvSpPr>
                    <p:spPr bwMode="auto">
                      <a:xfrm rot="16200000" flipH="1">
                        <a:off x="1022" y="923"/>
                        <a:ext cx="1860" cy="1070"/>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p>
                    </p:txBody>
                  </p:sp>
                </p:grpSp>
                <p:sp>
                  <p:nvSpPr>
                    <p:cNvPr id="8246" name="Arc 56"/>
                    <p:cNvSpPr>
                      <a:spLocks/>
                    </p:cNvSpPr>
                    <p:nvPr/>
                  </p:nvSpPr>
                  <p:spPr bwMode="auto">
                    <a:xfrm rot="5294356">
                      <a:off x="2518" y="631"/>
                      <a:ext cx="139" cy="252"/>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grpSp>
              <p:sp>
                <p:nvSpPr>
                  <p:cNvPr id="8244" name="Text Box 57"/>
                  <p:cNvSpPr txBox="1">
                    <a:spLocks noChangeArrowheads="1"/>
                  </p:cNvSpPr>
                  <p:nvPr/>
                </p:nvSpPr>
                <p:spPr bwMode="auto">
                  <a:xfrm>
                    <a:off x="2645" y="679"/>
                    <a:ext cx="352"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r>
                      <a:rPr lang="es-ES" sz="1600" baseline="-25000">
                        <a:solidFill>
                          <a:srgbClr val="000000"/>
                        </a:solidFill>
                        <a:latin typeface="Times New Roman" pitchFamily="18" charset="0"/>
                      </a:rPr>
                      <a:t>o</a:t>
                    </a:r>
                  </a:p>
                </p:txBody>
              </p:sp>
            </p:grpSp>
          </p:grpSp>
          <p:sp>
            <p:nvSpPr>
              <p:cNvPr id="8218" name="Line 60"/>
              <p:cNvSpPr>
                <a:spLocks noChangeShapeType="1"/>
              </p:cNvSpPr>
              <p:nvPr/>
            </p:nvSpPr>
            <p:spPr bwMode="auto">
              <a:xfrm flipV="1">
                <a:off x="3900487" y="963612"/>
                <a:ext cx="9525" cy="2933700"/>
              </a:xfrm>
              <a:prstGeom prst="line">
                <a:avLst/>
              </a:prstGeom>
              <a:noFill/>
              <a:ln w="9525">
                <a:solidFill>
                  <a:srgbClr val="000000"/>
                </a:solidFill>
                <a:prstDash val="dash"/>
                <a:round/>
                <a:headEnd/>
                <a:tailEnd/>
              </a:ln>
            </p:spPr>
            <p:txBody>
              <a:bodyPr/>
              <a:lstStyle/>
              <a:p>
                <a:endParaRPr lang="es-ES_tradnl"/>
              </a:p>
            </p:txBody>
          </p:sp>
          <p:grpSp>
            <p:nvGrpSpPr>
              <p:cNvPr id="8219" name="Group 27"/>
              <p:cNvGrpSpPr>
                <a:grpSpLocks/>
              </p:cNvGrpSpPr>
              <p:nvPr/>
            </p:nvGrpSpPr>
            <p:grpSpPr bwMode="auto">
              <a:xfrm>
                <a:off x="4405313" y="1878013"/>
                <a:ext cx="869950" cy="2809875"/>
                <a:chOff x="2783" y="1107"/>
                <a:chExt cx="548" cy="1770"/>
              </a:xfrm>
            </p:grpSpPr>
            <p:sp>
              <p:nvSpPr>
                <p:cNvPr id="8239" name="Line 28"/>
                <p:cNvSpPr>
                  <a:spLocks noChangeShapeType="1"/>
                </p:cNvSpPr>
                <p:nvPr/>
              </p:nvSpPr>
              <p:spPr bwMode="auto">
                <a:xfrm>
                  <a:off x="2783" y="1107"/>
                  <a:ext cx="0" cy="760"/>
                </a:xfrm>
                <a:prstGeom prst="line">
                  <a:avLst/>
                </a:prstGeom>
                <a:noFill/>
                <a:ln w="19050">
                  <a:solidFill>
                    <a:srgbClr val="FF3300"/>
                  </a:solidFill>
                  <a:prstDash val="sysDot"/>
                  <a:round/>
                  <a:headEnd/>
                  <a:tailEnd/>
                </a:ln>
              </p:spPr>
              <p:txBody>
                <a:bodyPr/>
                <a:lstStyle/>
                <a:p>
                  <a:endParaRPr lang="es-ES_tradnl"/>
                </a:p>
              </p:txBody>
            </p:sp>
            <p:sp>
              <p:nvSpPr>
                <p:cNvPr id="8240" name="Line 29"/>
                <p:cNvSpPr>
                  <a:spLocks noChangeShapeType="1"/>
                </p:cNvSpPr>
                <p:nvPr/>
              </p:nvSpPr>
              <p:spPr bwMode="auto">
                <a:xfrm>
                  <a:off x="2788" y="1873"/>
                  <a:ext cx="543" cy="1004"/>
                </a:xfrm>
                <a:prstGeom prst="line">
                  <a:avLst/>
                </a:prstGeom>
                <a:noFill/>
                <a:ln w="19050">
                  <a:solidFill>
                    <a:srgbClr val="FF3300"/>
                  </a:solidFill>
                  <a:prstDash val="sysDot"/>
                  <a:round/>
                  <a:headEnd/>
                  <a:tailEnd/>
                </a:ln>
              </p:spPr>
              <p:txBody>
                <a:bodyPr/>
                <a:lstStyle/>
                <a:p>
                  <a:endParaRPr lang="es-ES_tradnl"/>
                </a:p>
              </p:txBody>
            </p:sp>
          </p:grpSp>
          <p:grpSp>
            <p:nvGrpSpPr>
              <p:cNvPr id="8220" name="Group 76"/>
              <p:cNvGrpSpPr>
                <a:grpSpLocks/>
              </p:cNvGrpSpPr>
              <p:nvPr/>
            </p:nvGrpSpPr>
            <p:grpSpPr bwMode="auto">
              <a:xfrm>
                <a:off x="3903663" y="963613"/>
                <a:ext cx="1785937" cy="2832100"/>
                <a:chOff x="2467" y="531"/>
                <a:chExt cx="1125" cy="1784"/>
              </a:xfrm>
            </p:grpSpPr>
            <p:grpSp>
              <p:nvGrpSpPr>
                <p:cNvPr id="8230" name="Group 77"/>
                <p:cNvGrpSpPr>
                  <a:grpSpLocks/>
                </p:cNvGrpSpPr>
                <p:nvPr/>
              </p:nvGrpSpPr>
              <p:grpSpPr bwMode="auto">
                <a:xfrm>
                  <a:off x="2467" y="531"/>
                  <a:ext cx="888" cy="1610"/>
                  <a:chOff x="2467" y="531"/>
                  <a:chExt cx="888" cy="1610"/>
                </a:xfrm>
              </p:grpSpPr>
              <p:grpSp>
                <p:nvGrpSpPr>
                  <p:cNvPr id="8234" name="Group 78"/>
                  <p:cNvGrpSpPr>
                    <a:grpSpLocks/>
                  </p:cNvGrpSpPr>
                  <p:nvPr/>
                </p:nvGrpSpPr>
                <p:grpSpPr bwMode="auto">
                  <a:xfrm>
                    <a:off x="2467" y="963"/>
                    <a:ext cx="628" cy="814"/>
                    <a:chOff x="2467" y="963"/>
                    <a:chExt cx="628" cy="814"/>
                  </a:xfrm>
                </p:grpSpPr>
                <p:sp>
                  <p:nvSpPr>
                    <p:cNvPr id="8236" name="Arc 79"/>
                    <p:cNvSpPr>
                      <a:spLocks/>
                    </p:cNvSpPr>
                    <p:nvPr/>
                  </p:nvSpPr>
                  <p:spPr bwMode="auto">
                    <a:xfrm rot="5294356">
                      <a:off x="2532" y="898"/>
                      <a:ext cx="117" cy="24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8237" name="Text Box 80"/>
                    <p:cNvSpPr txBox="1">
                      <a:spLocks noChangeArrowheads="1"/>
                    </p:cNvSpPr>
                    <p:nvPr/>
                  </p:nvSpPr>
                  <p:spPr bwMode="auto">
                    <a:xfrm>
                      <a:off x="2525" y="1023"/>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endParaRPr lang="es-ES" sz="1600" baseline="-25000">
                        <a:solidFill>
                          <a:srgbClr val="000000"/>
                        </a:solidFill>
                        <a:latin typeface="Times New Roman" pitchFamily="18" charset="0"/>
                      </a:endParaRPr>
                    </a:p>
                  </p:txBody>
                </p:sp>
                <p:sp>
                  <p:nvSpPr>
                    <p:cNvPr id="8238" name="Text Box 80"/>
                    <p:cNvSpPr txBox="1">
                      <a:spLocks noChangeArrowheads="1"/>
                    </p:cNvSpPr>
                    <p:nvPr/>
                  </p:nvSpPr>
                  <p:spPr bwMode="auto">
                    <a:xfrm>
                      <a:off x="2811" y="1459"/>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endParaRPr lang="es-ES" sz="1600" baseline="-25000">
                        <a:solidFill>
                          <a:srgbClr val="000000"/>
                        </a:solidFill>
                        <a:latin typeface="Times New Roman" pitchFamily="18" charset="0"/>
                      </a:endParaRPr>
                    </a:p>
                  </p:txBody>
                </p:sp>
              </p:grpSp>
              <p:sp>
                <p:nvSpPr>
                  <p:cNvPr id="8235" name="Line 81"/>
                  <p:cNvSpPr>
                    <a:spLocks noChangeShapeType="1"/>
                  </p:cNvSpPr>
                  <p:nvPr/>
                </p:nvSpPr>
                <p:spPr bwMode="auto">
                  <a:xfrm>
                    <a:off x="2475" y="531"/>
                    <a:ext cx="880" cy="1610"/>
                  </a:xfrm>
                  <a:prstGeom prst="line">
                    <a:avLst/>
                  </a:prstGeom>
                  <a:noFill/>
                  <a:ln w="9525">
                    <a:solidFill>
                      <a:srgbClr val="000000"/>
                    </a:solidFill>
                    <a:prstDash val="dash"/>
                    <a:round/>
                    <a:headEnd/>
                    <a:tailEnd/>
                  </a:ln>
                </p:spPr>
                <p:txBody>
                  <a:bodyPr/>
                  <a:lstStyle/>
                  <a:p>
                    <a:endParaRPr lang="es-ES_tradnl"/>
                  </a:p>
                </p:txBody>
              </p:sp>
            </p:grpSp>
            <p:grpSp>
              <p:nvGrpSpPr>
                <p:cNvPr id="8231" name="Group 82"/>
                <p:cNvGrpSpPr>
                  <a:grpSpLocks/>
                </p:cNvGrpSpPr>
                <p:nvPr/>
              </p:nvGrpSpPr>
              <p:grpSpPr bwMode="auto">
                <a:xfrm>
                  <a:off x="3245" y="2039"/>
                  <a:ext cx="347" cy="276"/>
                  <a:chOff x="3245" y="2039"/>
                  <a:chExt cx="347" cy="276"/>
                </a:xfrm>
              </p:grpSpPr>
              <p:sp>
                <p:nvSpPr>
                  <p:cNvPr id="8232" name="Oval 83"/>
                  <p:cNvSpPr>
                    <a:spLocks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8233" name="Text Box 84"/>
                  <p:cNvSpPr txBox="1">
                    <a:spLocks noChangeArrowheads="1"/>
                  </p:cNvSpPr>
                  <p:nvPr/>
                </p:nvSpPr>
                <p:spPr bwMode="auto">
                  <a:xfrm>
                    <a:off x="3260" y="2065"/>
                    <a:ext cx="332" cy="250"/>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pitchFamily="18" charset="0"/>
                    </a:endParaRPr>
                  </a:p>
                </p:txBody>
              </p:sp>
            </p:grpSp>
          </p:grpSp>
          <p:sp>
            <p:nvSpPr>
              <p:cNvPr id="90" name="89 Elipse"/>
              <p:cNvSpPr/>
              <p:nvPr/>
            </p:nvSpPr>
            <p:spPr>
              <a:xfrm>
                <a:off x="5148710" y="3366176"/>
                <a:ext cx="296823" cy="317559"/>
              </a:xfrm>
              <a:prstGeom prst="ellipse">
                <a:avLst/>
              </a:prstGeom>
              <a:solidFill>
                <a:srgbClr val="FFFF0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222" name="Line 38"/>
              <p:cNvSpPr>
                <a:spLocks noChangeShapeType="1"/>
              </p:cNvSpPr>
              <p:nvPr/>
            </p:nvSpPr>
            <p:spPr bwMode="auto">
              <a:xfrm>
                <a:off x="5303421" y="3505075"/>
                <a:ext cx="0" cy="1209799"/>
              </a:xfrm>
              <a:prstGeom prst="line">
                <a:avLst/>
              </a:prstGeom>
              <a:noFill/>
              <a:ln w="38100">
                <a:solidFill>
                  <a:schemeClr val="accent2"/>
                </a:solidFill>
                <a:round/>
                <a:headEnd/>
                <a:tailEnd type="triangle" w="med" len="med"/>
              </a:ln>
            </p:spPr>
            <p:txBody>
              <a:bodyPr/>
              <a:lstStyle/>
              <a:p>
                <a:endParaRPr lang="es-ES_tradnl"/>
              </a:p>
            </p:txBody>
          </p:sp>
          <p:sp>
            <p:nvSpPr>
              <p:cNvPr id="8223" name="Text Box 39"/>
              <p:cNvSpPr txBox="1">
                <a:spLocks noChangeArrowheads="1"/>
              </p:cNvSpPr>
              <p:nvPr/>
            </p:nvSpPr>
            <p:spPr bwMode="auto">
              <a:xfrm>
                <a:off x="5136733" y="4692526"/>
                <a:ext cx="527050" cy="398462"/>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endParaRPr lang="es-ES" sz="1200" baseline="-25000">
                  <a:solidFill>
                    <a:srgbClr val="3333CC"/>
                  </a:solidFill>
                  <a:latin typeface="Times New Roman" pitchFamily="18" charset="0"/>
                </a:endParaRPr>
              </a:p>
            </p:txBody>
          </p:sp>
          <p:grpSp>
            <p:nvGrpSpPr>
              <p:cNvPr id="8224" name="Group 43"/>
              <p:cNvGrpSpPr>
                <a:grpSpLocks/>
              </p:cNvGrpSpPr>
              <p:nvPr/>
            </p:nvGrpSpPr>
            <p:grpSpPr bwMode="auto">
              <a:xfrm>
                <a:off x="4405313" y="1687513"/>
                <a:ext cx="898525" cy="1827212"/>
                <a:chOff x="2783" y="987"/>
                <a:chExt cx="566" cy="1151"/>
              </a:xfrm>
            </p:grpSpPr>
            <p:sp>
              <p:nvSpPr>
                <p:cNvPr id="8228" name="Line 44"/>
                <p:cNvSpPr>
                  <a:spLocks noChangeShapeType="1"/>
                </p:cNvSpPr>
                <p:nvPr/>
              </p:nvSpPr>
              <p:spPr bwMode="auto">
                <a:xfrm>
                  <a:off x="2783" y="1106"/>
                  <a:ext cx="566" cy="1032"/>
                </a:xfrm>
                <a:prstGeom prst="line">
                  <a:avLst/>
                </a:prstGeom>
                <a:noFill/>
                <a:ln w="38100">
                  <a:solidFill>
                    <a:srgbClr val="009900"/>
                  </a:solidFill>
                  <a:round/>
                  <a:headEnd type="triangle" w="med" len="med"/>
                  <a:tailEnd/>
                </a:ln>
              </p:spPr>
              <p:txBody>
                <a:bodyPr/>
                <a:lstStyle/>
                <a:p>
                  <a:endParaRPr lang="es-ES_tradnl"/>
                </a:p>
              </p:txBody>
            </p:sp>
            <p:sp>
              <p:nvSpPr>
                <p:cNvPr id="8229" name="Text Box 45"/>
                <p:cNvSpPr txBox="1">
                  <a:spLocks noChangeArrowheads="1"/>
                </p:cNvSpPr>
                <p:nvPr/>
              </p:nvSpPr>
              <p:spPr bwMode="auto">
                <a:xfrm>
                  <a:off x="2798" y="987"/>
                  <a:ext cx="333" cy="249"/>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8225" name="117 Grupo"/>
              <p:cNvGrpSpPr>
                <a:grpSpLocks/>
              </p:cNvGrpSpPr>
              <p:nvPr/>
            </p:nvGrpSpPr>
            <p:grpSpPr bwMode="auto">
              <a:xfrm>
                <a:off x="4029075" y="2849563"/>
                <a:ext cx="1258888" cy="657225"/>
                <a:chOff x="4041775" y="2741613"/>
                <a:chExt cx="1258888" cy="657226"/>
              </a:xfrm>
            </p:grpSpPr>
            <p:sp>
              <p:nvSpPr>
                <p:cNvPr id="8226" name="Text Box 26"/>
                <p:cNvSpPr txBox="1">
                  <a:spLocks noChangeArrowheads="1"/>
                </p:cNvSpPr>
                <p:nvPr/>
              </p:nvSpPr>
              <p:spPr bwMode="auto">
                <a:xfrm>
                  <a:off x="4041775" y="2741613"/>
                  <a:ext cx="534988" cy="479425"/>
                </a:xfrm>
                <a:prstGeom prst="rect">
                  <a:avLst/>
                </a:prstGeom>
                <a:noFill/>
                <a:ln w="9525">
                  <a:noFill/>
                  <a:miter lim="800000"/>
                  <a:headEnd/>
                  <a:tailEnd/>
                </a:ln>
              </p:spPr>
              <p:txBody>
                <a:bodyPr/>
                <a:lstStyle/>
                <a:p>
                  <a:pPr eaLnBrk="0" hangingPunct="0"/>
                  <a:r>
                    <a:rPr lang="es-ES" sz="1200">
                      <a:solidFill>
                        <a:srgbClr val="FF3300"/>
                      </a:solidFill>
                      <a:latin typeface="Times New Roman" pitchFamily="18" charset="0"/>
                      <a:sym typeface="Symbol" pitchFamily="18" charset="2"/>
                    </a:rPr>
                    <a:t></a:t>
                  </a:r>
                  <a:r>
                    <a:rPr lang="es-ES" sz="1200">
                      <a:solidFill>
                        <a:srgbClr val="FF3300"/>
                      </a:solidFill>
                      <a:latin typeface="Times New Roman" pitchFamily="18" charset="0"/>
                    </a:rPr>
                    <a:t>F</a:t>
                  </a:r>
                  <a:endParaRPr lang="es-ES" sz="1200" baseline="-25000">
                    <a:solidFill>
                      <a:srgbClr val="FF3300"/>
                    </a:solidFill>
                    <a:latin typeface="Times New Roman" pitchFamily="18" charset="0"/>
                  </a:endParaRPr>
                </a:p>
              </p:txBody>
            </p:sp>
            <p:sp>
              <p:nvSpPr>
                <p:cNvPr id="8227" name="Line 25"/>
                <p:cNvSpPr>
                  <a:spLocks noChangeShapeType="1"/>
                </p:cNvSpPr>
                <p:nvPr/>
              </p:nvSpPr>
              <p:spPr bwMode="auto">
                <a:xfrm flipH="1" flipV="1">
                  <a:off x="4410075" y="2965451"/>
                  <a:ext cx="890588" cy="433388"/>
                </a:xfrm>
                <a:prstGeom prst="line">
                  <a:avLst/>
                </a:prstGeom>
                <a:noFill/>
                <a:ln w="57150">
                  <a:solidFill>
                    <a:srgbClr val="FF3300"/>
                  </a:solidFill>
                  <a:round/>
                  <a:headEnd/>
                  <a:tailEnd type="triangle" w="med" len="med"/>
                </a:ln>
              </p:spPr>
              <p:txBody>
                <a:bodyPr/>
                <a:lstStyle/>
                <a:p>
                  <a:endParaRPr lang="es-ES_tradnl"/>
                </a:p>
              </p:txBody>
            </p:sp>
          </p:grpSp>
        </p:grpSp>
        <p:sp>
          <p:nvSpPr>
            <p:cNvPr id="109" name="108 Rectángulo"/>
            <p:cNvSpPr/>
            <p:nvPr/>
          </p:nvSpPr>
          <p:spPr>
            <a:xfrm>
              <a:off x="0" y="3296875"/>
              <a:ext cx="877773" cy="94950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13" name="112 Rectángulo"/>
            <p:cNvSpPr/>
            <p:nvPr/>
          </p:nvSpPr>
          <p:spPr>
            <a:xfrm>
              <a:off x="906345" y="3824023"/>
              <a:ext cx="379362" cy="24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nvGrpSpPr>
            <p:cNvPr id="8212" name="107 Grupo"/>
            <p:cNvGrpSpPr>
              <a:grpSpLocks/>
            </p:cNvGrpSpPr>
            <p:nvPr/>
          </p:nvGrpSpPr>
          <p:grpSpPr bwMode="auto">
            <a:xfrm>
              <a:off x="1012658" y="914402"/>
              <a:ext cx="3344780" cy="175210"/>
              <a:chOff x="2322095" y="794084"/>
              <a:chExt cx="4126832" cy="163179"/>
            </a:xfrm>
          </p:grpSpPr>
          <p:sp>
            <p:nvSpPr>
              <p:cNvPr id="8214" name="Line 59"/>
              <p:cNvSpPr>
                <a:spLocks noChangeShapeType="1"/>
              </p:cNvSpPr>
              <p:nvPr/>
            </p:nvSpPr>
            <p:spPr bwMode="auto">
              <a:xfrm>
                <a:off x="2346158" y="950912"/>
                <a:ext cx="4090737" cy="0"/>
              </a:xfrm>
              <a:prstGeom prst="line">
                <a:avLst/>
              </a:prstGeom>
              <a:noFill/>
              <a:ln w="9525">
                <a:solidFill>
                  <a:srgbClr val="000000"/>
                </a:solidFill>
                <a:round/>
                <a:headEnd/>
                <a:tailEnd/>
              </a:ln>
            </p:spPr>
            <p:txBody>
              <a:bodyPr/>
              <a:lstStyle/>
              <a:p>
                <a:endParaRPr lang="es-ES_tradnl"/>
              </a:p>
            </p:txBody>
          </p:sp>
          <p:sp>
            <p:nvSpPr>
              <p:cNvPr id="8215" name="Rectangle 61" descr="Diagonal hacia arriba ancha"/>
              <p:cNvSpPr>
                <a:spLocks noChangeArrowheads="1"/>
              </p:cNvSpPr>
              <p:nvPr/>
            </p:nvSpPr>
            <p:spPr bwMode="auto">
              <a:xfrm>
                <a:off x="2322095" y="794084"/>
                <a:ext cx="4126832" cy="163179"/>
              </a:xfrm>
              <a:prstGeom prst="rect">
                <a:avLst/>
              </a:prstGeom>
              <a:pattFill prst="wdUpDiag">
                <a:fgClr>
                  <a:srgbClr val="000000"/>
                </a:fgClr>
                <a:bgClr>
                  <a:srgbClr val="FFFFFF"/>
                </a:bgClr>
              </a:pattFill>
              <a:ln w="9525">
                <a:noFill/>
                <a:miter lim="800000"/>
                <a:headEnd/>
                <a:tailEnd/>
              </a:ln>
            </p:spPr>
            <p:txBody>
              <a:bodyPr/>
              <a:lstStyle/>
              <a:p>
                <a:endParaRPr lang="es-ES_tradnl">
                  <a:solidFill>
                    <a:srgbClr val="000000"/>
                  </a:solidFill>
                </a:endParaRPr>
              </a:p>
            </p:txBody>
          </p:sp>
          <p:sp>
            <p:nvSpPr>
              <p:cNvPr id="8216" name="Line 65"/>
              <p:cNvSpPr>
                <a:spLocks noChangeShapeType="1"/>
              </p:cNvSpPr>
              <p:nvPr/>
            </p:nvSpPr>
            <p:spPr bwMode="auto">
              <a:xfrm>
                <a:off x="2358189" y="947738"/>
                <a:ext cx="4066674" cy="0"/>
              </a:xfrm>
              <a:prstGeom prst="line">
                <a:avLst/>
              </a:prstGeom>
              <a:noFill/>
              <a:ln w="9525">
                <a:solidFill>
                  <a:schemeClr val="tx1"/>
                </a:solidFill>
                <a:round/>
                <a:headEnd/>
                <a:tailEnd/>
              </a:ln>
            </p:spPr>
            <p:txBody>
              <a:bodyPr/>
              <a:lstStyle/>
              <a:p>
                <a:endParaRPr lang="es-ES_tradnl"/>
              </a:p>
            </p:txBody>
          </p:sp>
        </p:grpSp>
        <p:sp>
          <p:nvSpPr>
            <p:cNvPr id="8213" name="Arc 79"/>
            <p:cNvSpPr>
              <a:spLocks/>
            </p:cNvSpPr>
            <p:nvPr/>
          </p:nvSpPr>
          <p:spPr bwMode="auto">
            <a:xfrm rot="5294356">
              <a:off x="2304631" y="2469821"/>
              <a:ext cx="126980" cy="26806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grpSp>
      <p:graphicFrame>
        <p:nvGraphicFramePr>
          <p:cNvPr id="121" name="Object 69"/>
          <p:cNvGraphicFramePr>
            <a:graphicFrameLocks noChangeAspect="1"/>
          </p:cNvGraphicFramePr>
          <p:nvPr/>
        </p:nvGraphicFramePr>
        <p:xfrm>
          <a:off x="5191125" y="2128838"/>
          <a:ext cx="2549525" cy="695325"/>
        </p:xfrm>
        <a:graphic>
          <a:graphicData uri="http://schemas.openxmlformats.org/presentationml/2006/ole">
            <p:oleObj spid="_x0000_s8195" name="Ecuación" r:id="rId4" imgW="1676160" imgH="457200" progId="Equation.3">
              <p:embed/>
            </p:oleObj>
          </a:graphicData>
        </a:graphic>
      </p:graphicFrame>
      <p:grpSp>
        <p:nvGrpSpPr>
          <p:cNvPr id="17" name="125 Grupo"/>
          <p:cNvGrpSpPr>
            <a:grpSpLocks/>
          </p:cNvGrpSpPr>
          <p:nvPr/>
        </p:nvGrpSpPr>
        <p:grpSpPr bwMode="auto">
          <a:xfrm>
            <a:off x="4102100" y="3489325"/>
            <a:ext cx="4837113" cy="612775"/>
            <a:chOff x="4102770" y="3128963"/>
            <a:chExt cx="4836694" cy="612775"/>
          </a:xfrm>
        </p:grpSpPr>
        <p:sp>
          <p:nvSpPr>
            <p:cNvPr id="93" name="92 Rectángulo"/>
            <p:cNvSpPr/>
            <p:nvPr/>
          </p:nvSpPr>
          <p:spPr>
            <a:xfrm>
              <a:off x="4102770" y="3128963"/>
              <a:ext cx="4836694" cy="612775"/>
            </a:xfrm>
            <a:prstGeom prst="rect">
              <a:avLst/>
            </a:prstGeom>
            <a:solidFill>
              <a:schemeClr val="accent1">
                <a:lumMod val="60000"/>
                <a:lumOff val="40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aphicFrame>
          <p:nvGraphicFramePr>
            <p:cNvPr id="2" name="Object 86"/>
            <p:cNvGraphicFramePr>
              <a:graphicFrameLocks noChangeAspect="1"/>
            </p:cNvGraphicFramePr>
            <p:nvPr/>
          </p:nvGraphicFramePr>
          <p:xfrm>
            <a:off x="4134269" y="3215607"/>
            <a:ext cx="4672847" cy="442782"/>
          </p:xfrm>
          <a:graphic>
            <a:graphicData uri="http://schemas.openxmlformats.org/presentationml/2006/ole">
              <p:oleObj spid="_x0000_s8197" name="Ecuación" r:id="rId5" imgW="3085920" imgH="291960" progId="Equation.3">
                <p:embed/>
              </p:oleObj>
            </a:graphicData>
          </a:graphic>
        </p:graphicFrame>
      </p:grpSp>
      <p:grpSp>
        <p:nvGrpSpPr>
          <p:cNvPr id="18" name="129 Grupo"/>
          <p:cNvGrpSpPr>
            <a:grpSpLocks/>
          </p:cNvGrpSpPr>
          <p:nvPr/>
        </p:nvGrpSpPr>
        <p:grpSpPr bwMode="auto">
          <a:xfrm>
            <a:off x="4391025" y="4332288"/>
            <a:ext cx="4379913" cy="1201737"/>
            <a:chOff x="4391526" y="4332874"/>
            <a:chExt cx="4379495" cy="1201570"/>
          </a:xfrm>
        </p:grpSpPr>
        <p:sp>
          <p:nvSpPr>
            <p:cNvPr id="124" name="123 Rectángulo"/>
            <p:cNvSpPr/>
            <p:nvPr/>
          </p:nvSpPr>
          <p:spPr>
            <a:xfrm>
              <a:off x="4391526" y="4921754"/>
              <a:ext cx="4379495" cy="612690"/>
            </a:xfrm>
            <a:prstGeom prst="rect">
              <a:avLst/>
            </a:prstGeom>
            <a:solidFill>
              <a:schemeClr val="accent1">
                <a:lumMod val="60000"/>
                <a:lumOff val="40000"/>
                <a:alpha val="29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aphicFrame>
          <p:nvGraphicFramePr>
            <p:cNvPr id="13398" name="Object 5"/>
            <p:cNvGraphicFramePr>
              <a:graphicFrameLocks noChangeAspect="1"/>
            </p:cNvGraphicFramePr>
            <p:nvPr/>
          </p:nvGraphicFramePr>
          <p:xfrm>
            <a:off x="4447340" y="4332874"/>
            <a:ext cx="4192588" cy="1192213"/>
          </p:xfrm>
          <a:graphic>
            <a:graphicData uri="http://schemas.openxmlformats.org/presentationml/2006/ole">
              <p:oleObj spid="_x0000_s8196" name="Ecuación" r:id="rId6" imgW="2768400" imgH="787320" progId="Equation.3">
                <p:embed/>
              </p:oleObj>
            </a:graphicData>
          </a:graphic>
        </p:graphicFrame>
      </p:grpSp>
      <p:sp>
        <p:nvSpPr>
          <p:cNvPr id="125" name="124 CuadroTexto"/>
          <p:cNvSpPr txBox="1"/>
          <p:nvPr/>
        </p:nvSpPr>
        <p:spPr>
          <a:xfrm>
            <a:off x="4102100" y="1684338"/>
            <a:ext cx="1673225" cy="369887"/>
          </a:xfrm>
          <a:prstGeom prst="rect">
            <a:avLst/>
          </a:prstGeom>
          <a:noFill/>
        </p:spPr>
        <p:txBody>
          <a:bodyPr>
            <a:spAutoFit/>
          </a:bodyPr>
          <a:lstStyle/>
          <a:p>
            <a:pPr>
              <a:defRPr/>
            </a:pPr>
            <a:r>
              <a:rPr lang="es-ES_tradnl" i="1" dirty="0">
                <a:latin typeface="+mj-lt"/>
              </a:rPr>
              <a:t>En la que</a:t>
            </a:r>
            <a:r>
              <a:rPr lang="es-ES_tradnl" dirty="0">
                <a:latin typeface="+mj-lt"/>
              </a:rPr>
              <a:t>:</a:t>
            </a:r>
          </a:p>
        </p:txBody>
      </p:sp>
      <p:sp>
        <p:nvSpPr>
          <p:cNvPr id="128" name="127 CuadroTexto"/>
          <p:cNvSpPr txBox="1"/>
          <p:nvPr/>
        </p:nvSpPr>
        <p:spPr>
          <a:xfrm>
            <a:off x="4102100" y="2863850"/>
            <a:ext cx="2382838" cy="368300"/>
          </a:xfrm>
          <a:prstGeom prst="rect">
            <a:avLst/>
          </a:prstGeom>
          <a:noFill/>
        </p:spPr>
        <p:txBody>
          <a:bodyPr>
            <a:spAutoFit/>
          </a:bodyPr>
          <a:lstStyle/>
          <a:p>
            <a:pPr>
              <a:defRPr/>
            </a:pPr>
            <a:r>
              <a:rPr lang="es-ES_tradnl" i="1" dirty="0">
                <a:latin typeface="+mj-lt"/>
              </a:rPr>
              <a:t>Quedando al sustituir</a:t>
            </a:r>
            <a:r>
              <a:rPr lang="es-ES_tradnl" dirty="0">
                <a:latin typeface="+mj-lt"/>
              </a:rPr>
              <a:t>:</a:t>
            </a:r>
          </a:p>
        </p:txBody>
      </p:sp>
      <p:sp>
        <p:nvSpPr>
          <p:cNvPr id="129" name="128 CuadroTexto"/>
          <p:cNvSpPr txBox="1"/>
          <p:nvPr/>
        </p:nvSpPr>
        <p:spPr>
          <a:xfrm>
            <a:off x="4102100" y="4343400"/>
            <a:ext cx="1084263" cy="369888"/>
          </a:xfrm>
          <a:prstGeom prst="rect">
            <a:avLst/>
          </a:prstGeom>
          <a:noFill/>
        </p:spPr>
        <p:txBody>
          <a:bodyPr>
            <a:spAutoFit/>
          </a:bodyPr>
          <a:lstStyle/>
          <a:p>
            <a:pPr>
              <a:defRPr/>
            </a:pPr>
            <a:r>
              <a:rPr lang="es-ES_tradnl" i="1" dirty="0">
                <a:latin typeface="+mj-lt"/>
              </a:rPr>
              <a:t>Y como:</a:t>
            </a:r>
            <a:endParaRPr lang="es-ES_tradnl" dirty="0">
              <a:latin typeface="+mj-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97"/>
                                        </p:tgtEl>
                                        <p:attrNameLst>
                                          <p:attrName>style.visibility</p:attrName>
                                        </p:attrNameLst>
                                      </p:cBhvr>
                                      <p:to>
                                        <p:strVal val="visible"/>
                                      </p:to>
                                    </p:set>
                                    <p:animEffect transition="in" filter="fade">
                                      <p:cBhvr>
                                        <p:cTn id="7" dur="2000"/>
                                        <p:tgtEl>
                                          <p:spTgt spid="133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Effect transition="in" filter="fade">
                                      <p:cBhvr>
                                        <p:cTn id="16" dur="2000"/>
                                        <p:tgtEl>
                                          <p:spTgt spid="1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8" grpId="0"/>
      <p:bldP spid="1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30 Grupo"/>
          <p:cNvGrpSpPr>
            <a:grpSpLocks/>
          </p:cNvGrpSpPr>
          <p:nvPr/>
        </p:nvGrpSpPr>
        <p:grpSpPr bwMode="auto">
          <a:xfrm>
            <a:off x="360363" y="1143000"/>
            <a:ext cx="8393112" cy="5078413"/>
            <a:chOff x="360363" y="1143000"/>
            <a:chExt cx="8393112" cy="5078413"/>
          </a:xfrm>
        </p:grpSpPr>
        <p:pic>
          <p:nvPicPr>
            <p:cNvPr id="24606" name="Picture 2" descr="a=f(angulo)_cuadro"/>
            <p:cNvPicPr>
              <a:picLocks noChangeAspect="1" noChangeArrowheads="1"/>
            </p:cNvPicPr>
            <p:nvPr/>
          </p:nvPicPr>
          <p:blipFill>
            <a:blip r:embed="rId2" cstate="print"/>
            <a:srcRect l="2475" t="17613"/>
            <a:stretch>
              <a:fillRect/>
            </a:stretch>
          </p:blipFill>
          <p:spPr bwMode="auto">
            <a:xfrm>
              <a:off x="360363" y="1143000"/>
              <a:ext cx="8393112" cy="5078413"/>
            </a:xfrm>
            <a:prstGeom prst="rect">
              <a:avLst/>
            </a:prstGeom>
            <a:noFill/>
            <a:ln w="9525">
              <a:solidFill>
                <a:schemeClr val="tx1"/>
              </a:solidFill>
              <a:miter lim="800000"/>
              <a:headEnd/>
              <a:tailEnd/>
            </a:ln>
          </p:spPr>
        </p:pic>
        <p:sp>
          <p:nvSpPr>
            <p:cNvPr id="29" name="28 CuadroTexto"/>
            <p:cNvSpPr txBox="1"/>
            <p:nvPr/>
          </p:nvSpPr>
          <p:spPr>
            <a:xfrm>
              <a:off x="419100" y="1165225"/>
              <a:ext cx="504825" cy="769938"/>
            </a:xfrm>
            <a:prstGeom prst="rect">
              <a:avLst/>
            </a:prstGeom>
            <a:solidFill>
              <a:schemeClr val="bg1"/>
            </a:solidFill>
          </p:spPr>
          <p:txBody>
            <a:bodyPr>
              <a:spAutoFit/>
            </a:bodyPr>
            <a:lstStyle/>
            <a:p>
              <a:pPr algn="ctr">
                <a:defRPr/>
              </a:pPr>
              <a:r>
                <a:rPr lang="el-GR" sz="2200" dirty="0">
                  <a:solidFill>
                    <a:srgbClr val="000000"/>
                  </a:solidFill>
                  <a:latin typeface="Times New Roman"/>
                  <a:cs typeface="Arial" pitchFamily="34" charset="0"/>
                </a:rPr>
                <a:t>Σ</a:t>
              </a:r>
              <a:r>
                <a:rPr lang="es-ES_tradnl" sz="2200" dirty="0">
                  <a:solidFill>
                    <a:srgbClr val="000000"/>
                  </a:solidFill>
                  <a:latin typeface="Times New Roman"/>
                  <a:cs typeface="Arial" pitchFamily="34" charset="0"/>
                </a:rPr>
                <a:t>F</a:t>
              </a:r>
            </a:p>
            <a:p>
              <a:pPr algn="ctr">
                <a:defRPr/>
              </a:pPr>
              <a:r>
                <a:rPr lang="es-ES_tradnl" sz="2200" dirty="0">
                  <a:solidFill>
                    <a:srgbClr val="000000"/>
                  </a:solidFill>
                  <a:latin typeface="Times New Roman"/>
                  <a:cs typeface="Arial" pitchFamily="34" charset="0"/>
                </a:rPr>
                <a:t>a</a:t>
              </a:r>
            </a:p>
          </p:txBody>
        </p:sp>
        <p:sp>
          <p:nvSpPr>
            <p:cNvPr id="24608" name="29 CuadroTexto"/>
            <p:cNvSpPr txBox="1">
              <a:spLocks noChangeArrowheads="1"/>
            </p:cNvSpPr>
            <p:nvPr/>
          </p:nvSpPr>
          <p:spPr bwMode="auto">
            <a:xfrm>
              <a:off x="7122694" y="5065294"/>
              <a:ext cx="1155032" cy="523220"/>
            </a:xfrm>
            <a:prstGeom prst="rect">
              <a:avLst/>
            </a:prstGeom>
            <a:solidFill>
              <a:schemeClr val="bg1"/>
            </a:solidFill>
            <a:ln w="9525">
              <a:noFill/>
              <a:miter lim="800000"/>
              <a:headEnd/>
              <a:tailEnd/>
            </a:ln>
          </p:spPr>
          <p:txBody>
            <a:bodyPr>
              <a:spAutoFit/>
            </a:bodyPr>
            <a:lstStyle/>
            <a:p>
              <a:r>
                <a:rPr lang="el-GR" sz="2800">
                  <a:solidFill>
                    <a:srgbClr val="000000"/>
                  </a:solidFill>
                  <a:latin typeface="Times New Roman"/>
                </a:rPr>
                <a:t>α</a:t>
              </a:r>
              <a:endParaRPr lang="es-ES_tradnl" sz="2800">
                <a:solidFill>
                  <a:srgbClr val="000000"/>
                </a:solidFill>
                <a:latin typeface="Times New Roman"/>
              </a:endParaRPr>
            </a:p>
          </p:txBody>
        </p:sp>
        <p:sp>
          <p:nvSpPr>
            <p:cNvPr id="24609" name="32 CuadroTexto"/>
            <p:cNvSpPr txBox="1">
              <a:spLocks noChangeArrowheads="1"/>
            </p:cNvSpPr>
            <p:nvPr/>
          </p:nvSpPr>
          <p:spPr bwMode="auto">
            <a:xfrm>
              <a:off x="7199647" y="1766009"/>
              <a:ext cx="1155032" cy="461665"/>
            </a:xfrm>
            <a:prstGeom prst="rect">
              <a:avLst/>
            </a:prstGeom>
            <a:solidFill>
              <a:schemeClr val="bg1"/>
            </a:solidFill>
            <a:ln w="9525">
              <a:noFill/>
              <a:miter lim="800000"/>
              <a:headEnd/>
              <a:tailEnd/>
            </a:ln>
          </p:spPr>
          <p:txBody>
            <a:bodyPr>
              <a:spAutoFit/>
            </a:bodyPr>
            <a:lstStyle/>
            <a:p>
              <a:r>
                <a:rPr lang="es-ES_tradnl" sz="2400">
                  <a:solidFill>
                    <a:srgbClr val="000000"/>
                  </a:solidFill>
                  <a:latin typeface="Times New Roman"/>
                </a:rPr>
                <a:t>     </a:t>
              </a:r>
              <a:r>
                <a:rPr lang="el-GR" sz="2400">
                  <a:solidFill>
                    <a:srgbClr val="000000"/>
                  </a:solidFill>
                  <a:latin typeface="Times New Roman"/>
                </a:rPr>
                <a:t>α</a:t>
              </a:r>
              <a:r>
                <a:rPr lang="es-ES_tradnl" sz="2400" baseline="-25000">
                  <a:solidFill>
                    <a:srgbClr val="000000"/>
                  </a:solidFill>
                  <a:latin typeface="Times New Roman"/>
                </a:rPr>
                <a:t>0</a:t>
              </a:r>
              <a:endParaRPr lang="es-ES_tradnl" sz="2400">
                <a:solidFill>
                  <a:srgbClr val="000000"/>
                </a:solidFill>
                <a:latin typeface="Times New Roman"/>
              </a:endParaRPr>
            </a:p>
          </p:txBody>
        </p:sp>
      </p:grpSp>
      <p:grpSp>
        <p:nvGrpSpPr>
          <p:cNvPr id="3" name="Group 4"/>
          <p:cNvGrpSpPr>
            <a:grpSpLocks/>
          </p:cNvGrpSpPr>
          <p:nvPr/>
        </p:nvGrpSpPr>
        <p:grpSpPr bwMode="auto">
          <a:xfrm>
            <a:off x="1214438" y="2019300"/>
            <a:ext cx="5486400" cy="1104900"/>
            <a:chOff x="841" y="1454"/>
            <a:chExt cx="3456" cy="696"/>
          </a:xfrm>
        </p:grpSpPr>
        <p:sp>
          <p:nvSpPr>
            <p:cNvPr id="24604" name="Freeform 5"/>
            <p:cNvSpPr>
              <a:spLocks/>
            </p:cNvSpPr>
            <p:nvPr/>
          </p:nvSpPr>
          <p:spPr bwMode="auto">
            <a:xfrm>
              <a:off x="841" y="1454"/>
              <a:ext cx="1728" cy="696"/>
            </a:xfrm>
            <a:custGeom>
              <a:avLst/>
              <a:gdLst>
                <a:gd name="T0" fmla="*/ 0 w 1728"/>
                <a:gd name="T1" fmla="*/ 649 h 696"/>
                <a:gd name="T2" fmla="*/ 55 w 1728"/>
                <a:gd name="T3" fmla="*/ 676 h 696"/>
                <a:gd name="T4" fmla="*/ 156 w 1728"/>
                <a:gd name="T5" fmla="*/ 695 h 696"/>
                <a:gd name="T6" fmla="*/ 229 w 1728"/>
                <a:gd name="T7" fmla="*/ 685 h 696"/>
                <a:gd name="T8" fmla="*/ 338 w 1728"/>
                <a:gd name="T9" fmla="*/ 667 h 696"/>
                <a:gd name="T10" fmla="*/ 540 w 1728"/>
                <a:gd name="T11" fmla="*/ 567 h 696"/>
                <a:gd name="T12" fmla="*/ 786 w 1728"/>
                <a:gd name="T13" fmla="*/ 402 h 696"/>
                <a:gd name="T14" fmla="*/ 1024 w 1728"/>
                <a:gd name="T15" fmla="*/ 247 h 696"/>
                <a:gd name="T16" fmla="*/ 1253 w 1728"/>
                <a:gd name="T17" fmla="*/ 119 h 696"/>
                <a:gd name="T18" fmla="*/ 1481 w 1728"/>
                <a:gd name="T19" fmla="*/ 27 h 696"/>
                <a:gd name="T20" fmla="*/ 1728 w 1728"/>
                <a:gd name="T21" fmla="*/ 0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696"/>
                <a:gd name="T35" fmla="*/ 1728 w 1728"/>
                <a:gd name="T36" fmla="*/ 696 h 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696">
                  <a:moveTo>
                    <a:pt x="0" y="649"/>
                  </a:moveTo>
                  <a:cubicBezTo>
                    <a:pt x="14" y="658"/>
                    <a:pt x="29" y="668"/>
                    <a:pt x="55" y="676"/>
                  </a:cubicBezTo>
                  <a:cubicBezTo>
                    <a:pt x="81" y="684"/>
                    <a:pt x="127" y="694"/>
                    <a:pt x="156" y="695"/>
                  </a:cubicBezTo>
                  <a:cubicBezTo>
                    <a:pt x="185" y="696"/>
                    <a:pt x="199" y="690"/>
                    <a:pt x="229" y="685"/>
                  </a:cubicBezTo>
                  <a:cubicBezTo>
                    <a:pt x="259" y="680"/>
                    <a:pt x="286" y="687"/>
                    <a:pt x="338" y="667"/>
                  </a:cubicBezTo>
                  <a:cubicBezTo>
                    <a:pt x="390" y="647"/>
                    <a:pt x="465" y="611"/>
                    <a:pt x="540" y="567"/>
                  </a:cubicBezTo>
                  <a:cubicBezTo>
                    <a:pt x="615" y="523"/>
                    <a:pt x="705" y="455"/>
                    <a:pt x="786" y="402"/>
                  </a:cubicBezTo>
                  <a:cubicBezTo>
                    <a:pt x="867" y="349"/>
                    <a:pt x="946" y="294"/>
                    <a:pt x="1024" y="247"/>
                  </a:cubicBezTo>
                  <a:cubicBezTo>
                    <a:pt x="1102" y="200"/>
                    <a:pt x="1177" y="156"/>
                    <a:pt x="1253" y="119"/>
                  </a:cubicBezTo>
                  <a:cubicBezTo>
                    <a:pt x="1329" y="82"/>
                    <a:pt x="1402" y="47"/>
                    <a:pt x="1481" y="27"/>
                  </a:cubicBezTo>
                  <a:cubicBezTo>
                    <a:pt x="1560" y="7"/>
                    <a:pt x="1688" y="4"/>
                    <a:pt x="1728" y="0"/>
                  </a:cubicBezTo>
                </a:path>
              </a:pathLst>
            </a:custGeom>
            <a:noFill/>
            <a:ln w="38100" cap="flat" cmpd="sng">
              <a:solidFill>
                <a:schemeClr val="accent2"/>
              </a:solidFill>
              <a:prstDash val="solid"/>
              <a:round/>
              <a:headEnd/>
              <a:tailEnd/>
            </a:ln>
          </p:spPr>
          <p:txBody>
            <a:bodyPr/>
            <a:lstStyle/>
            <a:p>
              <a:endParaRPr lang="es-ES_tradnl">
                <a:solidFill>
                  <a:srgbClr val="000000"/>
                </a:solidFill>
              </a:endParaRPr>
            </a:p>
          </p:txBody>
        </p:sp>
        <p:sp>
          <p:nvSpPr>
            <p:cNvPr id="24605" name="Freeform 6"/>
            <p:cNvSpPr>
              <a:spLocks/>
            </p:cNvSpPr>
            <p:nvPr/>
          </p:nvSpPr>
          <p:spPr bwMode="auto">
            <a:xfrm flipH="1">
              <a:off x="2569" y="1454"/>
              <a:ext cx="1728" cy="696"/>
            </a:xfrm>
            <a:custGeom>
              <a:avLst/>
              <a:gdLst>
                <a:gd name="T0" fmla="*/ 0 w 1728"/>
                <a:gd name="T1" fmla="*/ 649 h 696"/>
                <a:gd name="T2" fmla="*/ 55 w 1728"/>
                <a:gd name="T3" fmla="*/ 676 h 696"/>
                <a:gd name="T4" fmla="*/ 156 w 1728"/>
                <a:gd name="T5" fmla="*/ 695 h 696"/>
                <a:gd name="T6" fmla="*/ 229 w 1728"/>
                <a:gd name="T7" fmla="*/ 685 h 696"/>
                <a:gd name="T8" fmla="*/ 338 w 1728"/>
                <a:gd name="T9" fmla="*/ 667 h 696"/>
                <a:gd name="T10" fmla="*/ 540 w 1728"/>
                <a:gd name="T11" fmla="*/ 567 h 696"/>
                <a:gd name="T12" fmla="*/ 786 w 1728"/>
                <a:gd name="T13" fmla="*/ 402 h 696"/>
                <a:gd name="T14" fmla="*/ 1024 w 1728"/>
                <a:gd name="T15" fmla="*/ 247 h 696"/>
                <a:gd name="T16" fmla="*/ 1253 w 1728"/>
                <a:gd name="T17" fmla="*/ 119 h 696"/>
                <a:gd name="T18" fmla="*/ 1481 w 1728"/>
                <a:gd name="T19" fmla="*/ 27 h 696"/>
                <a:gd name="T20" fmla="*/ 1728 w 1728"/>
                <a:gd name="T21" fmla="*/ 0 h 6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696"/>
                <a:gd name="T35" fmla="*/ 1728 w 1728"/>
                <a:gd name="T36" fmla="*/ 696 h 6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696">
                  <a:moveTo>
                    <a:pt x="0" y="649"/>
                  </a:moveTo>
                  <a:cubicBezTo>
                    <a:pt x="14" y="658"/>
                    <a:pt x="29" y="668"/>
                    <a:pt x="55" y="676"/>
                  </a:cubicBezTo>
                  <a:cubicBezTo>
                    <a:pt x="81" y="684"/>
                    <a:pt x="127" y="694"/>
                    <a:pt x="156" y="695"/>
                  </a:cubicBezTo>
                  <a:cubicBezTo>
                    <a:pt x="185" y="696"/>
                    <a:pt x="199" y="690"/>
                    <a:pt x="229" y="685"/>
                  </a:cubicBezTo>
                  <a:cubicBezTo>
                    <a:pt x="259" y="680"/>
                    <a:pt x="286" y="687"/>
                    <a:pt x="338" y="667"/>
                  </a:cubicBezTo>
                  <a:cubicBezTo>
                    <a:pt x="390" y="647"/>
                    <a:pt x="465" y="611"/>
                    <a:pt x="540" y="567"/>
                  </a:cubicBezTo>
                  <a:cubicBezTo>
                    <a:pt x="615" y="523"/>
                    <a:pt x="705" y="455"/>
                    <a:pt x="786" y="402"/>
                  </a:cubicBezTo>
                  <a:cubicBezTo>
                    <a:pt x="867" y="349"/>
                    <a:pt x="946" y="294"/>
                    <a:pt x="1024" y="247"/>
                  </a:cubicBezTo>
                  <a:cubicBezTo>
                    <a:pt x="1102" y="200"/>
                    <a:pt x="1177" y="156"/>
                    <a:pt x="1253" y="119"/>
                  </a:cubicBezTo>
                  <a:cubicBezTo>
                    <a:pt x="1329" y="82"/>
                    <a:pt x="1402" y="47"/>
                    <a:pt x="1481" y="27"/>
                  </a:cubicBezTo>
                  <a:cubicBezTo>
                    <a:pt x="1560" y="7"/>
                    <a:pt x="1688" y="4"/>
                    <a:pt x="1728" y="0"/>
                  </a:cubicBezTo>
                </a:path>
              </a:pathLst>
            </a:custGeom>
            <a:noFill/>
            <a:ln w="38100" cap="flat" cmpd="sng">
              <a:solidFill>
                <a:schemeClr val="accent2"/>
              </a:solidFill>
              <a:prstDash val="solid"/>
              <a:round/>
              <a:headEnd/>
              <a:tailEnd/>
            </a:ln>
          </p:spPr>
          <p:txBody>
            <a:bodyPr/>
            <a:lstStyle/>
            <a:p>
              <a:endParaRPr lang="es-ES_tradnl">
                <a:solidFill>
                  <a:srgbClr val="000000"/>
                </a:solidFill>
              </a:endParaRPr>
            </a:p>
          </p:txBody>
        </p:sp>
      </p:grpSp>
      <p:sp>
        <p:nvSpPr>
          <p:cNvPr id="24603" name="Text Box 7"/>
          <p:cNvSpPr txBox="1">
            <a:spLocks noChangeArrowheads="1"/>
          </p:cNvSpPr>
          <p:nvPr/>
        </p:nvSpPr>
        <p:spPr bwMode="auto">
          <a:xfrm>
            <a:off x="7194550" y="2320925"/>
            <a:ext cx="1238250"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3333CC"/>
                </a:solidFill>
                <a:latin typeface="Times New Roman"/>
              </a:rPr>
              <a:t>  70,0º</a:t>
            </a:r>
          </a:p>
        </p:txBody>
      </p:sp>
      <p:grpSp>
        <p:nvGrpSpPr>
          <p:cNvPr id="4" name="Group 9"/>
          <p:cNvGrpSpPr>
            <a:grpSpLocks/>
          </p:cNvGrpSpPr>
          <p:nvPr/>
        </p:nvGrpSpPr>
        <p:grpSpPr bwMode="auto">
          <a:xfrm>
            <a:off x="1606550" y="2874963"/>
            <a:ext cx="4668838" cy="538162"/>
            <a:chOff x="1088" y="1993"/>
            <a:chExt cx="2941" cy="339"/>
          </a:xfrm>
        </p:grpSpPr>
        <p:sp>
          <p:nvSpPr>
            <p:cNvPr id="24600" name="Freeform 10"/>
            <p:cNvSpPr>
              <a:spLocks/>
            </p:cNvSpPr>
            <p:nvPr/>
          </p:nvSpPr>
          <p:spPr bwMode="auto">
            <a:xfrm>
              <a:off x="1088" y="1993"/>
              <a:ext cx="1472" cy="339"/>
            </a:xfrm>
            <a:custGeom>
              <a:avLst/>
              <a:gdLst>
                <a:gd name="T0" fmla="*/ 0 w 1472"/>
                <a:gd name="T1" fmla="*/ 238 h 339"/>
                <a:gd name="T2" fmla="*/ 128 w 1472"/>
                <a:gd name="T3" fmla="*/ 302 h 339"/>
                <a:gd name="T4" fmla="*/ 293 w 1472"/>
                <a:gd name="T5" fmla="*/ 338 h 339"/>
                <a:gd name="T6" fmla="*/ 466 w 1472"/>
                <a:gd name="T7" fmla="*/ 311 h 339"/>
                <a:gd name="T8" fmla="*/ 741 w 1472"/>
                <a:gd name="T9" fmla="*/ 220 h 339"/>
                <a:gd name="T10" fmla="*/ 987 w 1472"/>
                <a:gd name="T11" fmla="*/ 110 h 339"/>
                <a:gd name="T12" fmla="*/ 1234 w 1472"/>
                <a:gd name="T13" fmla="*/ 37 h 339"/>
                <a:gd name="T14" fmla="*/ 1472 w 1472"/>
                <a:gd name="T15" fmla="*/ 0 h 339"/>
                <a:gd name="T16" fmla="*/ 0 60000 65536"/>
                <a:gd name="T17" fmla="*/ 0 60000 65536"/>
                <a:gd name="T18" fmla="*/ 0 60000 65536"/>
                <a:gd name="T19" fmla="*/ 0 60000 65536"/>
                <a:gd name="T20" fmla="*/ 0 60000 65536"/>
                <a:gd name="T21" fmla="*/ 0 60000 65536"/>
                <a:gd name="T22" fmla="*/ 0 60000 65536"/>
                <a:gd name="T23" fmla="*/ 0 60000 65536"/>
                <a:gd name="T24" fmla="*/ 0 w 1472"/>
                <a:gd name="T25" fmla="*/ 0 h 339"/>
                <a:gd name="T26" fmla="*/ 1472 w 1472"/>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2" h="339">
                  <a:moveTo>
                    <a:pt x="0" y="238"/>
                  </a:moveTo>
                  <a:cubicBezTo>
                    <a:pt x="39" y="261"/>
                    <a:pt x="79" y="285"/>
                    <a:pt x="128" y="302"/>
                  </a:cubicBezTo>
                  <a:cubicBezTo>
                    <a:pt x="177" y="319"/>
                    <a:pt x="237" y="337"/>
                    <a:pt x="293" y="338"/>
                  </a:cubicBezTo>
                  <a:cubicBezTo>
                    <a:pt x="349" y="339"/>
                    <a:pt x="391" y="331"/>
                    <a:pt x="466" y="311"/>
                  </a:cubicBezTo>
                  <a:cubicBezTo>
                    <a:pt x="541" y="291"/>
                    <a:pt x="654" y="253"/>
                    <a:pt x="741" y="220"/>
                  </a:cubicBezTo>
                  <a:cubicBezTo>
                    <a:pt x="828" y="187"/>
                    <a:pt x="905" y="141"/>
                    <a:pt x="987" y="110"/>
                  </a:cubicBezTo>
                  <a:cubicBezTo>
                    <a:pt x="1069" y="79"/>
                    <a:pt x="1153" y="55"/>
                    <a:pt x="1234" y="37"/>
                  </a:cubicBezTo>
                  <a:cubicBezTo>
                    <a:pt x="1315" y="19"/>
                    <a:pt x="1393" y="9"/>
                    <a:pt x="1472" y="0"/>
                  </a:cubicBezTo>
                </a:path>
              </a:pathLst>
            </a:custGeom>
            <a:noFill/>
            <a:ln w="38100" cap="flat" cmpd="sng">
              <a:solidFill>
                <a:srgbClr val="009900"/>
              </a:solidFill>
              <a:prstDash val="solid"/>
              <a:round/>
              <a:headEnd/>
              <a:tailEnd/>
            </a:ln>
          </p:spPr>
          <p:txBody>
            <a:bodyPr/>
            <a:lstStyle/>
            <a:p>
              <a:endParaRPr lang="es-ES_tradnl">
                <a:solidFill>
                  <a:srgbClr val="000000"/>
                </a:solidFill>
              </a:endParaRPr>
            </a:p>
          </p:txBody>
        </p:sp>
        <p:sp>
          <p:nvSpPr>
            <p:cNvPr id="24601" name="Freeform 11"/>
            <p:cNvSpPr>
              <a:spLocks/>
            </p:cNvSpPr>
            <p:nvPr/>
          </p:nvSpPr>
          <p:spPr bwMode="auto">
            <a:xfrm flipH="1">
              <a:off x="2557" y="1993"/>
              <a:ext cx="1472" cy="339"/>
            </a:xfrm>
            <a:custGeom>
              <a:avLst/>
              <a:gdLst>
                <a:gd name="T0" fmla="*/ 0 w 1472"/>
                <a:gd name="T1" fmla="*/ 238 h 339"/>
                <a:gd name="T2" fmla="*/ 128 w 1472"/>
                <a:gd name="T3" fmla="*/ 302 h 339"/>
                <a:gd name="T4" fmla="*/ 293 w 1472"/>
                <a:gd name="T5" fmla="*/ 338 h 339"/>
                <a:gd name="T6" fmla="*/ 466 w 1472"/>
                <a:gd name="T7" fmla="*/ 311 h 339"/>
                <a:gd name="T8" fmla="*/ 741 w 1472"/>
                <a:gd name="T9" fmla="*/ 220 h 339"/>
                <a:gd name="T10" fmla="*/ 987 w 1472"/>
                <a:gd name="T11" fmla="*/ 110 h 339"/>
                <a:gd name="T12" fmla="*/ 1234 w 1472"/>
                <a:gd name="T13" fmla="*/ 37 h 339"/>
                <a:gd name="T14" fmla="*/ 1472 w 1472"/>
                <a:gd name="T15" fmla="*/ 0 h 339"/>
                <a:gd name="T16" fmla="*/ 0 60000 65536"/>
                <a:gd name="T17" fmla="*/ 0 60000 65536"/>
                <a:gd name="T18" fmla="*/ 0 60000 65536"/>
                <a:gd name="T19" fmla="*/ 0 60000 65536"/>
                <a:gd name="T20" fmla="*/ 0 60000 65536"/>
                <a:gd name="T21" fmla="*/ 0 60000 65536"/>
                <a:gd name="T22" fmla="*/ 0 60000 65536"/>
                <a:gd name="T23" fmla="*/ 0 60000 65536"/>
                <a:gd name="T24" fmla="*/ 0 w 1472"/>
                <a:gd name="T25" fmla="*/ 0 h 339"/>
                <a:gd name="T26" fmla="*/ 1472 w 1472"/>
                <a:gd name="T27" fmla="*/ 339 h 3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72" h="339">
                  <a:moveTo>
                    <a:pt x="0" y="238"/>
                  </a:moveTo>
                  <a:cubicBezTo>
                    <a:pt x="39" y="261"/>
                    <a:pt x="79" y="285"/>
                    <a:pt x="128" y="302"/>
                  </a:cubicBezTo>
                  <a:cubicBezTo>
                    <a:pt x="177" y="319"/>
                    <a:pt x="237" y="337"/>
                    <a:pt x="293" y="338"/>
                  </a:cubicBezTo>
                  <a:cubicBezTo>
                    <a:pt x="349" y="339"/>
                    <a:pt x="391" y="331"/>
                    <a:pt x="466" y="311"/>
                  </a:cubicBezTo>
                  <a:cubicBezTo>
                    <a:pt x="541" y="291"/>
                    <a:pt x="654" y="253"/>
                    <a:pt x="741" y="220"/>
                  </a:cubicBezTo>
                  <a:cubicBezTo>
                    <a:pt x="828" y="187"/>
                    <a:pt x="905" y="141"/>
                    <a:pt x="987" y="110"/>
                  </a:cubicBezTo>
                  <a:cubicBezTo>
                    <a:pt x="1069" y="79"/>
                    <a:pt x="1153" y="55"/>
                    <a:pt x="1234" y="37"/>
                  </a:cubicBezTo>
                  <a:cubicBezTo>
                    <a:pt x="1315" y="19"/>
                    <a:pt x="1393" y="9"/>
                    <a:pt x="1472" y="0"/>
                  </a:cubicBezTo>
                </a:path>
              </a:pathLst>
            </a:custGeom>
            <a:noFill/>
            <a:ln w="38100" cap="flat" cmpd="sng">
              <a:solidFill>
                <a:srgbClr val="009900"/>
              </a:solidFill>
              <a:prstDash val="solid"/>
              <a:round/>
              <a:headEnd/>
              <a:tailEnd/>
            </a:ln>
          </p:spPr>
          <p:txBody>
            <a:bodyPr/>
            <a:lstStyle/>
            <a:p>
              <a:endParaRPr lang="es-ES_tradnl">
                <a:solidFill>
                  <a:srgbClr val="000000"/>
                </a:solidFill>
              </a:endParaRPr>
            </a:p>
          </p:txBody>
        </p:sp>
      </p:grpSp>
      <p:sp>
        <p:nvSpPr>
          <p:cNvPr id="24599" name="Text Box 12"/>
          <p:cNvSpPr txBox="1">
            <a:spLocks noChangeArrowheads="1"/>
          </p:cNvSpPr>
          <p:nvPr/>
        </p:nvSpPr>
        <p:spPr bwMode="auto">
          <a:xfrm>
            <a:off x="7194550" y="2892425"/>
            <a:ext cx="1238250" cy="457200"/>
          </a:xfrm>
          <a:prstGeom prst="rect">
            <a:avLst/>
          </a:prstGeom>
          <a:noFill/>
          <a:ln w="38100">
            <a:noFill/>
            <a:miter lim="800000"/>
            <a:headEnd/>
            <a:tailEnd/>
          </a:ln>
        </p:spPr>
        <p:txBody>
          <a:bodyPr>
            <a:spAutoFit/>
          </a:bodyPr>
          <a:lstStyle/>
          <a:p>
            <a:pPr eaLnBrk="0" hangingPunct="0">
              <a:spcBef>
                <a:spcPct val="50000"/>
              </a:spcBef>
            </a:pPr>
            <a:r>
              <a:rPr lang="es-ES_tradnl" sz="2400" b="1" dirty="0">
                <a:solidFill>
                  <a:srgbClr val="3333CC"/>
                </a:solidFill>
                <a:latin typeface="Times New Roman"/>
              </a:rPr>
              <a:t>  </a:t>
            </a:r>
            <a:r>
              <a:rPr lang="es-ES_tradnl" sz="2400" b="1" dirty="0">
                <a:solidFill>
                  <a:srgbClr val="009900"/>
                </a:solidFill>
                <a:latin typeface="Times New Roman"/>
              </a:rPr>
              <a:t>60,0º</a:t>
            </a:r>
          </a:p>
        </p:txBody>
      </p:sp>
      <p:grpSp>
        <p:nvGrpSpPr>
          <p:cNvPr id="5" name="Group 14"/>
          <p:cNvGrpSpPr>
            <a:grpSpLocks/>
          </p:cNvGrpSpPr>
          <p:nvPr/>
        </p:nvGrpSpPr>
        <p:grpSpPr bwMode="auto">
          <a:xfrm>
            <a:off x="1852613" y="3427413"/>
            <a:ext cx="4179887" cy="254000"/>
            <a:chOff x="1243" y="2341"/>
            <a:chExt cx="2633" cy="160"/>
          </a:xfrm>
        </p:grpSpPr>
        <p:sp>
          <p:nvSpPr>
            <p:cNvPr id="24596" name="Freeform 15"/>
            <p:cNvSpPr>
              <a:spLocks/>
            </p:cNvSpPr>
            <p:nvPr/>
          </p:nvSpPr>
          <p:spPr bwMode="auto">
            <a:xfrm>
              <a:off x="1243" y="2341"/>
              <a:ext cx="1317" cy="160"/>
            </a:xfrm>
            <a:custGeom>
              <a:avLst/>
              <a:gdLst>
                <a:gd name="T0" fmla="*/ 0 w 1317"/>
                <a:gd name="T1" fmla="*/ 0 h 160"/>
                <a:gd name="T2" fmla="*/ 165 w 1317"/>
                <a:gd name="T3" fmla="*/ 100 h 160"/>
                <a:gd name="T4" fmla="*/ 384 w 1317"/>
                <a:gd name="T5" fmla="*/ 155 h 160"/>
                <a:gd name="T6" fmla="*/ 650 w 1317"/>
                <a:gd name="T7" fmla="*/ 128 h 160"/>
                <a:gd name="T8" fmla="*/ 1034 w 1317"/>
                <a:gd name="T9" fmla="*/ 36 h 160"/>
                <a:gd name="T10" fmla="*/ 1207 w 1317"/>
                <a:gd name="T11" fmla="*/ 9 h 160"/>
                <a:gd name="T12" fmla="*/ 1317 w 1317"/>
                <a:gd name="T13" fmla="*/ 9 h 160"/>
                <a:gd name="T14" fmla="*/ 0 60000 65536"/>
                <a:gd name="T15" fmla="*/ 0 60000 65536"/>
                <a:gd name="T16" fmla="*/ 0 60000 65536"/>
                <a:gd name="T17" fmla="*/ 0 60000 65536"/>
                <a:gd name="T18" fmla="*/ 0 60000 65536"/>
                <a:gd name="T19" fmla="*/ 0 60000 65536"/>
                <a:gd name="T20" fmla="*/ 0 60000 65536"/>
                <a:gd name="T21" fmla="*/ 0 w 1317"/>
                <a:gd name="T22" fmla="*/ 0 h 160"/>
                <a:gd name="T23" fmla="*/ 1317 w 1317"/>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7" h="160">
                  <a:moveTo>
                    <a:pt x="0" y="0"/>
                  </a:moveTo>
                  <a:cubicBezTo>
                    <a:pt x="50" y="37"/>
                    <a:pt x="101" y="74"/>
                    <a:pt x="165" y="100"/>
                  </a:cubicBezTo>
                  <a:cubicBezTo>
                    <a:pt x="229" y="126"/>
                    <a:pt x="303" y="150"/>
                    <a:pt x="384" y="155"/>
                  </a:cubicBezTo>
                  <a:cubicBezTo>
                    <a:pt x="465" y="160"/>
                    <a:pt x="542" y="148"/>
                    <a:pt x="650" y="128"/>
                  </a:cubicBezTo>
                  <a:cubicBezTo>
                    <a:pt x="758" y="108"/>
                    <a:pt x="941" y="56"/>
                    <a:pt x="1034" y="36"/>
                  </a:cubicBezTo>
                  <a:cubicBezTo>
                    <a:pt x="1127" y="16"/>
                    <a:pt x="1160" y="13"/>
                    <a:pt x="1207" y="9"/>
                  </a:cubicBezTo>
                  <a:cubicBezTo>
                    <a:pt x="1254" y="5"/>
                    <a:pt x="1299" y="9"/>
                    <a:pt x="1317" y="9"/>
                  </a:cubicBezTo>
                </a:path>
              </a:pathLst>
            </a:custGeom>
            <a:noFill/>
            <a:ln w="38100" cap="flat" cmpd="sng">
              <a:solidFill>
                <a:srgbClr val="FFCC00"/>
              </a:solidFill>
              <a:prstDash val="solid"/>
              <a:round/>
              <a:headEnd/>
              <a:tailEnd/>
            </a:ln>
          </p:spPr>
          <p:txBody>
            <a:bodyPr/>
            <a:lstStyle/>
            <a:p>
              <a:endParaRPr lang="es-ES_tradnl">
                <a:solidFill>
                  <a:srgbClr val="000000"/>
                </a:solidFill>
              </a:endParaRPr>
            </a:p>
          </p:txBody>
        </p:sp>
        <p:sp>
          <p:nvSpPr>
            <p:cNvPr id="24597" name="Freeform 16"/>
            <p:cNvSpPr>
              <a:spLocks/>
            </p:cNvSpPr>
            <p:nvPr/>
          </p:nvSpPr>
          <p:spPr bwMode="auto">
            <a:xfrm flipH="1">
              <a:off x="2559" y="2341"/>
              <a:ext cx="1317" cy="160"/>
            </a:xfrm>
            <a:custGeom>
              <a:avLst/>
              <a:gdLst>
                <a:gd name="T0" fmla="*/ 0 w 1317"/>
                <a:gd name="T1" fmla="*/ 0 h 160"/>
                <a:gd name="T2" fmla="*/ 165 w 1317"/>
                <a:gd name="T3" fmla="*/ 100 h 160"/>
                <a:gd name="T4" fmla="*/ 384 w 1317"/>
                <a:gd name="T5" fmla="*/ 155 h 160"/>
                <a:gd name="T6" fmla="*/ 650 w 1317"/>
                <a:gd name="T7" fmla="*/ 128 h 160"/>
                <a:gd name="T8" fmla="*/ 1034 w 1317"/>
                <a:gd name="T9" fmla="*/ 36 h 160"/>
                <a:gd name="T10" fmla="*/ 1207 w 1317"/>
                <a:gd name="T11" fmla="*/ 9 h 160"/>
                <a:gd name="T12" fmla="*/ 1317 w 1317"/>
                <a:gd name="T13" fmla="*/ 9 h 160"/>
                <a:gd name="T14" fmla="*/ 0 60000 65536"/>
                <a:gd name="T15" fmla="*/ 0 60000 65536"/>
                <a:gd name="T16" fmla="*/ 0 60000 65536"/>
                <a:gd name="T17" fmla="*/ 0 60000 65536"/>
                <a:gd name="T18" fmla="*/ 0 60000 65536"/>
                <a:gd name="T19" fmla="*/ 0 60000 65536"/>
                <a:gd name="T20" fmla="*/ 0 60000 65536"/>
                <a:gd name="T21" fmla="*/ 0 w 1317"/>
                <a:gd name="T22" fmla="*/ 0 h 160"/>
                <a:gd name="T23" fmla="*/ 1317 w 1317"/>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7" h="160">
                  <a:moveTo>
                    <a:pt x="0" y="0"/>
                  </a:moveTo>
                  <a:cubicBezTo>
                    <a:pt x="50" y="37"/>
                    <a:pt x="101" y="74"/>
                    <a:pt x="165" y="100"/>
                  </a:cubicBezTo>
                  <a:cubicBezTo>
                    <a:pt x="229" y="126"/>
                    <a:pt x="303" y="150"/>
                    <a:pt x="384" y="155"/>
                  </a:cubicBezTo>
                  <a:cubicBezTo>
                    <a:pt x="465" y="160"/>
                    <a:pt x="542" y="148"/>
                    <a:pt x="650" y="128"/>
                  </a:cubicBezTo>
                  <a:cubicBezTo>
                    <a:pt x="758" y="108"/>
                    <a:pt x="941" y="56"/>
                    <a:pt x="1034" y="36"/>
                  </a:cubicBezTo>
                  <a:cubicBezTo>
                    <a:pt x="1127" y="16"/>
                    <a:pt x="1160" y="13"/>
                    <a:pt x="1207" y="9"/>
                  </a:cubicBezTo>
                  <a:cubicBezTo>
                    <a:pt x="1254" y="5"/>
                    <a:pt x="1299" y="9"/>
                    <a:pt x="1317" y="9"/>
                  </a:cubicBezTo>
                </a:path>
              </a:pathLst>
            </a:custGeom>
            <a:noFill/>
            <a:ln w="38100" cap="flat" cmpd="sng">
              <a:solidFill>
                <a:srgbClr val="FFCC00"/>
              </a:solidFill>
              <a:prstDash val="solid"/>
              <a:round/>
              <a:headEnd/>
              <a:tailEnd/>
            </a:ln>
          </p:spPr>
          <p:txBody>
            <a:bodyPr/>
            <a:lstStyle/>
            <a:p>
              <a:endParaRPr lang="es-ES_tradnl">
                <a:solidFill>
                  <a:srgbClr val="000000"/>
                </a:solidFill>
              </a:endParaRPr>
            </a:p>
          </p:txBody>
        </p:sp>
      </p:grpSp>
      <p:sp>
        <p:nvSpPr>
          <p:cNvPr id="24595" name="Text Box 17"/>
          <p:cNvSpPr txBox="1">
            <a:spLocks noChangeArrowheads="1"/>
          </p:cNvSpPr>
          <p:nvPr/>
        </p:nvSpPr>
        <p:spPr bwMode="auto">
          <a:xfrm>
            <a:off x="7194550" y="3425825"/>
            <a:ext cx="1238250"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3333CC"/>
                </a:solidFill>
                <a:latin typeface="Times New Roman"/>
              </a:rPr>
              <a:t>  </a:t>
            </a:r>
            <a:r>
              <a:rPr lang="es-ES_tradnl" sz="2400" b="1">
                <a:solidFill>
                  <a:srgbClr val="FFCC00"/>
                </a:solidFill>
                <a:latin typeface="Times New Roman"/>
              </a:rPr>
              <a:t>53,1º</a:t>
            </a:r>
          </a:p>
        </p:txBody>
      </p:sp>
      <p:grpSp>
        <p:nvGrpSpPr>
          <p:cNvPr id="6" name="Group 19"/>
          <p:cNvGrpSpPr>
            <a:grpSpLocks/>
          </p:cNvGrpSpPr>
          <p:nvPr/>
        </p:nvGrpSpPr>
        <p:grpSpPr bwMode="auto">
          <a:xfrm>
            <a:off x="2303463" y="3803650"/>
            <a:ext cx="3246437" cy="484188"/>
            <a:chOff x="1527" y="2578"/>
            <a:chExt cx="2045" cy="305"/>
          </a:xfrm>
        </p:grpSpPr>
        <p:sp>
          <p:nvSpPr>
            <p:cNvPr id="24592" name="Freeform 20"/>
            <p:cNvSpPr>
              <a:spLocks/>
            </p:cNvSpPr>
            <p:nvPr/>
          </p:nvSpPr>
          <p:spPr bwMode="auto">
            <a:xfrm>
              <a:off x="1527" y="2578"/>
              <a:ext cx="1024" cy="305"/>
            </a:xfrm>
            <a:custGeom>
              <a:avLst/>
              <a:gdLst>
                <a:gd name="T0" fmla="*/ 0 w 1024"/>
                <a:gd name="T1" fmla="*/ 0 h 305"/>
                <a:gd name="T2" fmla="*/ 164 w 1024"/>
                <a:gd name="T3" fmla="*/ 137 h 305"/>
                <a:gd name="T4" fmla="*/ 347 w 1024"/>
                <a:gd name="T5" fmla="*/ 220 h 305"/>
                <a:gd name="T6" fmla="*/ 612 w 1024"/>
                <a:gd name="T7" fmla="*/ 284 h 305"/>
                <a:gd name="T8" fmla="*/ 850 w 1024"/>
                <a:gd name="T9" fmla="*/ 302 h 305"/>
                <a:gd name="T10" fmla="*/ 1024 w 1024"/>
                <a:gd name="T11" fmla="*/ 302 h 305"/>
                <a:gd name="T12" fmla="*/ 0 60000 65536"/>
                <a:gd name="T13" fmla="*/ 0 60000 65536"/>
                <a:gd name="T14" fmla="*/ 0 60000 65536"/>
                <a:gd name="T15" fmla="*/ 0 60000 65536"/>
                <a:gd name="T16" fmla="*/ 0 60000 65536"/>
                <a:gd name="T17" fmla="*/ 0 60000 65536"/>
                <a:gd name="T18" fmla="*/ 0 w 1024"/>
                <a:gd name="T19" fmla="*/ 0 h 305"/>
                <a:gd name="T20" fmla="*/ 1024 w 1024"/>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24" h="305">
                  <a:moveTo>
                    <a:pt x="0" y="0"/>
                  </a:moveTo>
                  <a:cubicBezTo>
                    <a:pt x="53" y="50"/>
                    <a:pt x="106" y="100"/>
                    <a:pt x="164" y="137"/>
                  </a:cubicBezTo>
                  <a:cubicBezTo>
                    <a:pt x="222" y="174"/>
                    <a:pt x="272" y="196"/>
                    <a:pt x="347" y="220"/>
                  </a:cubicBezTo>
                  <a:cubicBezTo>
                    <a:pt x="422" y="244"/>
                    <a:pt x="528" y="270"/>
                    <a:pt x="612" y="284"/>
                  </a:cubicBezTo>
                  <a:cubicBezTo>
                    <a:pt x="696" y="298"/>
                    <a:pt x="781" y="299"/>
                    <a:pt x="850" y="302"/>
                  </a:cubicBezTo>
                  <a:cubicBezTo>
                    <a:pt x="919" y="305"/>
                    <a:pt x="995" y="302"/>
                    <a:pt x="1024" y="302"/>
                  </a:cubicBezTo>
                </a:path>
              </a:pathLst>
            </a:custGeom>
            <a:noFill/>
            <a:ln w="38100" cap="flat" cmpd="sng">
              <a:solidFill>
                <a:schemeClr val="tx1"/>
              </a:solidFill>
              <a:prstDash val="solid"/>
              <a:round/>
              <a:headEnd/>
              <a:tailEnd/>
            </a:ln>
          </p:spPr>
          <p:txBody>
            <a:bodyPr/>
            <a:lstStyle/>
            <a:p>
              <a:endParaRPr lang="es-ES_tradnl">
                <a:solidFill>
                  <a:srgbClr val="000000"/>
                </a:solidFill>
              </a:endParaRPr>
            </a:p>
          </p:txBody>
        </p:sp>
        <p:sp>
          <p:nvSpPr>
            <p:cNvPr id="24593" name="Freeform 21"/>
            <p:cNvSpPr>
              <a:spLocks/>
            </p:cNvSpPr>
            <p:nvPr/>
          </p:nvSpPr>
          <p:spPr bwMode="auto">
            <a:xfrm flipH="1">
              <a:off x="2548" y="2578"/>
              <a:ext cx="1024" cy="305"/>
            </a:xfrm>
            <a:custGeom>
              <a:avLst/>
              <a:gdLst>
                <a:gd name="T0" fmla="*/ 0 w 1024"/>
                <a:gd name="T1" fmla="*/ 0 h 305"/>
                <a:gd name="T2" fmla="*/ 164 w 1024"/>
                <a:gd name="T3" fmla="*/ 137 h 305"/>
                <a:gd name="T4" fmla="*/ 347 w 1024"/>
                <a:gd name="T5" fmla="*/ 220 h 305"/>
                <a:gd name="T6" fmla="*/ 612 w 1024"/>
                <a:gd name="T7" fmla="*/ 284 h 305"/>
                <a:gd name="T8" fmla="*/ 850 w 1024"/>
                <a:gd name="T9" fmla="*/ 302 h 305"/>
                <a:gd name="T10" fmla="*/ 1024 w 1024"/>
                <a:gd name="T11" fmla="*/ 302 h 305"/>
                <a:gd name="T12" fmla="*/ 0 60000 65536"/>
                <a:gd name="T13" fmla="*/ 0 60000 65536"/>
                <a:gd name="T14" fmla="*/ 0 60000 65536"/>
                <a:gd name="T15" fmla="*/ 0 60000 65536"/>
                <a:gd name="T16" fmla="*/ 0 60000 65536"/>
                <a:gd name="T17" fmla="*/ 0 60000 65536"/>
                <a:gd name="T18" fmla="*/ 0 w 1024"/>
                <a:gd name="T19" fmla="*/ 0 h 305"/>
                <a:gd name="T20" fmla="*/ 1024 w 1024"/>
                <a:gd name="T21" fmla="*/ 305 h 305"/>
              </a:gdLst>
              <a:ahLst/>
              <a:cxnLst>
                <a:cxn ang="T12">
                  <a:pos x="T0" y="T1"/>
                </a:cxn>
                <a:cxn ang="T13">
                  <a:pos x="T2" y="T3"/>
                </a:cxn>
                <a:cxn ang="T14">
                  <a:pos x="T4" y="T5"/>
                </a:cxn>
                <a:cxn ang="T15">
                  <a:pos x="T6" y="T7"/>
                </a:cxn>
                <a:cxn ang="T16">
                  <a:pos x="T8" y="T9"/>
                </a:cxn>
                <a:cxn ang="T17">
                  <a:pos x="T10" y="T11"/>
                </a:cxn>
              </a:cxnLst>
              <a:rect l="T18" t="T19" r="T20" b="T21"/>
              <a:pathLst>
                <a:path w="1024" h="305">
                  <a:moveTo>
                    <a:pt x="0" y="0"/>
                  </a:moveTo>
                  <a:cubicBezTo>
                    <a:pt x="53" y="50"/>
                    <a:pt x="106" y="100"/>
                    <a:pt x="164" y="137"/>
                  </a:cubicBezTo>
                  <a:cubicBezTo>
                    <a:pt x="222" y="174"/>
                    <a:pt x="272" y="196"/>
                    <a:pt x="347" y="220"/>
                  </a:cubicBezTo>
                  <a:cubicBezTo>
                    <a:pt x="422" y="244"/>
                    <a:pt x="528" y="270"/>
                    <a:pt x="612" y="284"/>
                  </a:cubicBezTo>
                  <a:cubicBezTo>
                    <a:pt x="696" y="298"/>
                    <a:pt x="781" y="299"/>
                    <a:pt x="850" y="302"/>
                  </a:cubicBezTo>
                  <a:cubicBezTo>
                    <a:pt x="919" y="305"/>
                    <a:pt x="995" y="302"/>
                    <a:pt x="1024" y="302"/>
                  </a:cubicBezTo>
                </a:path>
              </a:pathLst>
            </a:custGeom>
            <a:noFill/>
            <a:ln w="38100" cap="flat" cmpd="sng">
              <a:solidFill>
                <a:schemeClr val="tx1"/>
              </a:solidFill>
              <a:prstDash val="solid"/>
              <a:round/>
              <a:headEnd/>
              <a:tailEnd/>
            </a:ln>
          </p:spPr>
          <p:txBody>
            <a:bodyPr/>
            <a:lstStyle/>
            <a:p>
              <a:endParaRPr lang="es-ES_tradnl">
                <a:solidFill>
                  <a:srgbClr val="000000"/>
                </a:solidFill>
              </a:endParaRPr>
            </a:p>
          </p:txBody>
        </p:sp>
      </p:grpSp>
      <p:sp>
        <p:nvSpPr>
          <p:cNvPr id="24591" name="Text Box 22"/>
          <p:cNvSpPr txBox="1">
            <a:spLocks noChangeArrowheads="1"/>
          </p:cNvSpPr>
          <p:nvPr/>
        </p:nvSpPr>
        <p:spPr bwMode="auto">
          <a:xfrm>
            <a:off x="7194550" y="3959225"/>
            <a:ext cx="1238250"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3333CC"/>
                </a:solidFill>
                <a:latin typeface="Times New Roman"/>
              </a:rPr>
              <a:t>  </a:t>
            </a:r>
            <a:r>
              <a:rPr lang="es-ES_tradnl" sz="2400" b="1">
                <a:solidFill>
                  <a:srgbClr val="000000"/>
                </a:solidFill>
                <a:latin typeface="Times New Roman"/>
              </a:rPr>
              <a:t>41,4º</a:t>
            </a:r>
          </a:p>
        </p:txBody>
      </p:sp>
      <p:grpSp>
        <p:nvGrpSpPr>
          <p:cNvPr id="7" name="Group 24"/>
          <p:cNvGrpSpPr>
            <a:grpSpLocks/>
          </p:cNvGrpSpPr>
          <p:nvPr/>
        </p:nvGrpSpPr>
        <p:grpSpPr bwMode="auto">
          <a:xfrm>
            <a:off x="2752725" y="4240213"/>
            <a:ext cx="2343150" cy="681037"/>
            <a:chOff x="1810" y="2853"/>
            <a:chExt cx="1476" cy="429"/>
          </a:xfrm>
        </p:grpSpPr>
        <p:sp>
          <p:nvSpPr>
            <p:cNvPr id="24588" name="Freeform 25"/>
            <p:cNvSpPr>
              <a:spLocks/>
            </p:cNvSpPr>
            <p:nvPr/>
          </p:nvSpPr>
          <p:spPr bwMode="auto">
            <a:xfrm>
              <a:off x="1810" y="2853"/>
              <a:ext cx="741" cy="429"/>
            </a:xfrm>
            <a:custGeom>
              <a:avLst/>
              <a:gdLst>
                <a:gd name="T0" fmla="*/ 0 w 741"/>
                <a:gd name="T1" fmla="*/ 0 h 429"/>
                <a:gd name="T2" fmla="*/ 156 w 741"/>
                <a:gd name="T3" fmla="*/ 173 h 429"/>
                <a:gd name="T4" fmla="*/ 366 w 741"/>
                <a:gd name="T5" fmla="*/ 310 h 429"/>
                <a:gd name="T6" fmla="*/ 604 w 741"/>
                <a:gd name="T7" fmla="*/ 411 h 429"/>
                <a:gd name="T8" fmla="*/ 741 w 741"/>
                <a:gd name="T9" fmla="*/ 420 h 429"/>
                <a:gd name="T10" fmla="*/ 0 60000 65536"/>
                <a:gd name="T11" fmla="*/ 0 60000 65536"/>
                <a:gd name="T12" fmla="*/ 0 60000 65536"/>
                <a:gd name="T13" fmla="*/ 0 60000 65536"/>
                <a:gd name="T14" fmla="*/ 0 60000 65536"/>
                <a:gd name="T15" fmla="*/ 0 w 741"/>
                <a:gd name="T16" fmla="*/ 0 h 429"/>
                <a:gd name="T17" fmla="*/ 741 w 741"/>
                <a:gd name="T18" fmla="*/ 429 h 429"/>
              </a:gdLst>
              <a:ahLst/>
              <a:cxnLst>
                <a:cxn ang="T10">
                  <a:pos x="T0" y="T1"/>
                </a:cxn>
                <a:cxn ang="T11">
                  <a:pos x="T2" y="T3"/>
                </a:cxn>
                <a:cxn ang="T12">
                  <a:pos x="T4" y="T5"/>
                </a:cxn>
                <a:cxn ang="T13">
                  <a:pos x="T6" y="T7"/>
                </a:cxn>
                <a:cxn ang="T14">
                  <a:pos x="T8" y="T9"/>
                </a:cxn>
              </a:cxnLst>
              <a:rect l="T15" t="T16" r="T17" b="T18"/>
              <a:pathLst>
                <a:path w="741" h="429">
                  <a:moveTo>
                    <a:pt x="0" y="0"/>
                  </a:moveTo>
                  <a:cubicBezTo>
                    <a:pt x="47" y="60"/>
                    <a:pt x="95" y="121"/>
                    <a:pt x="156" y="173"/>
                  </a:cubicBezTo>
                  <a:cubicBezTo>
                    <a:pt x="217" y="225"/>
                    <a:pt x="292" y="270"/>
                    <a:pt x="366" y="310"/>
                  </a:cubicBezTo>
                  <a:cubicBezTo>
                    <a:pt x="440" y="350"/>
                    <a:pt x="542" y="393"/>
                    <a:pt x="604" y="411"/>
                  </a:cubicBezTo>
                  <a:cubicBezTo>
                    <a:pt x="666" y="429"/>
                    <a:pt x="718" y="419"/>
                    <a:pt x="741" y="420"/>
                  </a:cubicBezTo>
                </a:path>
              </a:pathLst>
            </a:custGeom>
            <a:noFill/>
            <a:ln w="38100" cap="flat" cmpd="sng">
              <a:solidFill>
                <a:srgbClr val="FF3300"/>
              </a:solidFill>
              <a:prstDash val="solid"/>
              <a:round/>
              <a:headEnd/>
              <a:tailEnd/>
            </a:ln>
          </p:spPr>
          <p:txBody>
            <a:bodyPr/>
            <a:lstStyle/>
            <a:p>
              <a:endParaRPr lang="es-ES_tradnl">
                <a:solidFill>
                  <a:srgbClr val="000000"/>
                </a:solidFill>
              </a:endParaRPr>
            </a:p>
          </p:txBody>
        </p:sp>
        <p:sp>
          <p:nvSpPr>
            <p:cNvPr id="24589" name="Freeform 26"/>
            <p:cNvSpPr>
              <a:spLocks/>
            </p:cNvSpPr>
            <p:nvPr/>
          </p:nvSpPr>
          <p:spPr bwMode="auto">
            <a:xfrm flipH="1">
              <a:off x="2545" y="2853"/>
              <a:ext cx="741" cy="429"/>
            </a:xfrm>
            <a:custGeom>
              <a:avLst/>
              <a:gdLst>
                <a:gd name="T0" fmla="*/ 0 w 741"/>
                <a:gd name="T1" fmla="*/ 0 h 429"/>
                <a:gd name="T2" fmla="*/ 156 w 741"/>
                <a:gd name="T3" fmla="*/ 173 h 429"/>
                <a:gd name="T4" fmla="*/ 366 w 741"/>
                <a:gd name="T5" fmla="*/ 310 h 429"/>
                <a:gd name="T6" fmla="*/ 604 w 741"/>
                <a:gd name="T7" fmla="*/ 411 h 429"/>
                <a:gd name="T8" fmla="*/ 741 w 741"/>
                <a:gd name="T9" fmla="*/ 420 h 429"/>
                <a:gd name="T10" fmla="*/ 0 60000 65536"/>
                <a:gd name="T11" fmla="*/ 0 60000 65536"/>
                <a:gd name="T12" fmla="*/ 0 60000 65536"/>
                <a:gd name="T13" fmla="*/ 0 60000 65536"/>
                <a:gd name="T14" fmla="*/ 0 60000 65536"/>
                <a:gd name="T15" fmla="*/ 0 w 741"/>
                <a:gd name="T16" fmla="*/ 0 h 429"/>
                <a:gd name="T17" fmla="*/ 741 w 741"/>
                <a:gd name="T18" fmla="*/ 429 h 429"/>
              </a:gdLst>
              <a:ahLst/>
              <a:cxnLst>
                <a:cxn ang="T10">
                  <a:pos x="T0" y="T1"/>
                </a:cxn>
                <a:cxn ang="T11">
                  <a:pos x="T2" y="T3"/>
                </a:cxn>
                <a:cxn ang="T12">
                  <a:pos x="T4" y="T5"/>
                </a:cxn>
                <a:cxn ang="T13">
                  <a:pos x="T6" y="T7"/>
                </a:cxn>
                <a:cxn ang="T14">
                  <a:pos x="T8" y="T9"/>
                </a:cxn>
              </a:cxnLst>
              <a:rect l="T15" t="T16" r="T17" b="T18"/>
              <a:pathLst>
                <a:path w="741" h="429">
                  <a:moveTo>
                    <a:pt x="0" y="0"/>
                  </a:moveTo>
                  <a:cubicBezTo>
                    <a:pt x="47" y="60"/>
                    <a:pt x="95" y="121"/>
                    <a:pt x="156" y="173"/>
                  </a:cubicBezTo>
                  <a:cubicBezTo>
                    <a:pt x="217" y="225"/>
                    <a:pt x="292" y="270"/>
                    <a:pt x="366" y="310"/>
                  </a:cubicBezTo>
                  <a:cubicBezTo>
                    <a:pt x="440" y="350"/>
                    <a:pt x="542" y="393"/>
                    <a:pt x="604" y="411"/>
                  </a:cubicBezTo>
                  <a:cubicBezTo>
                    <a:pt x="666" y="429"/>
                    <a:pt x="718" y="419"/>
                    <a:pt x="741" y="420"/>
                  </a:cubicBezTo>
                </a:path>
              </a:pathLst>
            </a:custGeom>
            <a:noFill/>
            <a:ln w="38100" cap="flat" cmpd="sng">
              <a:solidFill>
                <a:srgbClr val="FF3300"/>
              </a:solidFill>
              <a:prstDash val="solid"/>
              <a:round/>
              <a:headEnd/>
              <a:tailEnd/>
            </a:ln>
          </p:spPr>
          <p:txBody>
            <a:bodyPr/>
            <a:lstStyle/>
            <a:p>
              <a:endParaRPr lang="es-ES_tradnl">
                <a:solidFill>
                  <a:srgbClr val="000000"/>
                </a:solidFill>
              </a:endParaRPr>
            </a:p>
          </p:txBody>
        </p:sp>
      </p:grpSp>
      <p:sp>
        <p:nvSpPr>
          <p:cNvPr id="24587" name="Text Box 27"/>
          <p:cNvSpPr txBox="1">
            <a:spLocks noChangeArrowheads="1"/>
          </p:cNvSpPr>
          <p:nvPr/>
        </p:nvSpPr>
        <p:spPr bwMode="auto">
          <a:xfrm>
            <a:off x="7194550" y="4473575"/>
            <a:ext cx="1238250"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3333CC"/>
                </a:solidFill>
                <a:latin typeface="Times New Roman"/>
              </a:rPr>
              <a:t>  </a:t>
            </a:r>
            <a:r>
              <a:rPr lang="es-ES_tradnl" sz="2400" b="1">
                <a:solidFill>
                  <a:srgbClr val="FF3300"/>
                </a:solidFill>
                <a:latin typeface="Times New Roman"/>
              </a:rPr>
              <a:t>30,0º</a:t>
            </a:r>
          </a:p>
        </p:txBody>
      </p:sp>
      <p:sp>
        <p:nvSpPr>
          <p:cNvPr id="24584" name="Text Box 30"/>
          <p:cNvSpPr txBox="1">
            <a:spLocks noChangeArrowheads="1"/>
          </p:cNvSpPr>
          <p:nvPr/>
        </p:nvSpPr>
        <p:spPr bwMode="auto">
          <a:xfrm>
            <a:off x="0" y="0"/>
            <a:ext cx="9144000" cy="461963"/>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400" b="1">
                <a:solidFill>
                  <a:srgbClr val="FFFFFF"/>
                </a:solidFill>
                <a:latin typeface="Calibri" pitchFamily="34" charset="0"/>
                <a:cs typeface="Calibri" pitchFamily="34" charset="0"/>
              </a:rPr>
              <a:t>Variación de la resultante y de la aceleración con la elongación.</a:t>
            </a:r>
          </a:p>
        </p:txBody>
      </p:sp>
      <p:sp>
        <p:nvSpPr>
          <p:cNvPr id="34" name="33 Rectángulo"/>
          <p:cNvSpPr/>
          <p:nvPr/>
        </p:nvSpPr>
        <p:spPr>
          <a:xfrm>
            <a:off x="6208713" y="5630863"/>
            <a:ext cx="1166812" cy="44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03"/>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9"/>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95"/>
                                        </p:tgtEl>
                                        <p:attrNameLst>
                                          <p:attrName>style.visibility</p:attrName>
                                        </p:attrNameLst>
                                      </p:cBhvr>
                                      <p:to>
                                        <p:strVal val="visible"/>
                                      </p:to>
                                    </p:set>
                                  </p:childTnLst>
                                </p:cTn>
                              </p:par>
                            </p:childTnLst>
                          </p:cTn>
                        </p:par>
                        <p:par>
                          <p:cTn id="23" fill="hold">
                            <p:stCondLst>
                              <p:cond delay="0"/>
                            </p:stCondLst>
                            <p:childTnLst>
                              <p:par>
                                <p:cTn id="24" presetID="22" presetClass="entr" presetSubtype="8"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91"/>
                                        </p:tgtEl>
                                        <p:attrNameLst>
                                          <p:attrName>style.visibility</p:attrName>
                                        </p:attrNameLst>
                                      </p:cBhvr>
                                      <p:to>
                                        <p:strVal val="visible"/>
                                      </p:to>
                                    </p:set>
                                  </p:childTnLst>
                                </p:cTn>
                              </p:par>
                            </p:childTnLst>
                          </p:cTn>
                        </p:par>
                        <p:par>
                          <p:cTn id="31" fill="hold">
                            <p:stCondLst>
                              <p:cond delay="0"/>
                            </p:stCondLst>
                            <p:childTnLst>
                              <p:par>
                                <p:cTn id="32" presetID="22" presetClass="entr" presetSubtype="8"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7"/>
                                        </p:tgtEl>
                                        <p:attrNameLst>
                                          <p:attrName>style.visibility</p:attrName>
                                        </p:attrNameLst>
                                      </p:cBhvr>
                                      <p:to>
                                        <p:strVal val="visible"/>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3" grpId="0"/>
      <p:bldP spid="24599" grpId="0"/>
      <p:bldP spid="24595" grpId="0"/>
      <p:bldP spid="24591" grpId="0"/>
      <p:bldP spid="245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288925" y="3782060"/>
            <a:ext cx="8639175" cy="2894013"/>
          </a:xfrm>
          <a:prstGeom prst="rect">
            <a:avLst/>
          </a:prstGeom>
          <a:solidFill>
            <a:schemeClr val="bg1"/>
          </a:solidFill>
          <a:ln w="19050">
            <a:solidFill>
              <a:schemeClr val="tx1"/>
            </a:solidFill>
            <a:miter lim="800000"/>
            <a:headEnd/>
            <a:tailEnd/>
          </a:ln>
        </p:spPr>
        <p:txBody>
          <a:bodyPr anchor="ctr">
            <a:spAutoFit/>
          </a:bodyPr>
          <a:lstStyle/>
          <a:p>
            <a:pPr marL="265113" indent="-265113" algn="just" eaLnBrk="0" hangingPunct="0">
              <a:buFont typeface="Times New Roman" pitchFamily="18" charset="0"/>
              <a:buAutoNum type="arabicPeriod"/>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En ninguna posición la resultante, ni por lo tanto la aceleración, son nulas.</a:t>
            </a:r>
            <a:endParaRPr lang="es-ES_tradnl" sz="1400" dirty="0">
              <a:latin typeface="Calibri" pitchFamily="34" charset="0"/>
            </a:endParaRPr>
          </a:p>
          <a:p>
            <a:pPr marL="265113" indent="-265113" algn="just" eaLnBrk="0" hangingPunct="0">
              <a:buFont typeface="Times New Roman" pitchFamily="18" charset="0"/>
              <a:buAutoNum type="arabicPeriod"/>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En </a:t>
            </a:r>
            <a:r>
              <a:rPr lang="es-ES_tradnl" sz="1400" dirty="0" smtClean="0">
                <a:latin typeface="Calibri" pitchFamily="34" charset="0"/>
                <a:cs typeface="Times New Roman" pitchFamily="18" charset="0"/>
              </a:rPr>
              <a:t>las posiciones </a:t>
            </a:r>
            <a:r>
              <a:rPr lang="es-ES_tradnl" sz="1400" b="1" dirty="0">
                <a:latin typeface="Calibri" pitchFamily="34" charset="0"/>
                <a:cs typeface="Times New Roman" pitchFamily="18" charset="0"/>
              </a:rPr>
              <a:t>A</a:t>
            </a:r>
            <a:r>
              <a:rPr lang="es-ES_tradnl" sz="1400" dirty="0">
                <a:latin typeface="Calibri" pitchFamily="34" charset="0"/>
                <a:cs typeface="Times New Roman" pitchFamily="18" charset="0"/>
              </a:rPr>
              <a:t>, de máxima elongación angular:</a:t>
            </a:r>
            <a:endParaRPr lang="es-ES_tradnl" sz="1400" dirty="0">
              <a:latin typeface="Calibri" pitchFamily="34" charset="0"/>
            </a:endParaRP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nunca la resultante, ni la aceleración, son </a:t>
            </a:r>
            <a:r>
              <a:rPr lang="es-ES_tradnl" sz="1400" dirty="0" smtClean="0">
                <a:latin typeface="Calibri" pitchFamily="34" charset="0"/>
                <a:cs typeface="Times New Roman" pitchFamily="18" charset="0"/>
              </a:rPr>
              <a:t>mínimas.</a:t>
            </a: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smtClean="0">
                <a:latin typeface="Calibri" pitchFamily="34" charset="0"/>
                <a:cs typeface="Times New Roman" pitchFamily="18" charset="0"/>
              </a:rPr>
              <a:t>la </a:t>
            </a:r>
            <a:r>
              <a:rPr lang="es-ES_tradnl" sz="1400" dirty="0">
                <a:latin typeface="Calibri" pitchFamily="34" charset="0"/>
                <a:cs typeface="Times New Roman" pitchFamily="18" charset="0"/>
              </a:rPr>
              <a:t>resultante y la aceleración son máximas para  α</a:t>
            </a:r>
            <a:r>
              <a:rPr lang="es-ES_tradnl" sz="1400" baseline="-30000" dirty="0">
                <a:latin typeface="Calibri" pitchFamily="34" charset="0"/>
                <a:cs typeface="Times New Roman" pitchFamily="18" charset="0"/>
              </a:rPr>
              <a:t>0</a:t>
            </a:r>
            <a:r>
              <a:rPr lang="es-ES_tradnl" sz="1400" dirty="0">
                <a:latin typeface="Calibri" pitchFamily="34" charset="0"/>
                <a:cs typeface="Times New Roman" pitchFamily="18" charset="0"/>
              </a:rPr>
              <a:t> ≤ 53,11º.</a:t>
            </a:r>
            <a:endParaRPr lang="es-ES_tradnl" sz="1400" dirty="0">
              <a:latin typeface="Calibri" pitchFamily="34" charset="0"/>
            </a:endParaRPr>
          </a:p>
          <a:p>
            <a:pPr marL="265113" indent="-265113" algn="just" eaLnBrk="0" hangingPunct="0">
              <a:buFontTx/>
              <a:buAutoNum type="arabicPeriod" startAt="3"/>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En una posición </a:t>
            </a:r>
            <a:r>
              <a:rPr lang="es-ES_tradnl" sz="1400" b="1" dirty="0">
                <a:latin typeface="Calibri" pitchFamily="34" charset="0"/>
                <a:cs typeface="Times New Roman" pitchFamily="18" charset="0"/>
              </a:rPr>
              <a:t>B</a:t>
            </a:r>
            <a:r>
              <a:rPr lang="es-ES_tradnl" sz="1400" dirty="0">
                <a:latin typeface="Calibri" pitchFamily="34" charset="0"/>
                <a:cs typeface="Times New Roman" pitchFamily="18" charset="0"/>
              </a:rPr>
              <a:t> intermedia:</a:t>
            </a: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nunca la resultante ni la aceleración son máximas.</a:t>
            </a:r>
            <a:endParaRPr lang="es-ES_tradnl" sz="1400" dirty="0">
              <a:latin typeface="Calibri" pitchFamily="34" charset="0"/>
            </a:endParaRP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la resultante y la aceleración son mínimas, para α</a:t>
            </a:r>
            <a:r>
              <a:rPr lang="es-ES_tradnl" sz="1400" baseline="-30000" dirty="0">
                <a:latin typeface="Calibri" pitchFamily="34" charset="0"/>
                <a:cs typeface="Times New Roman" pitchFamily="18" charset="0"/>
              </a:rPr>
              <a:t>0</a:t>
            </a:r>
            <a:r>
              <a:rPr lang="es-ES_tradnl" sz="1400" dirty="0">
                <a:latin typeface="Calibri" pitchFamily="34" charset="0"/>
                <a:cs typeface="Times New Roman" pitchFamily="18" charset="0"/>
              </a:rPr>
              <a:t> &gt; 41,41º , en una posición </a:t>
            </a:r>
            <a:r>
              <a:rPr lang="es-ES_tradnl" sz="1400" b="1" dirty="0">
                <a:latin typeface="Calibri" pitchFamily="34" charset="0"/>
                <a:cs typeface="Times New Roman" pitchFamily="18" charset="0"/>
              </a:rPr>
              <a:t>D</a:t>
            </a:r>
            <a:r>
              <a:rPr lang="es-ES_tradnl" sz="1400" dirty="0">
                <a:latin typeface="Calibri" pitchFamily="34" charset="0"/>
                <a:cs typeface="Times New Roman" pitchFamily="18" charset="0"/>
              </a:rPr>
              <a:t> definida por  la elongación:</a:t>
            </a:r>
          </a:p>
          <a:p>
            <a:pPr marL="265113" indent="-265113" algn="just" eaLnBrk="0" hangingPunct="0">
              <a:tabLst>
                <a:tab pos="-1314450" algn="l"/>
                <a:tab pos="-1025525" algn="l"/>
                <a:tab pos="-882650" algn="l"/>
                <a:tab pos="3114675" algn="l"/>
                <a:tab pos="3571875" algn="l"/>
                <a:tab pos="4029075" algn="l"/>
                <a:tab pos="4486275" algn="l"/>
                <a:tab pos="4943475" algn="l"/>
              </a:tabLst>
            </a:pPr>
            <a:endParaRPr lang="es-ES_tradnl" sz="1400" dirty="0">
              <a:latin typeface="Calibri" pitchFamily="34" charset="0"/>
              <a:cs typeface="Times New Roman" pitchFamily="18" charset="0"/>
            </a:endParaRPr>
          </a:p>
          <a:p>
            <a:pPr marL="265113" indent="-265113" algn="just" eaLnBrk="0" hangingPunct="0">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4.	En la posición </a:t>
            </a:r>
            <a:r>
              <a:rPr lang="es-ES_tradnl" sz="1400" b="1" dirty="0">
                <a:latin typeface="Calibri" pitchFamily="34" charset="0"/>
                <a:cs typeface="Times New Roman" pitchFamily="18" charset="0"/>
              </a:rPr>
              <a:t>C</a:t>
            </a:r>
            <a:r>
              <a:rPr lang="es-ES_tradnl" sz="1400" dirty="0">
                <a:latin typeface="Calibri" pitchFamily="34" charset="0"/>
                <a:cs typeface="Times New Roman" pitchFamily="18" charset="0"/>
              </a:rPr>
              <a:t>, en la que  α = 0:</a:t>
            </a:r>
            <a:endParaRPr lang="es-ES_tradnl" sz="1400" dirty="0">
              <a:latin typeface="Calibri" pitchFamily="34" charset="0"/>
            </a:endParaRP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la resultante y la aceleración son mínimas para  α</a:t>
            </a:r>
            <a:r>
              <a:rPr lang="es-ES_tradnl" sz="1400" baseline="-30000" dirty="0">
                <a:latin typeface="Calibri" pitchFamily="34" charset="0"/>
                <a:cs typeface="Times New Roman" pitchFamily="18" charset="0"/>
              </a:rPr>
              <a:t>0</a:t>
            </a:r>
            <a:r>
              <a:rPr lang="es-ES_tradnl" sz="1400" dirty="0">
                <a:latin typeface="Calibri" pitchFamily="34" charset="0"/>
                <a:cs typeface="Times New Roman" pitchFamily="18" charset="0"/>
              </a:rPr>
              <a:t> ≤ 41,41º.</a:t>
            </a:r>
            <a:endParaRPr lang="es-ES_tradnl" sz="1400" dirty="0">
              <a:latin typeface="Calibri" pitchFamily="34" charset="0"/>
            </a:endParaRPr>
          </a:p>
          <a:p>
            <a:pPr marL="622300" lvl="1" indent="-165100" algn="just" eaLnBrk="0" hangingPunct="0">
              <a:buFont typeface="Wingdings" pitchFamily="2" charset="2"/>
              <a:buChar char="§"/>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la resultante y la aceleración son máximas para  α</a:t>
            </a:r>
            <a:r>
              <a:rPr lang="es-ES_tradnl" sz="1400" baseline="-30000" dirty="0">
                <a:latin typeface="Calibri" pitchFamily="34" charset="0"/>
                <a:cs typeface="Times New Roman" pitchFamily="18" charset="0"/>
              </a:rPr>
              <a:t>0</a:t>
            </a:r>
            <a:r>
              <a:rPr lang="es-ES_tradnl" sz="1400" dirty="0">
                <a:latin typeface="Calibri" pitchFamily="34" charset="0"/>
                <a:cs typeface="Times New Roman" pitchFamily="18" charset="0"/>
              </a:rPr>
              <a:t> ≥ 53,11º.</a:t>
            </a:r>
            <a:endParaRPr lang="es-ES_tradnl" sz="1400" dirty="0">
              <a:latin typeface="Calibri" pitchFamily="34" charset="0"/>
            </a:endParaRPr>
          </a:p>
          <a:p>
            <a:pPr marL="265113" indent="-265113" algn="just" eaLnBrk="0" hangingPunct="0">
              <a:tabLst>
                <a:tab pos="-1314450" algn="l"/>
                <a:tab pos="-1025525" algn="l"/>
                <a:tab pos="-882650" algn="l"/>
                <a:tab pos="3114675" algn="l"/>
                <a:tab pos="3571875" algn="l"/>
                <a:tab pos="4029075" algn="l"/>
                <a:tab pos="4486275" algn="l"/>
                <a:tab pos="4943475" algn="l"/>
              </a:tabLst>
            </a:pPr>
            <a:r>
              <a:rPr lang="es-ES_tradnl" sz="1400" dirty="0">
                <a:latin typeface="Calibri" pitchFamily="34" charset="0"/>
                <a:cs typeface="Times New Roman" pitchFamily="18" charset="0"/>
              </a:rPr>
              <a:t>5.	Para α</a:t>
            </a:r>
            <a:r>
              <a:rPr lang="es-ES_tradnl" sz="1400" baseline="-30000" dirty="0">
                <a:latin typeface="Calibri" pitchFamily="34" charset="0"/>
                <a:cs typeface="Times New Roman" pitchFamily="18" charset="0"/>
              </a:rPr>
              <a:t>0</a:t>
            </a:r>
            <a:r>
              <a:rPr lang="es-ES_tradnl" sz="1400" dirty="0">
                <a:latin typeface="Calibri" pitchFamily="34" charset="0"/>
                <a:cs typeface="Times New Roman" pitchFamily="18" charset="0"/>
              </a:rPr>
              <a:t> = 53,11º la resultante y la aceleración toman el valor máximo tanto en la posición </a:t>
            </a:r>
            <a:r>
              <a:rPr lang="es-ES_tradnl" sz="1400" b="1" dirty="0">
                <a:latin typeface="Calibri" pitchFamily="34" charset="0"/>
                <a:cs typeface="Times New Roman" pitchFamily="18" charset="0"/>
              </a:rPr>
              <a:t>A</a:t>
            </a:r>
            <a:r>
              <a:rPr lang="es-ES_tradnl" sz="1400" dirty="0">
                <a:latin typeface="Calibri" pitchFamily="34" charset="0"/>
                <a:cs typeface="Times New Roman" pitchFamily="18" charset="0"/>
              </a:rPr>
              <a:t> de máxima elongación como en la </a:t>
            </a:r>
            <a:r>
              <a:rPr lang="es-ES_tradnl" sz="1400" b="1" dirty="0">
                <a:latin typeface="Calibri" pitchFamily="34" charset="0"/>
                <a:cs typeface="Times New Roman" pitchFamily="18" charset="0"/>
              </a:rPr>
              <a:t>C</a:t>
            </a:r>
            <a:r>
              <a:rPr lang="es-ES_tradnl" sz="1400" dirty="0">
                <a:latin typeface="Calibri" pitchFamily="34" charset="0"/>
                <a:cs typeface="Times New Roman" pitchFamily="18" charset="0"/>
              </a:rPr>
              <a:t> de elongación nula.	</a:t>
            </a:r>
            <a:endParaRPr lang="es-ES_tradnl" sz="1400" dirty="0">
              <a:latin typeface="Calibri" pitchFamily="34" charset="0"/>
            </a:endParaRPr>
          </a:p>
        </p:txBody>
      </p:sp>
      <p:graphicFrame>
        <p:nvGraphicFramePr>
          <p:cNvPr id="70657" name="Object 1"/>
          <p:cNvGraphicFramePr>
            <a:graphicFrameLocks noChangeAspect="1"/>
          </p:cNvGraphicFramePr>
          <p:nvPr/>
        </p:nvGraphicFramePr>
        <p:xfrm>
          <a:off x="3792538" y="5402898"/>
          <a:ext cx="1389062" cy="288925"/>
        </p:xfrm>
        <a:graphic>
          <a:graphicData uri="http://schemas.openxmlformats.org/presentationml/2006/ole">
            <p:oleObj spid="_x0000_s9218" name="Ecuación" r:id="rId3" imgW="1028520" imgH="215640" progId="Equation.3">
              <p:embed/>
            </p:oleObj>
          </a:graphicData>
        </a:graphic>
      </p:graphicFrame>
      <p:sp>
        <p:nvSpPr>
          <p:cNvPr id="9221" name="Text Box 30"/>
          <p:cNvSpPr txBox="1">
            <a:spLocks noChangeArrowheads="1"/>
          </p:cNvSpPr>
          <p:nvPr/>
        </p:nvSpPr>
        <p:spPr bwMode="auto">
          <a:xfrm>
            <a:off x="0" y="0"/>
            <a:ext cx="9144000" cy="523220"/>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800" b="1" dirty="0">
                <a:solidFill>
                  <a:srgbClr val="FFFFFF"/>
                </a:solidFill>
                <a:latin typeface="Calibri" pitchFamily="34" charset="0"/>
                <a:cs typeface="Calibri" pitchFamily="34" charset="0"/>
              </a:rPr>
              <a:t>Conclusiones:</a:t>
            </a:r>
          </a:p>
        </p:txBody>
      </p:sp>
      <p:grpSp>
        <p:nvGrpSpPr>
          <p:cNvPr id="9222" name="7 Grupo"/>
          <p:cNvGrpSpPr>
            <a:grpSpLocks/>
          </p:cNvGrpSpPr>
          <p:nvPr/>
        </p:nvGrpSpPr>
        <p:grpSpPr bwMode="auto">
          <a:xfrm>
            <a:off x="3754438" y="699199"/>
            <a:ext cx="5180012" cy="2911475"/>
            <a:chOff x="2033336" y="589546"/>
            <a:chExt cx="5362649" cy="3007895"/>
          </a:xfrm>
        </p:grpSpPr>
        <p:pic>
          <p:nvPicPr>
            <p:cNvPr id="9256" name="Picture 2"/>
            <p:cNvPicPr>
              <a:picLocks noChangeAspect="1" noChangeArrowheads="1"/>
            </p:cNvPicPr>
            <p:nvPr/>
          </p:nvPicPr>
          <p:blipFill>
            <a:blip r:embed="rId4" cstate="print"/>
            <a:srcRect l="37563" t="33556" r="18304" b="22440"/>
            <a:stretch>
              <a:fillRect/>
            </a:stretch>
          </p:blipFill>
          <p:spPr bwMode="auto">
            <a:xfrm>
              <a:off x="2033336" y="589546"/>
              <a:ext cx="5362649" cy="3007895"/>
            </a:xfrm>
            <a:prstGeom prst="rect">
              <a:avLst/>
            </a:prstGeom>
            <a:noFill/>
            <a:ln w="9525">
              <a:noFill/>
              <a:miter lim="800000"/>
              <a:headEnd/>
              <a:tailEnd/>
            </a:ln>
          </p:spPr>
        </p:pic>
        <p:sp>
          <p:nvSpPr>
            <p:cNvPr id="7" name="6 Rectángulo"/>
            <p:cNvSpPr/>
            <p:nvPr/>
          </p:nvSpPr>
          <p:spPr>
            <a:xfrm>
              <a:off x="2057988" y="589546"/>
              <a:ext cx="5305128" cy="29964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grpSp>
        <p:nvGrpSpPr>
          <p:cNvPr id="9223" name="50 Grupo"/>
          <p:cNvGrpSpPr>
            <a:grpSpLocks/>
          </p:cNvGrpSpPr>
          <p:nvPr/>
        </p:nvGrpSpPr>
        <p:grpSpPr bwMode="auto">
          <a:xfrm>
            <a:off x="-396875" y="686499"/>
            <a:ext cx="3490913" cy="2911475"/>
            <a:chOff x="1455821" y="625642"/>
            <a:chExt cx="5438065" cy="4535905"/>
          </a:xfrm>
        </p:grpSpPr>
        <p:sp>
          <p:nvSpPr>
            <p:cNvPr id="9230" name="Rectangle 2"/>
            <p:cNvSpPr>
              <a:spLocks noChangeArrowheads="1"/>
            </p:cNvSpPr>
            <p:nvPr/>
          </p:nvSpPr>
          <p:spPr bwMode="auto">
            <a:xfrm>
              <a:off x="2562726" y="637674"/>
              <a:ext cx="4319337" cy="4511842"/>
            </a:xfrm>
            <a:prstGeom prst="rect">
              <a:avLst/>
            </a:prstGeom>
            <a:solidFill>
              <a:schemeClr val="bg1"/>
            </a:solidFill>
            <a:ln w="9525">
              <a:noFill/>
              <a:miter lim="800000"/>
              <a:headEnd/>
              <a:tailEnd/>
            </a:ln>
          </p:spPr>
          <p:txBody>
            <a:bodyPr wrap="none" anchor="ctr"/>
            <a:lstStyle/>
            <a:p>
              <a:endParaRPr lang="es-ES_tradnl"/>
            </a:p>
          </p:txBody>
        </p:sp>
        <p:sp>
          <p:nvSpPr>
            <p:cNvPr id="9231" name="Arc 51"/>
            <p:cNvSpPr>
              <a:spLocks noChangeAspect="1"/>
            </p:cNvSpPr>
            <p:nvPr/>
          </p:nvSpPr>
          <p:spPr bwMode="auto">
            <a:xfrm rot="16200000" flipH="1">
              <a:off x="814388" y="1798638"/>
              <a:ext cx="3541712" cy="2036763"/>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p>
          </p:txBody>
        </p:sp>
        <p:grpSp>
          <p:nvGrpSpPr>
            <p:cNvPr id="9232" name="83 Grupo"/>
            <p:cNvGrpSpPr>
              <a:grpSpLocks/>
            </p:cNvGrpSpPr>
            <p:nvPr/>
          </p:nvGrpSpPr>
          <p:grpSpPr bwMode="auto">
            <a:xfrm>
              <a:off x="2875547" y="878306"/>
              <a:ext cx="4018339" cy="3988849"/>
              <a:chOff x="2875547" y="878306"/>
              <a:chExt cx="4018339" cy="3988849"/>
            </a:xfrm>
          </p:grpSpPr>
          <p:sp>
            <p:nvSpPr>
              <p:cNvPr id="9236" name="Line 47"/>
              <p:cNvSpPr>
                <a:spLocks noChangeAspect="1" noChangeShapeType="1"/>
              </p:cNvSpPr>
              <p:nvPr/>
            </p:nvSpPr>
            <p:spPr bwMode="auto">
              <a:xfrm flipV="1">
                <a:off x="3562351" y="1052513"/>
                <a:ext cx="11113" cy="3517900"/>
              </a:xfrm>
              <a:prstGeom prst="line">
                <a:avLst/>
              </a:prstGeom>
              <a:noFill/>
              <a:ln w="9525">
                <a:solidFill>
                  <a:srgbClr val="000000"/>
                </a:solidFill>
                <a:prstDash val="dash"/>
                <a:round/>
                <a:headEnd/>
                <a:tailEnd/>
              </a:ln>
            </p:spPr>
            <p:txBody>
              <a:bodyPr/>
              <a:lstStyle/>
              <a:p>
                <a:endParaRPr lang="es-ES_tradnl"/>
              </a:p>
            </p:txBody>
          </p:sp>
          <p:sp>
            <p:nvSpPr>
              <p:cNvPr id="9237" name="Line 49"/>
              <p:cNvSpPr>
                <a:spLocks noChangeAspect="1" noChangeShapeType="1"/>
              </p:cNvSpPr>
              <p:nvPr/>
            </p:nvSpPr>
            <p:spPr bwMode="auto">
              <a:xfrm>
                <a:off x="3581401" y="1052513"/>
                <a:ext cx="2870200" cy="1754187"/>
              </a:xfrm>
              <a:prstGeom prst="line">
                <a:avLst/>
              </a:prstGeom>
              <a:noFill/>
              <a:ln w="9525">
                <a:solidFill>
                  <a:srgbClr val="000000"/>
                </a:solidFill>
                <a:prstDash val="dash"/>
                <a:round/>
                <a:headEnd/>
                <a:tailEnd/>
              </a:ln>
            </p:spPr>
            <p:txBody>
              <a:bodyPr/>
              <a:lstStyle/>
              <a:p>
                <a:endParaRPr lang="es-ES_tradnl"/>
              </a:p>
            </p:txBody>
          </p:sp>
          <p:sp>
            <p:nvSpPr>
              <p:cNvPr id="9238" name="Arc 52"/>
              <p:cNvSpPr>
                <a:spLocks noChangeAspect="1"/>
              </p:cNvSpPr>
              <p:nvPr/>
            </p:nvSpPr>
            <p:spPr bwMode="auto">
              <a:xfrm flipV="1">
                <a:off x="3575051" y="1042988"/>
                <a:ext cx="2898775" cy="3538537"/>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p>
            </p:txBody>
          </p:sp>
          <p:sp>
            <p:nvSpPr>
              <p:cNvPr id="9239" name="Arc 53"/>
              <p:cNvSpPr>
                <a:spLocks noChangeAspect="1"/>
              </p:cNvSpPr>
              <p:nvPr/>
            </p:nvSpPr>
            <p:spPr bwMode="auto">
              <a:xfrm rot="5294356">
                <a:off x="3663951" y="1241425"/>
                <a:ext cx="265112" cy="481013"/>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9240" name="Text Box 54"/>
              <p:cNvSpPr txBox="1">
                <a:spLocks noChangeAspect="1" noChangeArrowheads="1"/>
              </p:cNvSpPr>
              <p:nvPr/>
            </p:nvSpPr>
            <p:spPr bwMode="auto">
              <a:xfrm>
                <a:off x="3963988" y="1406525"/>
                <a:ext cx="669925" cy="606425"/>
              </a:xfrm>
              <a:prstGeom prst="rect">
                <a:avLst/>
              </a:prstGeom>
              <a:noFill/>
              <a:ln w="9525">
                <a:noFill/>
                <a:miter lim="800000"/>
                <a:headEnd/>
                <a:tailEnd/>
              </a:ln>
            </p:spPr>
            <p:txBody>
              <a:bodyPr/>
              <a:lstStyle/>
              <a:p>
                <a:pPr eaLnBrk="0" hangingPunct="0"/>
                <a:r>
                  <a:rPr lang="es-ES" sz="1600">
                    <a:latin typeface="Times New Roman" pitchFamily="18" charset="0"/>
                    <a:sym typeface="Symbol" pitchFamily="18" charset="2"/>
                  </a:rPr>
                  <a:t></a:t>
                </a:r>
                <a:r>
                  <a:rPr lang="es-ES" sz="1600" baseline="-25000">
                    <a:latin typeface="Times New Roman" pitchFamily="18" charset="0"/>
                  </a:rPr>
                  <a:t>o</a:t>
                </a:r>
              </a:p>
            </p:txBody>
          </p:sp>
          <p:grpSp>
            <p:nvGrpSpPr>
              <p:cNvPr id="9241" name="82 Grupo"/>
              <p:cNvGrpSpPr>
                <a:grpSpLocks/>
              </p:cNvGrpSpPr>
              <p:nvPr/>
            </p:nvGrpSpPr>
            <p:grpSpPr bwMode="auto">
              <a:xfrm>
                <a:off x="2875547" y="878306"/>
                <a:ext cx="3753853" cy="166270"/>
                <a:chOff x="2791326" y="910834"/>
                <a:chExt cx="4138863" cy="133741"/>
              </a:xfrm>
            </p:grpSpPr>
            <p:sp>
              <p:nvSpPr>
                <p:cNvPr id="9254" name="Rectangle 56" descr="Diagonal hacia arriba ancha"/>
                <p:cNvSpPr>
                  <a:spLocks noChangeAspect="1" noChangeArrowheads="1"/>
                </p:cNvSpPr>
                <p:nvPr/>
              </p:nvSpPr>
              <p:spPr bwMode="auto">
                <a:xfrm>
                  <a:off x="2791326" y="910834"/>
                  <a:ext cx="4138863" cy="133741"/>
                </a:xfrm>
                <a:prstGeom prst="rect">
                  <a:avLst/>
                </a:prstGeom>
                <a:pattFill prst="wdUpDiag">
                  <a:fgClr>
                    <a:srgbClr val="000000"/>
                  </a:fgClr>
                  <a:bgClr>
                    <a:srgbClr val="FFFFFF"/>
                  </a:bgClr>
                </a:pattFill>
                <a:ln w="9525">
                  <a:noFill/>
                  <a:miter lim="800000"/>
                  <a:headEnd/>
                  <a:tailEnd/>
                </a:ln>
              </p:spPr>
              <p:txBody>
                <a:bodyPr/>
                <a:lstStyle/>
                <a:p>
                  <a:endParaRPr lang="es-ES_tradnl"/>
                </a:p>
              </p:txBody>
            </p:sp>
            <p:sp>
              <p:nvSpPr>
                <p:cNvPr id="9255" name="Line 57"/>
                <p:cNvSpPr>
                  <a:spLocks noChangeAspect="1" noChangeShapeType="1"/>
                </p:cNvSpPr>
                <p:nvPr/>
              </p:nvSpPr>
              <p:spPr bwMode="auto">
                <a:xfrm>
                  <a:off x="2803358" y="1033463"/>
                  <a:ext cx="4126831" cy="0"/>
                </a:xfrm>
                <a:prstGeom prst="line">
                  <a:avLst/>
                </a:prstGeom>
                <a:noFill/>
                <a:ln w="9525">
                  <a:solidFill>
                    <a:schemeClr val="tx1"/>
                  </a:solidFill>
                  <a:round/>
                  <a:headEnd/>
                  <a:tailEnd/>
                </a:ln>
              </p:spPr>
              <p:txBody>
                <a:bodyPr/>
                <a:lstStyle/>
                <a:p>
                  <a:endParaRPr lang="es-ES_tradnl"/>
                </a:p>
              </p:txBody>
            </p:sp>
          </p:grpSp>
          <p:sp>
            <p:nvSpPr>
              <p:cNvPr id="9242" name="Oval 59"/>
              <p:cNvSpPr>
                <a:spLocks noChangeAspect="1" noChangeArrowheads="1"/>
              </p:cNvSpPr>
              <p:nvPr/>
            </p:nvSpPr>
            <p:spPr bwMode="auto">
              <a:xfrm>
                <a:off x="6283326" y="2632075"/>
                <a:ext cx="377825" cy="398462"/>
              </a:xfrm>
              <a:prstGeom prst="ellipse">
                <a:avLst/>
              </a:prstGeom>
              <a:solidFill>
                <a:srgbClr val="FFFFFF"/>
              </a:solidFill>
              <a:ln w="12700">
                <a:solidFill>
                  <a:srgbClr val="000000"/>
                </a:solidFill>
                <a:round/>
                <a:headEnd/>
                <a:tailEnd/>
              </a:ln>
            </p:spPr>
            <p:txBody>
              <a:bodyPr/>
              <a:lstStyle/>
              <a:p>
                <a:endParaRPr lang="es-ES_tradnl"/>
              </a:p>
            </p:txBody>
          </p:sp>
          <p:sp>
            <p:nvSpPr>
              <p:cNvPr id="9243" name="Text Box 60"/>
              <p:cNvSpPr txBox="1">
                <a:spLocks noChangeAspect="1" noChangeArrowheads="1"/>
              </p:cNvSpPr>
              <p:nvPr/>
            </p:nvSpPr>
            <p:spPr bwMode="auto">
              <a:xfrm>
                <a:off x="6260473" y="2610600"/>
                <a:ext cx="633413" cy="476251"/>
              </a:xfrm>
              <a:prstGeom prst="rect">
                <a:avLst/>
              </a:prstGeom>
              <a:noFill/>
              <a:ln w="9525">
                <a:noFill/>
                <a:miter lim="800000"/>
                <a:headEnd/>
                <a:tailEnd/>
              </a:ln>
            </p:spPr>
            <p:txBody>
              <a:bodyPr/>
              <a:lstStyle/>
              <a:p>
                <a:pPr eaLnBrk="0" hangingPunct="0"/>
                <a:r>
                  <a:rPr lang="es-ES" sz="1200" b="1">
                    <a:latin typeface="Times New Roman" pitchFamily="18" charset="0"/>
                  </a:rPr>
                  <a:t>A</a:t>
                </a:r>
                <a:endParaRPr lang="es-ES" sz="1200" b="1" baseline="-25000">
                  <a:latin typeface="Times New Roman" pitchFamily="18" charset="0"/>
                </a:endParaRPr>
              </a:p>
            </p:txBody>
          </p:sp>
          <p:sp>
            <p:nvSpPr>
              <p:cNvPr id="9244" name="Oval 62"/>
              <p:cNvSpPr>
                <a:spLocks noChangeAspect="1" noChangeArrowheads="1"/>
              </p:cNvSpPr>
              <p:nvPr/>
            </p:nvSpPr>
            <p:spPr bwMode="auto">
              <a:xfrm>
                <a:off x="3375025" y="4389438"/>
                <a:ext cx="377190" cy="396472"/>
              </a:xfrm>
              <a:prstGeom prst="ellipse">
                <a:avLst/>
              </a:prstGeom>
              <a:solidFill>
                <a:srgbClr val="FFFFFF"/>
              </a:solidFill>
              <a:ln w="12700">
                <a:solidFill>
                  <a:srgbClr val="000000"/>
                </a:solidFill>
                <a:round/>
                <a:headEnd/>
                <a:tailEnd/>
              </a:ln>
            </p:spPr>
            <p:txBody>
              <a:bodyPr/>
              <a:lstStyle/>
              <a:p>
                <a:endParaRPr lang="es-ES_tradnl"/>
              </a:p>
            </p:txBody>
          </p:sp>
          <p:sp>
            <p:nvSpPr>
              <p:cNvPr id="9245" name="Text Box 63"/>
              <p:cNvSpPr txBox="1">
                <a:spLocks noChangeAspect="1" noChangeArrowheads="1"/>
              </p:cNvSpPr>
              <p:nvPr/>
            </p:nvSpPr>
            <p:spPr bwMode="auto">
              <a:xfrm>
                <a:off x="3348153" y="4390626"/>
                <a:ext cx="632460" cy="476529"/>
              </a:xfrm>
              <a:prstGeom prst="rect">
                <a:avLst/>
              </a:prstGeom>
              <a:noFill/>
              <a:ln w="9525">
                <a:noFill/>
                <a:miter lim="800000"/>
                <a:headEnd/>
                <a:tailEnd/>
              </a:ln>
            </p:spPr>
            <p:txBody>
              <a:bodyPr/>
              <a:lstStyle/>
              <a:p>
                <a:pPr eaLnBrk="0" hangingPunct="0"/>
                <a:r>
                  <a:rPr lang="es-ES" sz="1200" b="1">
                    <a:latin typeface="Times New Roman" pitchFamily="18" charset="0"/>
                  </a:rPr>
                  <a:t>C</a:t>
                </a:r>
                <a:endParaRPr lang="es-ES" sz="1200" b="1" baseline="-25000">
                  <a:latin typeface="Times New Roman" pitchFamily="18" charset="0"/>
                </a:endParaRPr>
              </a:p>
            </p:txBody>
          </p:sp>
          <p:sp>
            <p:nvSpPr>
              <p:cNvPr id="9246" name="Arc 65"/>
              <p:cNvSpPr>
                <a:spLocks noChangeAspect="1"/>
              </p:cNvSpPr>
              <p:nvPr/>
            </p:nvSpPr>
            <p:spPr bwMode="auto">
              <a:xfrm rot="5294356">
                <a:off x="3687763" y="1751013"/>
                <a:ext cx="223838" cy="469900"/>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9247" name="Text Box 66"/>
              <p:cNvSpPr txBox="1">
                <a:spLocks noChangeAspect="1" noChangeArrowheads="1"/>
              </p:cNvSpPr>
              <p:nvPr/>
            </p:nvSpPr>
            <p:spPr bwMode="auto">
              <a:xfrm>
                <a:off x="3749675" y="2076450"/>
                <a:ext cx="539750" cy="606425"/>
              </a:xfrm>
              <a:prstGeom prst="rect">
                <a:avLst/>
              </a:prstGeom>
              <a:noFill/>
              <a:ln w="9525">
                <a:noFill/>
                <a:miter lim="800000"/>
                <a:headEnd/>
                <a:tailEnd/>
              </a:ln>
            </p:spPr>
            <p:txBody>
              <a:bodyPr/>
              <a:lstStyle/>
              <a:p>
                <a:pPr eaLnBrk="0" hangingPunct="0"/>
                <a:r>
                  <a:rPr lang="es-ES" sz="1600">
                    <a:latin typeface="Times New Roman" pitchFamily="18" charset="0"/>
                    <a:sym typeface="Symbol" pitchFamily="18" charset="2"/>
                  </a:rPr>
                  <a:t></a:t>
                </a:r>
                <a:endParaRPr lang="es-ES" sz="1600" baseline="-25000">
                  <a:latin typeface="Times New Roman" pitchFamily="18" charset="0"/>
                </a:endParaRPr>
              </a:p>
            </p:txBody>
          </p:sp>
          <p:sp>
            <p:nvSpPr>
              <p:cNvPr id="9248" name="Line 68"/>
              <p:cNvSpPr>
                <a:spLocks noChangeAspect="1" noChangeShapeType="1"/>
              </p:cNvSpPr>
              <p:nvPr/>
            </p:nvSpPr>
            <p:spPr bwMode="auto">
              <a:xfrm>
                <a:off x="3581400" y="1050925"/>
                <a:ext cx="1676400" cy="3065463"/>
              </a:xfrm>
              <a:prstGeom prst="line">
                <a:avLst/>
              </a:prstGeom>
              <a:noFill/>
              <a:ln w="9525">
                <a:solidFill>
                  <a:srgbClr val="000000"/>
                </a:solidFill>
                <a:prstDash val="dash"/>
                <a:round/>
                <a:headEnd/>
                <a:tailEnd/>
              </a:ln>
            </p:spPr>
            <p:txBody>
              <a:bodyPr/>
              <a:lstStyle/>
              <a:p>
                <a:endParaRPr lang="es-ES_tradnl"/>
              </a:p>
            </p:txBody>
          </p:sp>
          <p:sp>
            <p:nvSpPr>
              <p:cNvPr id="9249" name="Oval 70"/>
              <p:cNvSpPr>
                <a:spLocks noChangeAspect="1" noChangeArrowheads="1"/>
              </p:cNvSpPr>
              <p:nvPr/>
            </p:nvSpPr>
            <p:spPr bwMode="auto">
              <a:xfrm>
                <a:off x="5048250" y="3922713"/>
                <a:ext cx="376828" cy="396001"/>
              </a:xfrm>
              <a:prstGeom prst="ellipse">
                <a:avLst/>
              </a:prstGeom>
              <a:solidFill>
                <a:srgbClr val="FFFFFF"/>
              </a:solidFill>
              <a:ln w="12700">
                <a:solidFill>
                  <a:srgbClr val="000000"/>
                </a:solidFill>
                <a:round/>
                <a:headEnd/>
                <a:tailEnd/>
              </a:ln>
            </p:spPr>
            <p:txBody>
              <a:bodyPr/>
              <a:lstStyle/>
              <a:p>
                <a:endParaRPr lang="es-ES_tradnl"/>
              </a:p>
            </p:txBody>
          </p:sp>
          <p:sp>
            <p:nvSpPr>
              <p:cNvPr id="9250" name="Text Box 71"/>
              <p:cNvSpPr txBox="1">
                <a:spLocks noChangeAspect="1" noChangeArrowheads="1"/>
              </p:cNvSpPr>
              <p:nvPr/>
            </p:nvSpPr>
            <p:spPr bwMode="auto">
              <a:xfrm>
                <a:off x="5034386" y="3908595"/>
                <a:ext cx="631852" cy="475963"/>
              </a:xfrm>
              <a:prstGeom prst="rect">
                <a:avLst/>
              </a:prstGeom>
              <a:noFill/>
              <a:ln w="9525">
                <a:noFill/>
                <a:miter lim="800000"/>
                <a:headEnd/>
                <a:tailEnd/>
              </a:ln>
            </p:spPr>
            <p:txBody>
              <a:bodyPr/>
              <a:lstStyle/>
              <a:p>
                <a:pPr eaLnBrk="0" hangingPunct="0"/>
                <a:r>
                  <a:rPr lang="es-ES" sz="1200" b="1">
                    <a:latin typeface="Times New Roman" pitchFamily="18" charset="0"/>
                  </a:rPr>
                  <a:t>B</a:t>
                </a:r>
                <a:endParaRPr lang="es-ES" sz="1200" b="1" baseline="-25000">
                  <a:latin typeface="Times New Roman" pitchFamily="18" charset="0"/>
                </a:endParaRPr>
              </a:p>
            </p:txBody>
          </p:sp>
          <p:sp>
            <p:nvSpPr>
              <p:cNvPr id="72" name="71 Elipse"/>
              <p:cNvSpPr/>
              <p:nvPr/>
            </p:nvSpPr>
            <p:spPr>
              <a:xfrm>
                <a:off x="5041630" y="3924931"/>
                <a:ext cx="378365" cy="400663"/>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3" name="72 Elipse"/>
              <p:cNvSpPr/>
              <p:nvPr/>
            </p:nvSpPr>
            <p:spPr>
              <a:xfrm>
                <a:off x="3367429" y="4382478"/>
                <a:ext cx="378364" cy="400663"/>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4" name="73 Elipse"/>
              <p:cNvSpPr/>
              <p:nvPr/>
            </p:nvSpPr>
            <p:spPr>
              <a:xfrm>
                <a:off x="6288007" y="2626485"/>
                <a:ext cx="378365" cy="400663"/>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sp>
          <p:nvSpPr>
            <p:cNvPr id="55" name="54 Rectángulo"/>
            <p:cNvSpPr/>
            <p:nvPr/>
          </p:nvSpPr>
          <p:spPr>
            <a:xfrm>
              <a:off x="2563712" y="3729546"/>
              <a:ext cx="395675" cy="915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77" name="76 Rectángulo"/>
            <p:cNvSpPr/>
            <p:nvPr/>
          </p:nvSpPr>
          <p:spPr>
            <a:xfrm>
              <a:off x="1455821" y="3729546"/>
              <a:ext cx="1090581" cy="9150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56" name="55 Rectángulo"/>
            <p:cNvSpPr/>
            <p:nvPr/>
          </p:nvSpPr>
          <p:spPr>
            <a:xfrm>
              <a:off x="2551348" y="625642"/>
              <a:ext cx="4330172" cy="45359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grpSp>
      <p:sp>
        <p:nvSpPr>
          <p:cNvPr id="9224" name="77 CuadroTexto"/>
          <p:cNvSpPr txBox="1">
            <a:spLocks noChangeArrowheads="1"/>
          </p:cNvSpPr>
          <p:nvPr/>
        </p:nvSpPr>
        <p:spPr bwMode="auto">
          <a:xfrm>
            <a:off x="7496175" y="1577086"/>
            <a:ext cx="433388" cy="369888"/>
          </a:xfrm>
          <a:prstGeom prst="rect">
            <a:avLst/>
          </a:prstGeom>
          <a:noFill/>
          <a:ln w="9525">
            <a:noFill/>
            <a:miter lim="800000"/>
            <a:headEnd/>
            <a:tailEnd/>
          </a:ln>
        </p:spPr>
        <p:txBody>
          <a:bodyPr>
            <a:spAutoFit/>
          </a:bodyPr>
          <a:lstStyle/>
          <a:p>
            <a:r>
              <a:rPr lang="es-ES_tradnl" b="1">
                <a:latin typeface="Calibri" pitchFamily="34" charset="0"/>
              </a:rPr>
              <a:t>A</a:t>
            </a:r>
          </a:p>
        </p:txBody>
      </p:sp>
      <p:sp>
        <p:nvSpPr>
          <p:cNvPr id="9225" name="78 CuadroTexto"/>
          <p:cNvSpPr txBox="1">
            <a:spLocks noChangeArrowheads="1"/>
          </p:cNvSpPr>
          <p:nvPr/>
        </p:nvSpPr>
        <p:spPr bwMode="auto">
          <a:xfrm>
            <a:off x="4114800" y="1577086"/>
            <a:ext cx="433388" cy="369888"/>
          </a:xfrm>
          <a:prstGeom prst="rect">
            <a:avLst/>
          </a:prstGeom>
          <a:noFill/>
          <a:ln w="9525">
            <a:noFill/>
            <a:miter lim="800000"/>
            <a:headEnd/>
            <a:tailEnd/>
          </a:ln>
        </p:spPr>
        <p:txBody>
          <a:bodyPr>
            <a:spAutoFit/>
          </a:bodyPr>
          <a:lstStyle/>
          <a:p>
            <a:r>
              <a:rPr lang="es-ES_tradnl" b="1">
                <a:latin typeface="Calibri" pitchFamily="34" charset="0"/>
              </a:rPr>
              <a:t>A</a:t>
            </a:r>
          </a:p>
        </p:txBody>
      </p:sp>
      <p:sp>
        <p:nvSpPr>
          <p:cNvPr id="9226" name="79 CuadroTexto"/>
          <p:cNvSpPr txBox="1">
            <a:spLocks noChangeArrowheads="1"/>
          </p:cNvSpPr>
          <p:nvPr/>
        </p:nvSpPr>
        <p:spPr bwMode="auto">
          <a:xfrm>
            <a:off x="4884738" y="1277049"/>
            <a:ext cx="433387" cy="368300"/>
          </a:xfrm>
          <a:prstGeom prst="rect">
            <a:avLst/>
          </a:prstGeom>
          <a:noFill/>
          <a:ln w="9525">
            <a:noFill/>
            <a:miter lim="800000"/>
            <a:headEnd/>
            <a:tailEnd/>
          </a:ln>
        </p:spPr>
        <p:txBody>
          <a:bodyPr>
            <a:spAutoFit/>
          </a:bodyPr>
          <a:lstStyle/>
          <a:p>
            <a:r>
              <a:rPr lang="es-ES_tradnl" b="1">
                <a:latin typeface="Calibri" pitchFamily="34" charset="0"/>
              </a:rPr>
              <a:t>B</a:t>
            </a:r>
          </a:p>
        </p:txBody>
      </p:sp>
      <p:sp>
        <p:nvSpPr>
          <p:cNvPr id="9227" name="80 CuadroTexto"/>
          <p:cNvSpPr txBox="1">
            <a:spLocks noChangeArrowheads="1"/>
          </p:cNvSpPr>
          <p:nvPr/>
        </p:nvSpPr>
        <p:spPr bwMode="auto">
          <a:xfrm>
            <a:off x="6713538" y="1277049"/>
            <a:ext cx="433387" cy="368300"/>
          </a:xfrm>
          <a:prstGeom prst="rect">
            <a:avLst/>
          </a:prstGeom>
          <a:noFill/>
          <a:ln w="9525">
            <a:noFill/>
            <a:miter lim="800000"/>
            <a:headEnd/>
            <a:tailEnd/>
          </a:ln>
        </p:spPr>
        <p:txBody>
          <a:bodyPr>
            <a:spAutoFit/>
          </a:bodyPr>
          <a:lstStyle/>
          <a:p>
            <a:r>
              <a:rPr lang="es-ES_tradnl" b="1">
                <a:latin typeface="Calibri" pitchFamily="34" charset="0"/>
              </a:rPr>
              <a:t>B</a:t>
            </a:r>
          </a:p>
        </p:txBody>
      </p:sp>
      <p:sp>
        <p:nvSpPr>
          <p:cNvPr id="9228" name="81 CuadroTexto"/>
          <p:cNvSpPr txBox="1">
            <a:spLocks noChangeArrowheads="1"/>
          </p:cNvSpPr>
          <p:nvPr/>
        </p:nvSpPr>
        <p:spPr bwMode="auto">
          <a:xfrm>
            <a:off x="5883275" y="951611"/>
            <a:ext cx="433388" cy="369888"/>
          </a:xfrm>
          <a:prstGeom prst="rect">
            <a:avLst/>
          </a:prstGeom>
          <a:noFill/>
          <a:ln w="9525">
            <a:noFill/>
            <a:miter lim="800000"/>
            <a:headEnd/>
            <a:tailEnd/>
          </a:ln>
        </p:spPr>
        <p:txBody>
          <a:bodyPr>
            <a:spAutoFit/>
          </a:bodyPr>
          <a:lstStyle/>
          <a:p>
            <a:r>
              <a:rPr lang="es-ES_tradnl" b="1">
                <a:latin typeface="Calibri" pitchFamily="34" charset="0"/>
              </a:rPr>
              <a:t>C</a:t>
            </a:r>
          </a:p>
        </p:txBody>
      </p:sp>
      <p:sp>
        <p:nvSpPr>
          <p:cNvPr id="9229" name="82 CuadroTexto"/>
          <p:cNvSpPr txBox="1">
            <a:spLocks noChangeArrowheads="1"/>
          </p:cNvSpPr>
          <p:nvPr/>
        </p:nvSpPr>
        <p:spPr bwMode="auto">
          <a:xfrm>
            <a:off x="4679950" y="1818386"/>
            <a:ext cx="433388" cy="368300"/>
          </a:xfrm>
          <a:prstGeom prst="rect">
            <a:avLst/>
          </a:prstGeom>
          <a:noFill/>
          <a:ln w="9525">
            <a:noFill/>
            <a:miter lim="800000"/>
            <a:headEnd/>
            <a:tailEnd/>
          </a:ln>
        </p:spPr>
        <p:txBody>
          <a:bodyPr>
            <a:spAutoFit/>
          </a:bodyPr>
          <a:lstStyle/>
          <a:p>
            <a:r>
              <a:rPr lang="es-ES_tradnl" b="1">
                <a:latin typeface="Calibri" pitchFamily="34" charset="0"/>
              </a:rPr>
              <a:t>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fade">
                                      <p:cBhvr>
                                        <p:cTn id="7" dur="1000"/>
                                        <p:tgtEl>
                                          <p:spTgt spid="706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658">
                                            <p:txEl>
                                              <p:pRg st="1" end="1"/>
                                            </p:txEl>
                                          </p:spTgt>
                                        </p:tgtEl>
                                        <p:attrNameLst>
                                          <p:attrName>style.visibility</p:attrName>
                                        </p:attrNameLst>
                                      </p:cBhvr>
                                      <p:to>
                                        <p:strVal val="visible"/>
                                      </p:to>
                                    </p:set>
                                    <p:animEffect transition="in" filter="fade">
                                      <p:cBhvr>
                                        <p:cTn id="12" dur="1000"/>
                                        <p:tgtEl>
                                          <p:spTgt spid="70658">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0658">
                                            <p:txEl>
                                              <p:pRg st="2" end="2"/>
                                            </p:txEl>
                                          </p:spTgt>
                                        </p:tgtEl>
                                        <p:attrNameLst>
                                          <p:attrName>style.visibility</p:attrName>
                                        </p:attrNameLst>
                                      </p:cBhvr>
                                      <p:to>
                                        <p:strVal val="visible"/>
                                      </p:to>
                                    </p:set>
                                    <p:animEffect transition="in" filter="fade">
                                      <p:cBhvr>
                                        <p:cTn id="15" dur="1000"/>
                                        <p:tgtEl>
                                          <p:spTgt spid="7065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0658">
                                            <p:txEl>
                                              <p:pRg st="3" end="3"/>
                                            </p:txEl>
                                          </p:spTgt>
                                        </p:tgtEl>
                                        <p:attrNameLst>
                                          <p:attrName>style.visibility</p:attrName>
                                        </p:attrNameLst>
                                      </p:cBhvr>
                                      <p:to>
                                        <p:strVal val="visible"/>
                                      </p:to>
                                    </p:set>
                                    <p:animEffect transition="in" filter="fade">
                                      <p:cBhvr>
                                        <p:cTn id="18" dur="1000"/>
                                        <p:tgtEl>
                                          <p:spTgt spid="7065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0658">
                                            <p:txEl>
                                              <p:pRg st="4" end="4"/>
                                            </p:txEl>
                                          </p:spTgt>
                                        </p:tgtEl>
                                        <p:attrNameLst>
                                          <p:attrName>style.visibility</p:attrName>
                                        </p:attrNameLst>
                                      </p:cBhvr>
                                      <p:to>
                                        <p:strVal val="visible"/>
                                      </p:to>
                                    </p:set>
                                    <p:animEffect transition="in" filter="fade">
                                      <p:cBhvr>
                                        <p:cTn id="23" dur="1000"/>
                                        <p:tgtEl>
                                          <p:spTgt spid="70658">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0658">
                                            <p:txEl>
                                              <p:pRg st="5" end="5"/>
                                            </p:txEl>
                                          </p:spTgt>
                                        </p:tgtEl>
                                        <p:attrNameLst>
                                          <p:attrName>style.visibility</p:attrName>
                                        </p:attrNameLst>
                                      </p:cBhvr>
                                      <p:to>
                                        <p:strVal val="visible"/>
                                      </p:to>
                                    </p:set>
                                    <p:animEffect transition="in" filter="fade">
                                      <p:cBhvr>
                                        <p:cTn id="26" dur="1000"/>
                                        <p:tgtEl>
                                          <p:spTgt spid="70658">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658">
                                            <p:txEl>
                                              <p:pRg st="6" end="6"/>
                                            </p:txEl>
                                          </p:spTgt>
                                        </p:tgtEl>
                                        <p:attrNameLst>
                                          <p:attrName>style.visibility</p:attrName>
                                        </p:attrNameLst>
                                      </p:cBhvr>
                                      <p:to>
                                        <p:strVal val="visible"/>
                                      </p:to>
                                    </p:set>
                                    <p:animEffect transition="in" filter="fade">
                                      <p:cBhvr>
                                        <p:cTn id="29" dur="1000"/>
                                        <p:tgtEl>
                                          <p:spTgt spid="70658">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0657"/>
                                        </p:tgtEl>
                                        <p:attrNameLst>
                                          <p:attrName>style.visibility</p:attrName>
                                        </p:attrNameLst>
                                      </p:cBhvr>
                                      <p:to>
                                        <p:strVal val="visible"/>
                                      </p:to>
                                    </p:set>
                                    <p:animEffect transition="in" filter="fade">
                                      <p:cBhvr>
                                        <p:cTn id="34" dur="1000"/>
                                        <p:tgtEl>
                                          <p:spTgt spid="7065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0658">
                                            <p:txEl>
                                              <p:pRg st="8" end="8"/>
                                            </p:txEl>
                                          </p:spTgt>
                                        </p:tgtEl>
                                        <p:attrNameLst>
                                          <p:attrName>style.visibility</p:attrName>
                                        </p:attrNameLst>
                                      </p:cBhvr>
                                      <p:to>
                                        <p:strVal val="visible"/>
                                      </p:to>
                                    </p:set>
                                    <p:animEffect transition="in" filter="fade">
                                      <p:cBhvr>
                                        <p:cTn id="39" dur="1000"/>
                                        <p:tgtEl>
                                          <p:spTgt spid="70658">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0658">
                                            <p:txEl>
                                              <p:pRg st="9" end="9"/>
                                            </p:txEl>
                                          </p:spTgt>
                                        </p:tgtEl>
                                        <p:attrNameLst>
                                          <p:attrName>style.visibility</p:attrName>
                                        </p:attrNameLst>
                                      </p:cBhvr>
                                      <p:to>
                                        <p:strVal val="visible"/>
                                      </p:to>
                                    </p:set>
                                    <p:animEffect transition="in" filter="fade">
                                      <p:cBhvr>
                                        <p:cTn id="42" dur="1000"/>
                                        <p:tgtEl>
                                          <p:spTgt spid="70658">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0658">
                                            <p:txEl>
                                              <p:pRg st="10" end="10"/>
                                            </p:txEl>
                                          </p:spTgt>
                                        </p:tgtEl>
                                        <p:attrNameLst>
                                          <p:attrName>style.visibility</p:attrName>
                                        </p:attrNameLst>
                                      </p:cBhvr>
                                      <p:to>
                                        <p:strVal val="visible"/>
                                      </p:to>
                                    </p:set>
                                    <p:animEffect transition="in" filter="fade">
                                      <p:cBhvr>
                                        <p:cTn id="45" dur="1000"/>
                                        <p:tgtEl>
                                          <p:spTgt spid="70658">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0658">
                                            <p:txEl>
                                              <p:pRg st="11" end="11"/>
                                            </p:txEl>
                                          </p:spTgt>
                                        </p:tgtEl>
                                        <p:attrNameLst>
                                          <p:attrName>style.visibility</p:attrName>
                                        </p:attrNameLst>
                                      </p:cBhvr>
                                      <p:to>
                                        <p:strVal val="visible"/>
                                      </p:to>
                                    </p:set>
                                    <p:animEffect transition="in" filter="fade">
                                      <p:cBhvr>
                                        <p:cTn id="50" dur="1000"/>
                                        <p:tgtEl>
                                          <p:spTgt spid="7065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6" name="65 Rectángulo"/>
          <p:cNvSpPr/>
          <p:nvPr/>
        </p:nvSpPr>
        <p:spPr>
          <a:xfrm>
            <a:off x="3986784" y="755904"/>
            <a:ext cx="4876800" cy="47670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nvGrpSpPr>
          <p:cNvPr id="10248" name="Group 125"/>
          <p:cNvGrpSpPr>
            <a:grpSpLocks/>
          </p:cNvGrpSpPr>
          <p:nvPr/>
        </p:nvGrpSpPr>
        <p:grpSpPr bwMode="auto">
          <a:xfrm>
            <a:off x="288290" y="755206"/>
            <a:ext cx="3479800" cy="4767264"/>
            <a:chOff x="244" y="646"/>
            <a:chExt cx="2192" cy="3003"/>
          </a:xfrm>
        </p:grpSpPr>
        <p:grpSp>
          <p:nvGrpSpPr>
            <p:cNvPr id="10291" name="Group 120"/>
            <p:cNvGrpSpPr>
              <a:grpSpLocks/>
            </p:cNvGrpSpPr>
            <p:nvPr/>
          </p:nvGrpSpPr>
          <p:grpSpPr bwMode="auto">
            <a:xfrm>
              <a:off x="244" y="646"/>
              <a:ext cx="2192" cy="3003"/>
              <a:chOff x="244" y="646"/>
              <a:chExt cx="2192" cy="3003"/>
            </a:xfrm>
          </p:grpSpPr>
          <p:sp>
            <p:nvSpPr>
              <p:cNvPr id="10295" name="Rectangle 2"/>
              <p:cNvSpPr>
                <a:spLocks noChangeArrowheads="1"/>
              </p:cNvSpPr>
              <p:nvPr/>
            </p:nvSpPr>
            <p:spPr bwMode="auto">
              <a:xfrm>
                <a:off x="244" y="646"/>
                <a:ext cx="2192" cy="3003"/>
              </a:xfrm>
              <a:prstGeom prst="rect">
                <a:avLst/>
              </a:prstGeom>
              <a:solidFill>
                <a:srgbClr val="FFFFFF"/>
              </a:solidFill>
              <a:ln w="12700">
                <a:solidFill>
                  <a:srgbClr val="000000"/>
                </a:solidFill>
                <a:miter lim="800000"/>
                <a:headEnd/>
                <a:tailEnd/>
              </a:ln>
            </p:spPr>
            <p:txBody>
              <a:bodyPr/>
              <a:lstStyle/>
              <a:p>
                <a:endParaRPr lang="es-ES_tradnl">
                  <a:solidFill>
                    <a:srgbClr val="000000"/>
                  </a:solidFill>
                </a:endParaRPr>
              </a:p>
            </p:txBody>
          </p:sp>
          <p:sp>
            <p:nvSpPr>
              <p:cNvPr id="10296" name="Line 60"/>
              <p:cNvSpPr>
                <a:spLocks noChangeShapeType="1"/>
              </p:cNvSpPr>
              <p:nvPr/>
            </p:nvSpPr>
            <p:spPr bwMode="auto">
              <a:xfrm flipV="1">
                <a:off x="754" y="948"/>
                <a:ext cx="7" cy="2105"/>
              </a:xfrm>
              <a:prstGeom prst="line">
                <a:avLst/>
              </a:prstGeom>
              <a:noFill/>
              <a:ln w="9525">
                <a:solidFill>
                  <a:srgbClr val="000000"/>
                </a:solidFill>
                <a:prstDash val="dash"/>
                <a:round/>
                <a:headEnd/>
                <a:tailEnd/>
              </a:ln>
            </p:spPr>
            <p:txBody>
              <a:bodyPr/>
              <a:lstStyle/>
              <a:p>
                <a:endParaRPr lang="es-ES_tradnl"/>
              </a:p>
            </p:txBody>
          </p:sp>
          <p:grpSp>
            <p:nvGrpSpPr>
              <p:cNvPr id="10297" name="Group 112"/>
              <p:cNvGrpSpPr>
                <a:grpSpLocks/>
              </p:cNvGrpSpPr>
              <p:nvPr/>
            </p:nvGrpSpPr>
            <p:grpSpPr bwMode="auto">
              <a:xfrm>
                <a:off x="504" y="872"/>
                <a:ext cx="1792" cy="68"/>
                <a:chOff x="1107" y="943"/>
                <a:chExt cx="1792" cy="68"/>
              </a:xfrm>
            </p:grpSpPr>
            <p:sp>
              <p:nvSpPr>
                <p:cNvPr id="10305" name="Line 59"/>
                <p:cNvSpPr>
                  <a:spLocks noChangeShapeType="1"/>
                </p:cNvSpPr>
                <p:nvPr/>
              </p:nvSpPr>
              <p:spPr bwMode="auto">
                <a:xfrm>
                  <a:off x="1107" y="1011"/>
                  <a:ext cx="1787" cy="0"/>
                </a:xfrm>
                <a:prstGeom prst="line">
                  <a:avLst/>
                </a:prstGeom>
                <a:noFill/>
                <a:ln w="9525">
                  <a:solidFill>
                    <a:srgbClr val="000000"/>
                  </a:solidFill>
                  <a:round/>
                  <a:headEnd/>
                  <a:tailEnd/>
                </a:ln>
              </p:spPr>
              <p:txBody>
                <a:bodyPr/>
                <a:lstStyle/>
                <a:p>
                  <a:endParaRPr lang="es-ES_tradnl"/>
                </a:p>
              </p:txBody>
            </p:sp>
            <p:sp>
              <p:nvSpPr>
                <p:cNvPr id="10306" name="Rectangle 61" descr="Diagonal hacia arriba ancha"/>
                <p:cNvSpPr>
                  <a:spLocks noChangeArrowheads="1"/>
                </p:cNvSpPr>
                <p:nvPr/>
              </p:nvSpPr>
              <p:spPr bwMode="auto">
                <a:xfrm>
                  <a:off x="1135" y="943"/>
                  <a:ext cx="1764" cy="63"/>
                </a:xfrm>
                <a:prstGeom prst="rect">
                  <a:avLst/>
                </a:prstGeom>
                <a:pattFill prst="wdUpDiag">
                  <a:fgClr>
                    <a:srgbClr val="000000"/>
                  </a:fgClr>
                  <a:bgClr>
                    <a:srgbClr val="FFFFFF"/>
                  </a:bgClr>
                </a:pattFill>
                <a:ln w="9525">
                  <a:noFill/>
                  <a:miter lim="800000"/>
                  <a:headEnd/>
                  <a:tailEnd/>
                </a:ln>
              </p:spPr>
              <p:txBody>
                <a:bodyPr/>
                <a:lstStyle/>
                <a:p>
                  <a:endParaRPr lang="es-ES_tradnl">
                    <a:solidFill>
                      <a:srgbClr val="000000"/>
                    </a:solidFill>
                  </a:endParaRPr>
                </a:p>
              </p:txBody>
            </p:sp>
          </p:grpSp>
          <p:sp>
            <p:nvSpPr>
              <p:cNvPr id="10298" name="Arc 79"/>
              <p:cNvSpPr>
                <a:spLocks/>
              </p:cNvSpPr>
              <p:nvPr/>
            </p:nvSpPr>
            <p:spPr bwMode="auto">
              <a:xfrm rot="5294356">
                <a:off x="822" y="1315"/>
                <a:ext cx="117" cy="24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10299" name="Text Box 80"/>
              <p:cNvSpPr txBox="1">
                <a:spLocks noChangeArrowheads="1"/>
              </p:cNvSpPr>
              <p:nvPr/>
            </p:nvSpPr>
            <p:spPr bwMode="auto">
              <a:xfrm>
                <a:off x="815" y="1440"/>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endParaRPr lang="es-ES" sz="1600" baseline="-25000">
                  <a:solidFill>
                    <a:srgbClr val="000000"/>
                  </a:solidFill>
                  <a:latin typeface="Times New Roman" pitchFamily="18" charset="0"/>
                </a:endParaRPr>
              </a:p>
            </p:txBody>
          </p:sp>
          <p:sp>
            <p:nvSpPr>
              <p:cNvPr id="10300" name="Line 81"/>
              <p:cNvSpPr>
                <a:spLocks noChangeShapeType="1"/>
              </p:cNvSpPr>
              <p:nvPr/>
            </p:nvSpPr>
            <p:spPr bwMode="auto">
              <a:xfrm>
                <a:off x="765" y="948"/>
                <a:ext cx="880" cy="1610"/>
              </a:xfrm>
              <a:prstGeom prst="line">
                <a:avLst/>
              </a:prstGeom>
              <a:noFill/>
              <a:ln w="9525">
                <a:solidFill>
                  <a:srgbClr val="000000"/>
                </a:solidFill>
                <a:prstDash val="dash"/>
                <a:round/>
                <a:headEnd/>
                <a:tailEnd/>
              </a:ln>
            </p:spPr>
            <p:txBody>
              <a:bodyPr/>
              <a:lstStyle/>
              <a:p>
                <a:endParaRPr lang="es-ES_tradnl"/>
              </a:p>
            </p:txBody>
          </p:sp>
          <p:sp>
            <p:nvSpPr>
              <p:cNvPr id="10301" name="Oval 83"/>
              <p:cNvSpPr>
                <a:spLocks noChangeArrowheads="1"/>
              </p:cNvSpPr>
              <p:nvPr/>
            </p:nvSpPr>
            <p:spPr bwMode="auto">
              <a:xfrm>
                <a:off x="1558" y="2456"/>
                <a:ext cx="198" cy="208"/>
              </a:xfrm>
              <a:prstGeom prst="ellipse">
                <a:avLst/>
              </a:prstGeom>
              <a:solidFill>
                <a:schemeClr val="tx1"/>
              </a:solidFill>
              <a:ln w="12700">
                <a:solidFill>
                  <a:srgbClr val="000000"/>
                </a:solidFill>
                <a:round/>
                <a:headEnd/>
                <a:tailEnd/>
              </a:ln>
            </p:spPr>
            <p:txBody>
              <a:bodyPr/>
              <a:lstStyle/>
              <a:p>
                <a:endParaRPr lang="es-ES_tradnl">
                  <a:solidFill>
                    <a:srgbClr val="000000"/>
                  </a:solidFill>
                </a:endParaRPr>
              </a:p>
            </p:txBody>
          </p:sp>
          <p:grpSp>
            <p:nvGrpSpPr>
              <p:cNvPr id="10302" name="Group 119"/>
              <p:cNvGrpSpPr>
                <a:grpSpLocks/>
              </p:cNvGrpSpPr>
              <p:nvPr/>
            </p:nvGrpSpPr>
            <p:grpSpPr bwMode="auto">
              <a:xfrm>
                <a:off x="320" y="943"/>
                <a:ext cx="1964" cy="1860"/>
                <a:chOff x="320" y="943"/>
                <a:chExt cx="1964" cy="1860"/>
              </a:xfrm>
            </p:grpSpPr>
            <p:sp>
              <p:nvSpPr>
                <p:cNvPr id="10303" name="Arc 54"/>
                <p:cNvSpPr>
                  <a:spLocks/>
                </p:cNvSpPr>
                <p:nvPr/>
              </p:nvSpPr>
              <p:spPr bwMode="auto">
                <a:xfrm flipV="1">
                  <a:off x="762" y="943"/>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p>
              </p:txBody>
            </p:sp>
            <p:sp>
              <p:nvSpPr>
                <p:cNvPr id="10304" name="Arc 118"/>
                <p:cNvSpPr>
                  <a:spLocks/>
                </p:cNvSpPr>
                <p:nvPr/>
              </p:nvSpPr>
              <p:spPr bwMode="auto">
                <a:xfrm flipH="1" flipV="1">
                  <a:off x="320" y="946"/>
                  <a:ext cx="429" cy="1857"/>
                </a:xfrm>
                <a:custGeom>
                  <a:avLst/>
                  <a:gdLst>
                    <a:gd name="T0" fmla="*/ 0 w 5179"/>
                    <a:gd name="T1" fmla="*/ 0 h 21600"/>
                    <a:gd name="T2" fmla="*/ 0 w 5179"/>
                    <a:gd name="T3" fmla="*/ 0 h 21600"/>
                    <a:gd name="T4" fmla="*/ 0 w 5179"/>
                    <a:gd name="T5" fmla="*/ 0 h 21600"/>
                    <a:gd name="T6" fmla="*/ 0 60000 65536"/>
                    <a:gd name="T7" fmla="*/ 0 60000 65536"/>
                    <a:gd name="T8" fmla="*/ 0 60000 65536"/>
                    <a:gd name="T9" fmla="*/ 0 w 5179"/>
                    <a:gd name="T10" fmla="*/ 0 h 21600"/>
                    <a:gd name="T11" fmla="*/ 5179 w 5179"/>
                    <a:gd name="T12" fmla="*/ 21600 h 21600"/>
                  </a:gdLst>
                  <a:ahLst/>
                  <a:cxnLst>
                    <a:cxn ang="T6">
                      <a:pos x="T0" y="T1"/>
                    </a:cxn>
                    <a:cxn ang="T7">
                      <a:pos x="T2" y="T3"/>
                    </a:cxn>
                    <a:cxn ang="T8">
                      <a:pos x="T4" y="T5"/>
                    </a:cxn>
                  </a:cxnLst>
                  <a:rect l="T9" t="T10" r="T11" b="T12"/>
                  <a:pathLst>
                    <a:path w="5179" h="21600" fill="none" extrusionOk="0">
                      <a:moveTo>
                        <a:pt x="-1" y="0"/>
                      </a:moveTo>
                      <a:cubicBezTo>
                        <a:pt x="1745" y="0"/>
                        <a:pt x="3484" y="211"/>
                        <a:pt x="5178" y="630"/>
                      </a:cubicBezTo>
                    </a:path>
                    <a:path w="5179" h="21600" stroke="0" extrusionOk="0">
                      <a:moveTo>
                        <a:pt x="-1" y="0"/>
                      </a:moveTo>
                      <a:cubicBezTo>
                        <a:pt x="1745" y="0"/>
                        <a:pt x="3484" y="211"/>
                        <a:pt x="5178" y="630"/>
                      </a:cubicBezTo>
                      <a:lnTo>
                        <a:pt x="0" y="21600"/>
                      </a:lnTo>
                      <a:close/>
                    </a:path>
                  </a:pathLst>
                </a:custGeom>
                <a:noFill/>
                <a:ln w="3175">
                  <a:solidFill>
                    <a:schemeClr val="tx1"/>
                  </a:solidFill>
                  <a:prstDash val="dash"/>
                  <a:round/>
                  <a:headEnd/>
                  <a:tailEnd/>
                </a:ln>
              </p:spPr>
              <p:txBody>
                <a:bodyPr wrap="none" anchor="ctr"/>
                <a:lstStyle/>
                <a:p>
                  <a:endParaRPr lang="es-ES_tradnl"/>
                </a:p>
              </p:txBody>
            </p:sp>
          </p:grpSp>
        </p:grpSp>
        <p:sp>
          <p:nvSpPr>
            <p:cNvPr id="10292" name="Line 50"/>
            <p:cNvSpPr>
              <a:spLocks noChangeShapeType="1"/>
            </p:cNvSpPr>
            <p:nvPr/>
          </p:nvSpPr>
          <p:spPr bwMode="auto">
            <a:xfrm>
              <a:off x="765" y="948"/>
              <a:ext cx="1507" cy="921"/>
            </a:xfrm>
            <a:prstGeom prst="line">
              <a:avLst/>
            </a:prstGeom>
            <a:noFill/>
            <a:ln w="9525">
              <a:solidFill>
                <a:srgbClr val="000000"/>
              </a:solidFill>
              <a:prstDash val="dash"/>
              <a:round/>
              <a:headEnd/>
              <a:tailEnd/>
            </a:ln>
          </p:spPr>
          <p:txBody>
            <a:bodyPr/>
            <a:lstStyle/>
            <a:p>
              <a:endParaRPr lang="es-ES_tradnl"/>
            </a:p>
          </p:txBody>
        </p:sp>
        <p:sp>
          <p:nvSpPr>
            <p:cNvPr id="10293" name="Arc 56"/>
            <p:cNvSpPr>
              <a:spLocks/>
            </p:cNvSpPr>
            <p:nvPr/>
          </p:nvSpPr>
          <p:spPr bwMode="auto">
            <a:xfrm rot="5294356">
              <a:off x="808" y="1048"/>
              <a:ext cx="139" cy="252"/>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10294" name="Text Box 57"/>
            <p:cNvSpPr txBox="1">
              <a:spLocks noChangeArrowheads="1"/>
            </p:cNvSpPr>
            <p:nvPr/>
          </p:nvSpPr>
          <p:spPr bwMode="auto">
            <a:xfrm>
              <a:off x="935" y="1096"/>
              <a:ext cx="352" cy="318"/>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r>
                <a:rPr lang="es-ES" sz="1600" baseline="-25000">
                  <a:solidFill>
                    <a:srgbClr val="000000"/>
                  </a:solidFill>
                  <a:latin typeface="Times New Roman" pitchFamily="18" charset="0"/>
                </a:rPr>
                <a:t>o</a:t>
              </a:r>
            </a:p>
          </p:txBody>
        </p:sp>
      </p:grpSp>
      <p:graphicFrame>
        <p:nvGraphicFramePr>
          <p:cNvPr id="61534" name="Object 94"/>
          <p:cNvGraphicFramePr>
            <a:graphicFrameLocks noChangeAspect="1"/>
          </p:cNvGraphicFramePr>
          <p:nvPr/>
        </p:nvGraphicFramePr>
        <p:xfrm>
          <a:off x="4278835" y="1793748"/>
          <a:ext cx="4391125" cy="656844"/>
        </p:xfrm>
        <a:graphic>
          <a:graphicData uri="http://schemas.openxmlformats.org/presentationml/2006/ole">
            <p:oleObj spid="_x0000_s10242" name="Equation" r:id="rId3" imgW="1879560" imgH="279360" progId="Equation.DSMT4">
              <p:embed/>
            </p:oleObj>
          </a:graphicData>
        </a:graphic>
      </p:graphicFrame>
      <p:sp>
        <p:nvSpPr>
          <p:cNvPr id="10249" name="Text Box 84"/>
          <p:cNvSpPr txBox="1">
            <a:spLocks noChangeArrowheads="1"/>
          </p:cNvSpPr>
          <p:nvPr/>
        </p:nvSpPr>
        <p:spPr bwMode="auto">
          <a:xfrm>
            <a:off x="2399665" y="3684143"/>
            <a:ext cx="527050" cy="396875"/>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pitchFamily="18" charset="0"/>
            </a:endParaRPr>
          </a:p>
        </p:txBody>
      </p:sp>
      <p:sp>
        <p:nvSpPr>
          <p:cNvPr id="8231" name="Line 88"/>
          <p:cNvSpPr>
            <a:spLocks noChangeShapeType="1"/>
          </p:cNvSpPr>
          <p:nvPr/>
        </p:nvSpPr>
        <p:spPr bwMode="auto">
          <a:xfrm flipH="1">
            <a:off x="1937703" y="2653856"/>
            <a:ext cx="603250" cy="0"/>
          </a:xfrm>
          <a:prstGeom prst="line">
            <a:avLst/>
          </a:prstGeom>
          <a:noFill/>
          <a:ln w="9525">
            <a:solidFill>
              <a:schemeClr val="tx1"/>
            </a:solidFill>
            <a:prstDash val="dash"/>
            <a:round/>
            <a:headEnd/>
            <a:tailEnd/>
          </a:ln>
        </p:spPr>
        <p:txBody>
          <a:bodyPr/>
          <a:lstStyle/>
          <a:p>
            <a:endParaRPr lang="es-ES_tradnl"/>
          </a:p>
        </p:txBody>
      </p:sp>
      <p:grpSp>
        <p:nvGrpSpPr>
          <p:cNvPr id="6" name="77 Grupo"/>
          <p:cNvGrpSpPr>
            <a:grpSpLocks/>
          </p:cNvGrpSpPr>
          <p:nvPr/>
        </p:nvGrpSpPr>
        <p:grpSpPr bwMode="auto">
          <a:xfrm>
            <a:off x="2520315" y="2523681"/>
            <a:ext cx="528638" cy="1284287"/>
            <a:chOff x="2581276" y="2779713"/>
            <a:chExt cx="528638" cy="1284287"/>
          </a:xfrm>
        </p:grpSpPr>
        <p:sp>
          <p:nvSpPr>
            <p:cNvPr id="10289" name="Line 87"/>
            <p:cNvSpPr>
              <a:spLocks noChangeShapeType="1"/>
            </p:cNvSpPr>
            <p:nvPr/>
          </p:nvSpPr>
          <p:spPr bwMode="auto">
            <a:xfrm flipV="1">
              <a:off x="2601913" y="2917825"/>
              <a:ext cx="0" cy="1146175"/>
            </a:xfrm>
            <a:prstGeom prst="line">
              <a:avLst/>
            </a:prstGeom>
            <a:noFill/>
            <a:ln w="19050">
              <a:solidFill>
                <a:srgbClr val="578200"/>
              </a:solidFill>
              <a:prstDash val="dash"/>
              <a:round/>
              <a:headEnd/>
              <a:tailEnd type="triangle" w="med" len="med"/>
            </a:ln>
          </p:spPr>
          <p:txBody>
            <a:bodyPr/>
            <a:lstStyle/>
            <a:p>
              <a:endParaRPr lang="es-ES_tradnl"/>
            </a:p>
          </p:txBody>
        </p:sp>
        <p:sp>
          <p:nvSpPr>
            <p:cNvPr id="10290" name="Text Box 89"/>
            <p:cNvSpPr txBox="1">
              <a:spLocks noChangeArrowheads="1"/>
            </p:cNvSpPr>
            <p:nvPr/>
          </p:nvSpPr>
          <p:spPr bwMode="auto">
            <a:xfrm>
              <a:off x="2581276" y="2779713"/>
              <a:ext cx="528638" cy="395287"/>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r>
                <a:rPr lang="es-ES" sz="1200" baseline="-25000">
                  <a:solidFill>
                    <a:srgbClr val="009900"/>
                  </a:solidFill>
                  <a:latin typeface="Times New Roman" pitchFamily="18" charset="0"/>
                </a:rPr>
                <a:t>Y</a:t>
              </a:r>
            </a:p>
          </p:txBody>
        </p:sp>
      </p:grpSp>
      <p:grpSp>
        <p:nvGrpSpPr>
          <p:cNvPr id="7" name="74 Grupo"/>
          <p:cNvGrpSpPr>
            <a:grpSpLocks/>
          </p:cNvGrpSpPr>
          <p:nvPr/>
        </p:nvGrpSpPr>
        <p:grpSpPr bwMode="auto">
          <a:xfrm>
            <a:off x="1618615" y="3649218"/>
            <a:ext cx="920750" cy="327025"/>
            <a:chOff x="593724" y="3905250"/>
            <a:chExt cx="920751" cy="327025"/>
          </a:xfrm>
        </p:grpSpPr>
        <p:sp>
          <p:nvSpPr>
            <p:cNvPr id="10287" name="Line 25"/>
            <p:cNvSpPr>
              <a:spLocks noChangeShapeType="1"/>
            </p:cNvSpPr>
            <p:nvPr/>
          </p:nvSpPr>
          <p:spPr bwMode="auto">
            <a:xfrm flipH="1" flipV="1">
              <a:off x="906462" y="4048125"/>
              <a:ext cx="608013" cy="0"/>
            </a:xfrm>
            <a:prstGeom prst="line">
              <a:avLst/>
            </a:prstGeom>
            <a:noFill/>
            <a:ln w="38100">
              <a:solidFill>
                <a:srgbClr val="FF3300"/>
              </a:solidFill>
              <a:round/>
              <a:headEnd/>
              <a:tailEnd type="triangle" w="med" len="med"/>
            </a:ln>
          </p:spPr>
          <p:txBody>
            <a:bodyPr/>
            <a:lstStyle/>
            <a:p>
              <a:endParaRPr lang="es-ES_tradnl"/>
            </a:p>
          </p:txBody>
        </p:sp>
        <p:sp>
          <p:nvSpPr>
            <p:cNvPr id="10288" name="Text Box 26"/>
            <p:cNvSpPr txBox="1">
              <a:spLocks noChangeArrowheads="1"/>
            </p:cNvSpPr>
            <p:nvPr/>
          </p:nvSpPr>
          <p:spPr bwMode="auto">
            <a:xfrm>
              <a:off x="593724" y="3905250"/>
              <a:ext cx="373063" cy="327025"/>
            </a:xfrm>
            <a:prstGeom prst="rect">
              <a:avLst/>
            </a:prstGeom>
            <a:noFill/>
            <a:ln w="9525">
              <a:noFill/>
              <a:miter lim="800000"/>
              <a:headEnd/>
              <a:tailEnd/>
            </a:ln>
          </p:spPr>
          <p:txBody>
            <a:bodyPr/>
            <a:lstStyle/>
            <a:p>
              <a:pPr eaLnBrk="0" hangingPunct="0"/>
              <a:r>
                <a:rPr lang="es-ES" sz="1200">
                  <a:solidFill>
                    <a:srgbClr val="FF3300"/>
                  </a:solidFill>
                  <a:latin typeface="Times New Roman" pitchFamily="18" charset="0"/>
                  <a:sym typeface="Symbol" pitchFamily="18" charset="2"/>
                </a:rPr>
                <a:t></a:t>
              </a:r>
              <a:r>
                <a:rPr lang="es-ES" sz="1200">
                  <a:solidFill>
                    <a:srgbClr val="FF3300"/>
                  </a:solidFill>
                  <a:latin typeface="Times New Roman" pitchFamily="18" charset="0"/>
                </a:rPr>
                <a:t>F </a:t>
              </a:r>
              <a:endParaRPr lang="es-ES" sz="1200" baseline="-25000">
                <a:solidFill>
                  <a:srgbClr val="578200"/>
                </a:solidFill>
                <a:latin typeface="Times New Roman" pitchFamily="18" charset="0"/>
              </a:endParaRPr>
            </a:p>
          </p:txBody>
        </p:sp>
      </p:grpSp>
      <p:sp>
        <p:nvSpPr>
          <p:cNvPr id="8226" name="Line 28"/>
          <p:cNvSpPr>
            <a:spLocks noChangeShapeType="1"/>
          </p:cNvSpPr>
          <p:nvPr/>
        </p:nvSpPr>
        <p:spPr bwMode="auto">
          <a:xfrm>
            <a:off x="1915478" y="2649093"/>
            <a:ext cx="0" cy="1144588"/>
          </a:xfrm>
          <a:prstGeom prst="line">
            <a:avLst/>
          </a:prstGeom>
          <a:noFill/>
          <a:ln w="9525">
            <a:solidFill>
              <a:schemeClr val="tx1"/>
            </a:solidFill>
            <a:prstDash val="dash"/>
            <a:round/>
            <a:headEnd/>
            <a:tailEnd/>
          </a:ln>
        </p:spPr>
        <p:txBody>
          <a:bodyPr/>
          <a:lstStyle/>
          <a:p>
            <a:endParaRPr lang="es-ES_tradnl"/>
          </a:p>
        </p:txBody>
      </p:sp>
      <p:grpSp>
        <p:nvGrpSpPr>
          <p:cNvPr id="8" name="76 Grupo"/>
          <p:cNvGrpSpPr>
            <a:grpSpLocks/>
          </p:cNvGrpSpPr>
          <p:nvPr/>
        </p:nvGrpSpPr>
        <p:grpSpPr bwMode="auto">
          <a:xfrm>
            <a:off x="1918653" y="3152331"/>
            <a:ext cx="450850" cy="566737"/>
            <a:chOff x="3122613" y="3304381"/>
            <a:chExt cx="450850" cy="565944"/>
          </a:xfrm>
        </p:grpSpPr>
        <p:sp>
          <p:nvSpPr>
            <p:cNvPr id="10285" name="Arc 91"/>
            <p:cNvSpPr>
              <a:spLocks/>
            </p:cNvSpPr>
            <p:nvPr/>
          </p:nvSpPr>
          <p:spPr bwMode="auto">
            <a:xfrm rot="5294356">
              <a:off x="3179762" y="3249613"/>
              <a:ext cx="138113" cy="247650"/>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p>
          </p:txBody>
        </p:sp>
        <p:sp>
          <p:nvSpPr>
            <p:cNvPr id="10286" name="Text Box 92"/>
            <p:cNvSpPr txBox="1">
              <a:spLocks noChangeArrowheads="1"/>
            </p:cNvSpPr>
            <p:nvPr/>
          </p:nvSpPr>
          <p:spPr bwMode="auto">
            <a:xfrm>
              <a:off x="3122613" y="3365500"/>
              <a:ext cx="450850" cy="504825"/>
            </a:xfrm>
            <a:prstGeom prst="rect">
              <a:avLst/>
            </a:prstGeom>
            <a:noFill/>
            <a:ln w="9525">
              <a:noFill/>
              <a:miter lim="800000"/>
              <a:headEnd/>
              <a:tailEnd/>
            </a:ln>
          </p:spPr>
          <p:txBody>
            <a:bodyPr/>
            <a:lstStyle/>
            <a:p>
              <a:pPr eaLnBrk="0" hangingPunct="0"/>
              <a:r>
                <a:rPr lang="es-ES" sz="1600">
                  <a:solidFill>
                    <a:srgbClr val="000000"/>
                  </a:solidFill>
                  <a:latin typeface="Times New Roman" pitchFamily="18" charset="0"/>
                  <a:sym typeface="Symbol" pitchFamily="18" charset="2"/>
                </a:rPr>
                <a:t></a:t>
              </a:r>
              <a:endParaRPr lang="es-ES" sz="1600" baseline="-25000">
                <a:solidFill>
                  <a:srgbClr val="000000"/>
                </a:solidFill>
                <a:latin typeface="Times New Roman" pitchFamily="18" charset="0"/>
              </a:endParaRPr>
            </a:p>
          </p:txBody>
        </p:sp>
      </p:grpSp>
      <p:grpSp>
        <p:nvGrpSpPr>
          <p:cNvPr id="9" name="Group 129"/>
          <p:cNvGrpSpPr>
            <a:grpSpLocks/>
          </p:cNvGrpSpPr>
          <p:nvPr/>
        </p:nvGrpSpPr>
        <p:grpSpPr bwMode="auto">
          <a:xfrm>
            <a:off x="2463165" y="3063431"/>
            <a:ext cx="146050" cy="1422400"/>
            <a:chOff x="1572" y="2091"/>
            <a:chExt cx="92" cy="896"/>
          </a:xfrm>
        </p:grpSpPr>
        <p:grpSp>
          <p:nvGrpSpPr>
            <p:cNvPr id="10279" name="Group 121"/>
            <p:cNvGrpSpPr>
              <a:grpSpLocks/>
            </p:cNvGrpSpPr>
            <p:nvPr/>
          </p:nvGrpSpPr>
          <p:grpSpPr bwMode="auto">
            <a:xfrm>
              <a:off x="1572" y="2855"/>
              <a:ext cx="92" cy="132"/>
              <a:chOff x="1572" y="2855"/>
              <a:chExt cx="92" cy="132"/>
            </a:xfrm>
          </p:grpSpPr>
          <p:sp>
            <p:nvSpPr>
              <p:cNvPr id="10283" name="Line 96"/>
              <p:cNvSpPr>
                <a:spLocks noChangeShapeType="1"/>
              </p:cNvSpPr>
              <p:nvPr/>
            </p:nvSpPr>
            <p:spPr bwMode="auto">
              <a:xfrm flipH="1">
                <a:off x="1572" y="2855"/>
                <a:ext cx="92" cy="96"/>
              </a:xfrm>
              <a:prstGeom prst="line">
                <a:avLst/>
              </a:prstGeom>
              <a:noFill/>
              <a:ln w="12700">
                <a:solidFill>
                  <a:schemeClr val="tx1"/>
                </a:solidFill>
                <a:round/>
                <a:headEnd/>
                <a:tailEnd/>
              </a:ln>
            </p:spPr>
            <p:txBody>
              <a:bodyPr/>
              <a:lstStyle/>
              <a:p>
                <a:endParaRPr lang="es-ES_tradnl"/>
              </a:p>
            </p:txBody>
          </p:sp>
          <p:sp>
            <p:nvSpPr>
              <p:cNvPr id="10284" name="Line 97"/>
              <p:cNvSpPr>
                <a:spLocks noChangeShapeType="1"/>
              </p:cNvSpPr>
              <p:nvPr/>
            </p:nvSpPr>
            <p:spPr bwMode="auto">
              <a:xfrm flipH="1">
                <a:off x="1572" y="2891"/>
                <a:ext cx="92" cy="96"/>
              </a:xfrm>
              <a:prstGeom prst="line">
                <a:avLst/>
              </a:prstGeom>
              <a:noFill/>
              <a:ln w="12700">
                <a:solidFill>
                  <a:schemeClr val="tx1"/>
                </a:solidFill>
                <a:round/>
                <a:headEnd/>
                <a:tailEnd/>
              </a:ln>
            </p:spPr>
            <p:txBody>
              <a:bodyPr/>
              <a:lstStyle/>
              <a:p>
                <a:endParaRPr lang="es-ES_tradnl"/>
              </a:p>
            </p:txBody>
          </p:sp>
        </p:grpSp>
        <p:grpSp>
          <p:nvGrpSpPr>
            <p:cNvPr id="10280" name="Group 122"/>
            <p:cNvGrpSpPr>
              <a:grpSpLocks/>
            </p:cNvGrpSpPr>
            <p:nvPr/>
          </p:nvGrpSpPr>
          <p:grpSpPr bwMode="auto">
            <a:xfrm>
              <a:off x="1572" y="2091"/>
              <a:ext cx="92" cy="132"/>
              <a:chOff x="1572" y="2091"/>
              <a:chExt cx="92" cy="132"/>
            </a:xfrm>
          </p:grpSpPr>
          <p:sp>
            <p:nvSpPr>
              <p:cNvPr id="10281" name="Line 100"/>
              <p:cNvSpPr>
                <a:spLocks noChangeShapeType="1"/>
              </p:cNvSpPr>
              <p:nvPr/>
            </p:nvSpPr>
            <p:spPr bwMode="auto">
              <a:xfrm flipH="1">
                <a:off x="1572" y="2091"/>
                <a:ext cx="92" cy="96"/>
              </a:xfrm>
              <a:prstGeom prst="line">
                <a:avLst/>
              </a:prstGeom>
              <a:noFill/>
              <a:ln w="12700">
                <a:solidFill>
                  <a:schemeClr val="tx1"/>
                </a:solidFill>
                <a:round/>
                <a:headEnd/>
                <a:tailEnd/>
              </a:ln>
            </p:spPr>
            <p:txBody>
              <a:bodyPr/>
              <a:lstStyle/>
              <a:p>
                <a:endParaRPr lang="es-ES_tradnl"/>
              </a:p>
            </p:txBody>
          </p:sp>
          <p:sp>
            <p:nvSpPr>
              <p:cNvPr id="10282" name="Line 101"/>
              <p:cNvSpPr>
                <a:spLocks noChangeShapeType="1"/>
              </p:cNvSpPr>
              <p:nvPr/>
            </p:nvSpPr>
            <p:spPr bwMode="auto">
              <a:xfrm flipH="1">
                <a:off x="1572" y="2127"/>
                <a:ext cx="92" cy="96"/>
              </a:xfrm>
              <a:prstGeom prst="line">
                <a:avLst/>
              </a:prstGeom>
              <a:noFill/>
              <a:ln w="12700">
                <a:solidFill>
                  <a:schemeClr val="tx1"/>
                </a:solidFill>
                <a:round/>
                <a:headEnd/>
                <a:tailEnd/>
              </a:ln>
            </p:spPr>
            <p:txBody>
              <a:bodyPr/>
              <a:lstStyle/>
              <a:p>
                <a:endParaRPr lang="es-ES_tradnl"/>
              </a:p>
            </p:txBody>
          </p:sp>
        </p:grpSp>
      </p:grpSp>
      <p:grpSp>
        <p:nvGrpSpPr>
          <p:cNvPr id="12" name="Group 133"/>
          <p:cNvGrpSpPr>
            <a:grpSpLocks/>
          </p:cNvGrpSpPr>
          <p:nvPr/>
        </p:nvGrpSpPr>
        <p:grpSpPr bwMode="auto">
          <a:xfrm>
            <a:off x="4163378" y="3184083"/>
            <a:ext cx="4441825" cy="801688"/>
            <a:chOff x="2661" y="2394"/>
            <a:chExt cx="2798" cy="505"/>
          </a:xfrm>
        </p:grpSpPr>
        <p:graphicFrame>
          <p:nvGraphicFramePr>
            <p:cNvPr id="10246" name="Object 103"/>
            <p:cNvGraphicFramePr>
              <a:graphicFrameLocks noChangeAspect="1"/>
            </p:cNvGraphicFramePr>
            <p:nvPr/>
          </p:nvGraphicFramePr>
          <p:xfrm>
            <a:off x="3173" y="2676"/>
            <a:ext cx="1873" cy="223"/>
          </p:xfrm>
          <a:graphic>
            <a:graphicData uri="http://schemas.openxmlformats.org/presentationml/2006/ole">
              <p:oleObj spid="_x0000_s10246" name="Ecuación" r:id="rId4" imgW="2031840" imgH="241200" progId="Equation.3">
                <p:embed/>
              </p:oleObj>
            </a:graphicData>
          </a:graphic>
        </p:graphicFrame>
        <p:sp>
          <p:nvSpPr>
            <p:cNvPr id="10278" name="Text Box 104"/>
            <p:cNvSpPr txBox="1">
              <a:spLocks noChangeArrowheads="1"/>
            </p:cNvSpPr>
            <p:nvPr/>
          </p:nvSpPr>
          <p:spPr bwMode="auto">
            <a:xfrm>
              <a:off x="2661" y="2394"/>
              <a:ext cx="2798" cy="213"/>
            </a:xfrm>
            <a:prstGeom prst="rect">
              <a:avLst/>
            </a:prstGeom>
            <a:noFill/>
            <a:ln w="9525">
              <a:noFill/>
              <a:miter lim="800000"/>
              <a:headEnd/>
              <a:tailEnd/>
            </a:ln>
          </p:spPr>
          <p:txBody>
            <a:bodyPr>
              <a:spAutoFit/>
            </a:bodyPr>
            <a:lstStyle/>
            <a:p>
              <a:pPr>
                <a:spcBef>
                  <a:spcPct val="50000"/>
                </a:spcBef>
              </a:pPr>
              <a:r>
                <a:rPr lang="es-ES" sz="1600" b="1">
                  <a:solidFill>
                    <a:srgbClr val="3333CC"/>
                  </a:solidFill>
                  <a:latin typeface="Times New Roman" pitchFamily="18" charset="0"/>
                </a:rPr>
                <a:t>E igualando ambas expresiones se llega a:</a:t>
              </a:r>
            </a:p>
          </p:txBody>
        </p:sp>
      </p:grpSp>
      <p:sp>
        <p:nvSpPr>
          <p:cNvPr id="5144" name="Text Box 106"/>
          <p:cNvSpPr txBox="1">
            <a:spLocks noChangeArrowheads="1"/>
          </p:cNvSpPr>
          <p:nvPr/>
        </p:nvSpPr>
        <p:spPr bwMode="auto">
          <a:xfrm>
            <a:off x="4176078" y="4049268"/>
            <a:ext cx="3841750" cy="338138"/>
          </a:xfrm>
          <a:prstGeom prst="rect">
            <a:avLst/>
          </a:prstGeom>
          <a:noFill/>
          <a:ln w="9525">
            <a:noFill/>
            <a:miter lim="800000"/>
            <a:headEnd/>
            <a:tailEnd/>
          </a:ln>
        </p:spPr>
        <p:txBody>
          <a:bodyPr>
            <a:spAutoFit/>
          </a:bodyPr>
          <a:lstStyle/>
          <a:p>
            <a:pPr>
              <a:spcBef>
                <a:spcPct val="50000"/>
              </a:spcBef>
            </a:pPr>
            <a:r>
              <a:rPr lang="es-ES" sz="1600" b="1">
                <a:solidFill>
                  <a:srgbClr val="3333CC"/>
                </a:solidFill>
                <a:latin typeface="Times New Roman" pitchFamily="18" charset="0"/>
              </a:rPr>
              <a:t>Y resolviendo la ecuación queda:</a:t>
            </a:r>
          </a:p>
        </p:txBody>
      </p:sp>
      <p:grpSp>
        <p:nvGrpSpPr>
          <p:cNvPr id="13" name="Group 114"/>
          <p:cNvGrpSpPr>
            <a:grpSpLocks/>
          </p:cNvGrpSpPr>
          <p:nvPr/>
        </p:nvGrpSpPr>
        <p:grpSpPr bwMode="auto">
          <a:xfrm>
            <a:off x="4176080" y="2522097"/>
            <a:ext cx="3257551" cy="623888"/>
            <a:chOff x="3062" y="1590"/>
            <a:chExt cx="2052" cy="393"/>
          </a:xfrm>
        </p:grpSpPr>
        <p:graphicFrame>
          <p:nvGraphicFramePr>
            <p:cNvPr id="10245" name="Object 102"/>
            <p:cNvGraphicFramePr>
              <a:graphicFrameLocks noChangeAspect="1"/>
            </p:cNvGraphicFramePr>
            <p:nvPr/>
          </p:nvGraphicFramePr>
          <p:xfrm>
            <a:off x="4136" y="1590"/>
            <a:ext cx="978" cy="393"/>
          </p:xfrm>
          <a:graphic>
            <a:graphicData uri="http://schemas.openxmlformats.org/presentationml/2006/ole">
              <p:oleObj spid="_x0000_s10245" name="Equation" r:id="rId5" imgW="507960" imgH="253800" progId="Equation.DSMT4">
                <p:embed/>
              </p:oleObj>
            </a:graphicData>
          </a:graphic>
        </p:graphicFrame>
        <p:sp>
          <p:nvSpPr>
            <p:cNvPr id="10277" name="Text Box 107"/>
            <p:cNvSpPr txBox="1">
              <a:spLocks noChangeArrowheads="1"/>
            </p:cNvSpPr>
            <p:nvPr/>
          </p:nvSpPr>
          <p:spPr bwMode="auto">
            <a:xfrm>
              <a:off x="3062" y="1672"/>
              <a:ext cx="1958" cy="213"/>
            </a:xfrm>
            <a:prstGeom prst="rect">
              <a:avLst/>
            </a:prstGeom>
            <a:noFill/>
            <a:ln w="9525">
              <a:noFill/>
              <a:miter lim="800000"/>
              <a:headEnd/>
              <a:tailEnd/>
            </a:ln>
          </p:spPr>
          <p:txBody>
            <a:bodyPr>
              <a:spAutoFit/>
            </a:bodyPr>
            <a:lstStyle/>
            <a:p>
              <a:pPr>
                <a:spcBef>
                  <a:spcPct val="50000"/>
                </a:spcBef>
              </a:pPr>
              <a:r>
                <a:rPr lang="es-ES" sz="1600" b="1">
                  <a:solidFill>
                    <a:srgbClr val="3333CC"/>
                  </a:solidFill>
                  <a:latin typeface="Times New Roman" pitchFamily="18" charset="0"/>
                </a:rPr>
                <a:t>Por otra parte:</a:t>
              </a:r>
            </a:p>
          </p:txBody>
        </p:sp>
      </p:grpSp>
      <p:sp>
        <p:nvSpPr>
          <p:cNvPr id="61548" name="Text Box 108"/>
          <p:cNvSpPr txBox="1">
            <a:spLocks noChangeArrowheads="1"/>
          </p:cNvSpPr>
          <p:nvPr/>
        </p:nvSpPr>
        <p:spPr bwMode="auto">
          <a:xfrm>
            <a:off x="4137978" y="901256"/>
            <a:ext cx="4572000" cy="338137"/>
          </a:xfrm>
          <a:prstGeom prst="rect">
            <a:avLst/>
          </a:prstGeom>
          <a:noFill/>
          <a:ln w="9525">
            <a:noFill/>
            <a:miter lim="800000"/>
            <a:headEnd/>
            <a:tailEnd/>
          </a:ln>
        </p:spPr>
        <p:txBody>
          <a:bodyPr>
            <a:spAutoFit/>
          </a:bodyPr>
          <a:lstStyle/>
          <a:p>
            <a:pPr>
              <a:spcBef>
                <a:spcPct val="50000"/>
              </a:spcBef>
            </a:pPr>
            <a:r>
              <a:rPr lang="es-ES" sz="1600" b="1">
                <a:solidFill>
                  <a:srgbClr val="3333CC"/>
                </a:solidFill>
                <a:latin typeface="Times New Roman" pitchFamily="18" charset="0"/>
              </a:rPr>
              <a:t>Para que la resultante </a:t>
            </a:r>
            <a:r>
              <a:rPr lang="el-GR" sz="1600" b="1">
                <a:solidFill>
                  <a:srgbClr val="3333CC"/>
                </a:solidFill>
                <a:latin typeface="Times New Roman" pitchFamily="18" charset="0"/>
              </a:rPr>
              <a:t>Σ</a:t>
            </a:r>
            <a:r>
              <a:rPr lang="es-ES_tradnl" sz="1600" b="1">
                <a:solidFill>
                  <a:srgbClr val="3333CC"/>
                </a:solidFill>
                <a:latin typeface="Times New Roman" pitchFamily="18" charset="0"/>
              </a:rPr>
              <a:t>F </a:t>
            </a:r>
            <a:r>
              <a:rPr lang="es-ES" sz="1600" b="1">
                <a:solidFill>
                  <a:srgbClr val="3333CC"/>
                </a:solidFill>
                <a:latin typeface="Times New Roman" pitchFamily="18" charset="0"/>
              </a:rPr>
              <a:t>sea horizontal ha de ser:</a:t>
            </a:r>
            <a:r>
              <a:rPr lang="es-ES" sz="1600">
                <a:solidFill>
                  <a:srgbClr val="000000"/>
                </a:solidFill>
                <a:latin typeface="Times New Roman" pitchFamily="18" charset="0"/>
              </a:rPr>
              <a:t> </a:t>
            </a:r>
          </a:p>
        </p:txBody>
      </p:sp>
      <p:grpSp>
        <p:nvGrpSpPr>
          <p:cNvPr id="14" name="Group 124"/>
          <p:cNvGrpSpPr>
            <a:grpSpLocks/>
          </p:cNvGrpSpPr>
          <p:nvPr/>
        </p:nvGrpSpPr>
        <p:grpSpPr bwMode="auto">
          <a:xfrm>
            <a:off x="1839278" y="2364931"/>
            <a:ext cx="695325" cy="1431925"/>
            <a:chOff x="1197" y="1651"/>
            <a:chExt cx="438" cy="902"/>
          </a:xfrm>
        </p:grpSpPr>
        <p:sp>
          <p:nvSpPr>
            <p:cNvPr id="10275" name="Line 44"/>
            <p:cNvSpPr>
              <a:spLocks noChangeShapeType="1"/>
            </p:cNvSpPr>
            <p:nvPr/>
          </p:nvSpPr>
          <p:spPr bwMode="auto">
            <a:xfrm>
              <a:off x="1240" y="1838"/>
              <a:ext cx="395" cy="715"/>
            </a:xfrm>
            <a:prstGeom prst="line">
              <a:avLst/>
            </a:prstGeom>
            <a:noFill/>
            <a:ln w="38100">
              <a:solidFill>
                <a:srgbClr val="009900"/>
              </a:solidFill>
              <a:round/>
              <a:headEnd type="triangle" w="med" len="med"/>
              <a:tailEnd/>
            </a:ln>
          </p:spPr>
          <p:txBody>
            <a:bodyPr/>
            <a:lstStyle/>
            <a:p>
              <a:endParaRPr lang="es-ES_tradnl"/>
            </a:p>
          </p:txBody>
        </p:sp>
        <p:sp>
          <p:nvSpPr>
            <p:cNvPr id="10276" name="Text Box 45"/>
            <p:cNvSpPr txBox="1">
              <a:spLocks noChangeArrowheads="1"/>
            </p:cNvSpPr>
            <p:nvPr/>
          </p:nvSpPr>
          <p:spPr bwMode="auto">
            <a:xfrm>
              <a:off x="1197" y="1651"/>
              <a:ext cx="333" cy="249"/>
            </a:xfrm>
            <a:prstGeom prst="rect">
              <a:avLst/>
            </a:prstGeom>
            <a:noFill/>
            <a:ln w="9525">
              <a:noFill/>
              <a:miter lim="800000"/>
              <a:headEnd/>
              <a:tailEnd/>
            </a:ln>
          </p:spPr>
          <p:txBody>
            <a:bodyPr/>
            <a:lstStyle/>
            <a:p>
              <a:pPr eaLnBrk="0" hangingPunct="0"/>
              <a:r>
                <a:rPr lang="es-ES" sz="1200">
                  <a:solidFill>
                    <a:srgbClr val="009900"/>
                  </a:solidFill>
                  <a:latin typeface="Times New Roman" pitchFamily="18" charset="0"/>
                </a:rPr>
                <a:t>T</a:t>
              </a:r>
              <a:endParaRPr lang="es-ES" sz="1200" baseline="-25000">
                <a:solidFill>
                  <a:srgbClr val="009900"/>
                </a:solidFill>
                <a:latin typeface="Times New Roman" pitchFamily="18" charset="0"/>
              </a:endParaRPr>
            </a:p>
          </p:txBody>
        </p:sp>
      </p:grpSp>
      <p:grpSp>
        <p:nvGrpSpPr>
          <p:cNvPr id="15" name="Group 123"/>
          <p:cNvGrpSpPr>
            <a:grpSpLocks/>
          </p:cNvGrpSpPr>
          <p:nvPr/>
        </p:nvGrpSpPr>
        <p:grpSpPr bwMode="auto">
          <a:xfrm>
            <a:off x="2366328" y="3814318"/>
            <a:ext cx="527050" cy="1585913"/>
            <a:chOff x="1517" y="2564"/>
            <a:chExt cx="332" cy="999"/>
          </a:xfrm>
        </p:grpSpPr>
        <p:sp>
          <p:nvSpPr>
            <p:cNvPr id="10273" name="Text Box 39"/>
            <p:cNvSpPr txBox="1">
              <a:spLocks noChangeArrowheads="1"/>
            </p:cNvSpPr>
            <p:nvPr/>
          </p:nvSpPr>
          <p:spPr bwMode="auto">
            <a:xfrm>
              <a:off x="1517" y="3312"/>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pitchFamily="18" charset="0"/>
                </a:rPr>
                <a:t>W</a:t>
              </a:r>
              <a:endParaRPr lang="es-ES" sz="1200" baseline="-25000">
                <a:solidFill>
                  <a:srgbClr val="3333CC"/>
                </a:solidFill>
                <a:latin typeface="Times New Roman" pitchFamily="18" charset="0"/>
              </a:endParaRPr>
            </a:p>
          </p:txBody>
        </p:sp>
        <p:sp>
          <p:nvSpPr>
            <p:cNvPr id="10274" name="Line 38"/>
            <p:cNvSpPr>
              <a:spLocks noChangeShapeType="1"/>
            </p:cNvSpPr>
            <p:nvPr/>
          </p:nvSpPr>
          <p:spPr bwMode="auto">
            <a:xfrm>
              <a:off x="1622" y="2564"/>
              <a:ext cx="0" cy="722"/>
            </a:xfrm>
            <a:prstGeom prst="line">
              <a:avLst/>
            </a:prstGeom>
            <a:noFill/>
            <a:ln w="38100">
              <a:solidFill>
                <a:schemeClr val="accent2"/>
              </a:solidFill>
              <a:round/>
              <a:headEnd/>
              <a:tailEnd type="triangle" w="med" len="med"/>
            </a:ln>
          </p:spPr>
          <p:txBody>
            <a:bodyPr/>
            <a:lstStyle/>
            <a:p>
              <a:endParaRPr lang="es-ES_tradnl"/>
            </a:p>
          </p:txBody>
        </p:sp>
      </p:grpSp>
      <p:grpSp>
        <p:nvGrpSpPr>
          <p:cNvPr id="16" name="81 Grupo"/>
          <p:cNvGrpSpPr>
            <a:grpSpLocks/>
          </p:cNvGrpSpPr>
          <p:nvPr/>
        </p:nvGrpSpPr>
        <p:grpSpPr bwMode="auto">
          <a:xfrm>
            <a:off x="4922203" y="4531868"/>
            <a:ext cx="2946400" cy="782638"/>
            <a:chOff x="4982494" y="5353385"/>
            <a:chExt cx="2946400" cy="782638"/>
          </a:xfrm>
        </p:grpSpPr>
        <p:sp>
          <p:nvSpPr>
            <p:cNvPr id="56" name="55 Rectángulo"/>
            <p:cNvSpPr/>
            <p:nvPr/>
          </p:nvSpPr>
          <p:spPr>
            <a:xfrm>
              <a:off x="5053931" y="5353385"/>
              <a:ext cx="2838450" cy="782638"/>
            </a:xfrm>
            <a:prstGeom prst="rect">
              <a:avLst/>
            </a:prstGeom>
            <a:solidFill>
              <a:srgbClr val="FFFF00">
                <a:alpha val="2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aphicFrame>
          <p:nvGraphicFramePr>
            <p:cNvPr id="5124" name="Object 95"/>
            <p:cNvGraphicFramePr>
              <a:graphicFrameLocks noChangeAspect="1"/>
            </p:cNvGraphicFramePr>
            <p:nvPr/>
          </p:nvGraphicFramePr>
          <p:xfrm>
            <a:off x="4982494" y="5416885"/>
            <a:ext cx="2946400" cy="617538"/>
          </p:xfrm>
          <a:graphic>
            <a:graphicData uri="http://schemas.openxmlformats.org/presentationml/2006/ole">
              <p:oleObj spid="_x0000_s10244" name="Ecuación" r:id="rId6" imgW="2133360" imgH="444240" progId="Equation.3">
                <p:embed/>
              </p:oleObj>
            </a:graphicData>
          </a:graphic>
        </p:graphicFrame>
      </p:grpSp>
      <p:sp>
        <p:nvSpPr>
          <p:cNvPr id="10263" name="Text Box 30"/>
          <p:cNvSpPr txBox="1">
            <a:spLocks noChangeArrowheads="1"/>
          </p:cNvSpPr>
          <p:nvPr/>
        </p:nvSpPr>
        <p:spPr bwMode="auto">
          <a:xfrm>
            <a:off x="0" y="0"/>
            <a:ext cx="9144000" cy="461963"/>
          </a:xfrm>
          <a:prstGeom prst="rect">
            <a:avLst/>
          </a:prstGeom>
          <a:solidFill>
            <a:srgbClr val="00339A"/>
          </a:solidFill>
          <a:ln w="9525">
            <a:noFill/>
            <a:miter lim="800000"/>
            <a:headEnd/>
            <a:tailEnd/>
          </a:ln>
        </p:spPr>
        <p:txBody>
          <a:bodyPr>
            <a:spAutoFit/>
          </a:bodyPr>
          <a:lstStyle/>
          <a:p>
            <a:pPr algn="ctr" eaLnBrk="0" hangingPunct="0">
              <a:spcBef>
                <a:spcPct val="50000"/>
              </a:spcBef>
            </a:pPr>
            <a:r>
              <a:rPr lang="es-ES" sz="2400" b="1">
                <a:solidFill>
                  <a:srgbClr val="FFFFFF"/>
                </a:solidFill>
                <a:latin typeface="Calibri" pitchFamily="34" charset="0"/>
                <a:cs typeface="Calibri" pitchFamily="34" charset="0"/>
              </a:rPr>
              <a:t>Cálculo de la posición (</a:t>
            </a:r>
            <a:r>
              <a:rPr lang="el-GR" sz="2400" b="1">
                <a:solidFill>
                  <a:srgbClr val="FFFFFF"/>
                </a:solidFill>
                <a:latin typeface="Calibri" pitchFamily="34" charset="0"/>
                <a:cs typeface="Calibri" pitchFamily="34" charset="0"/>
              </a:rPr>
              <a:t>α</a:t>
            </a:r>
            <a:r>
              <a:rPr lang="es-ES" sz="2400" b="1">
                <a:solidFill>
                  <a:srgbClr val="FFFFFF"/>
                </a:solidFill>
                <a:latin typeface="Calibri" pitchFamily="34" charset="0"/>
                <a:cs typeface="Calibri" pitchFamily="34" charset="0"/>
              </a:rPr>
              <a:t>) en la que la resultante (ΣF) es horizontal.</a:t>
            </a:r>
          </a:p>
        </p:txBody>
      </p:sp>
      <p:graphicFrame>
        <p:nvGraphicFramePr>
          <p:cNvPr id="59" name="Object 6"/>
          <p:cNvGraphicFramePr>
            <a:graphicFrameLocks noChangeAspect="1"/>
          </p:cNvGraphicFramePr>
          <p:nvPr/>
        </p:nvGraphicFramePr>
        <p:xfrm>
          <a:off x="5935028" y="1380681"/>
          <a:ext cx="750887" cy="384175"/>
        </p:xfrm>
        <a:graphic>
          <a:graphicData uri="http://schemas.openxmlformats.org/presentationml/2006/ole">
            <p:oleObj spid="_x0000_s10243" name="Ecuación" r:id="rId7" imgW="469800" imgH="241200" progId="Equation.3">
              <p:embed/>
            </p:oleObj>
          </a:graphicData>
        </a:graphic>
      </p:graphicFrame>
      <p:grpSp>
        <p:nvGrpSpPr>
          <p:cNvPr id="17" name="65 Grupo"/>
          <p:cNvGrpSpPr>
            <a:grpSpLocks/>
          </p:cNvGrpSpPr>
          <p:nvPr/>
        </p:nvGrpSpPr>
        <p:grpSpPr bwMode="auto">
          <a:xfrm>
            <a:off x="1567815" y="3649218"/>
            <a:ext cx="944563" cy="327025"/>
            <a:chOff x="3132388" y="3905250"/>
            <a:chExt cx="945566" cy="327025"/>
          </a:xfrm>
        </p:grpSpPr>
        <p:sp>
          <p:nvSpPr>
            <p:cNvPr id="10270" name="Line 25"/>
            <p:cNvSpPr>
              <a:spLocks noChangeShapeType="1"/>
            </p:cNvSpPr>
            <p:nvPr/>
          </p:nvSpPr>
          <p:spPr bwMode="auto">
            <a:xfrm flipH="1" flipV="1">
              <a:off x="3469941" y="4048125"/>
              <a:ext cx="608013" cy="0"/>
            </a:xfrm>
            <a:prstGeom prst="line">
              <a:avLst/>
            </a:prstGeom>
            <a:noFill/>
            <a:ln w="25400">
              <a:solidFill>
                <a:srgbClr val="578200"/>
              </a:solidFill>
              <a:prstDash val="sysDash"/>
              <a:round/>
              <a:headEnd/>
              <a:tailEnd type="triangle" w="med" len="med"/>
            </a:ln>
          </p:spPr>
          <p:txBody>
            <a:bodyPr/>
            <a:lstStyle/>
            <a:p>
              <a:endParaRPr lang="es-ES_tradnl"/>
            </a:p>
          </p:txBody>
        </p:sp>
        <p:sp>
          <p:nvSpPr>
            <p:cNvPr id="10271" name="Text Box 26"/>
            <p:cNvSpPr txBox="1">
              <a:spLocks noChangeArrowheads="1"/>
            </p:cNvSpPr>
            <p:nvPr/>
          </p:nvSpPr>
          <p:spPr bwMode="auto">
            <a:xfrm>
              <a:off x="3132388" y="3905250"/>
              <a:ext cx="416928" cy="327025"/>
            </a:xfrm>
            <a:prstGeom prst="rect">
              <a:avLst/>
            </a:prstGeom>
            <a:noFill/>
            <a:ln w="9525">
              <a:noFill/>
              <a:miter lim="800000"/>
              <a:headEnd/>
              <a:tailEnd/>
            </a:ln>
          </p:spPr>
          <p:txBody>
            <a:bodyPr/>
            <a:lstStyle/>
            <a:p>
              <a:pPr eaLnBrk="0" hangingPunct="0"/>
              <a:r>
                <a:rPr lang="es-ES" sz="1200">
                  <a:solidFill>
                    <a:srgbClr val="578200"/>
                  </a:solidFill>
                  <a:latin typeface="Times New Roman" pitchFamily="18" charset="0"/>
                </a:rPr>
                <a:t>T</a:t>
              </a:r>
              <a:r>
                <a:rPr lang="es-ES" sz="1200" baseline="-25000">
                  <a:solidFill>
                    <a:srgbClr val="578200"/>
                  </a:solidFill>
                  <a:latin typeface="Times New Roman" pitchFamily="18" charset="0"/>
                </a:rPr>
                <a:t>X</a:t>
              </a:r>
            </a:p>
          </p:txBody>
        </p:sp>
      </p:grpSp>
      <p:sp>
        <p:nvSpPr>
          <p:cNvPr id="10265" name="Text Box 92"/>
          <p:cNvSpPr txBox="1">
            <a:spLocks noChangeArrowheads="1"/>
          </p:cNvSpPr>
          <p:nvPr/>
        </p:nvSpPr>
        <p:spPr bwMode="auto">
          <a:xfrm>
            <a:off x="3752215" y="3109468"/>
            <a:ext cx="450850" cy="504825"/>
          </a:xfrm>
          <a:prstGeom prst="rect">
            <a:avLst/>
          </a:prstGeom>
          <a:noFill/>
          <a:ln w="9525">
            <a:noFill/>
            <a:miter lim="800000"/>
            <a:headEnd/>
            <a:tailEnd/>
          </a:ln>
        </p:spPr>
        <p:txBody>
          <a:bodyPr/>
          <a:lstStyle/>
          <a:p>
            <a:pPr eaLnBrk="0" hangingPunct="0"/>
            <a:endParaRPr lang="es-ES_tradnl" sz="1600" baseline="-25000">
              <a:solidFill>
                <a:srgbClr val="000000"/>
              </a:solidFill>
              <a:latin typeface="Times New Roman" pitchFamily="18" charset="0"/>
            </a:endParaRPr>
          </a:p>
        </p:txBody>
      </p:sp>
      <p:grpSp>
        <p:nvGrpSpPr>
          <p:cNvPr id="18" name="Group 122"/>
          <p:cNvGrpSpPr>
            <a:grpSpLocks/>
          </p:cNvGrpSpPr>
          <p:nvPr/>
        </p:nvGrpSpPr>
        <p:grpSpPr bwMode="auto">
          <a:xfrm>
            <a:off x="2191703" y="3187256"/>
            <a:ext cx="146050" cy="209550"/>
            <a:chOff x="1572" y="2091"/>
            <a:chExt cx="92" cy="132"/>
          </a:xfrm>
        </p:grpSpPr>
        <p:sp>
          <p:nvSpPr>
            <p:cNvPr id="10268" name="Line 100"/>
            <p:cNvSpPr>
              <a:spLocks noChangeShapeType="1"/>
            </p:cNvSpPr>
            <p:nvPr/>
          </p:nvSpPr>
          <p:spPr bwMode="auto">
            <a:xfrm flipH="1">
              <a:off x="1572" y="2091"/>
              <a:ext cx="92" cy="96"/>
            </a:xfrm>
            <a:prstGeom prst="line">
              <a:avLst/>
            </a:prstGeom>
            <a:noFill/>
            <a:ln w="12700">
              <a:solidFill>
                <a:schemeClr val="tx1"/>
              </a:solidFill>
              <a:round/>
              <a:headEnd/>
              <a:tailEnd/>
            </a:ln>
          </p:spPr>
          <p:txBody>
            <a:bodyPr/>
            <a:lstStyle/>
            <a:p>
              <a:endParaRPr lang="es-ES_tradnl"/>
            </a:p>
          </p:txBody>
        </p:sp>
        <p:sp>
          <p:nvSpPr>
            <p:cNvPr id="10269" name="Line 101"/>
            <p:cNvSpPr>
              <a:spLocks noChangeShapeType="1"/>
            </p:cNvSpPr>
            <p:nvPr/>
          </p:nvSpPr>
          <p:spPr bwMode="auto">
            <a:xfrm flipH="1">
              <a:off x="1572" y="2127"/>
              <a:ext cx="92" cy="96"/>
            </a:xfrm>
            <a:prstGeom prst="line">
              <a:avLst/>
            </a:prstGeom>
            <a:noFill/>
            <a:ln w="12700">
              <a:solidFill>
                <a:schemeClr val="tx1"/>
              </a:solidFill>
              <a:round/>
              <a:headEnd/>
              <a:tailEnd/>
            </a:ln>
          </p:spPr>
          <p:txBody>
            <a:bodyPr/>
            <a:lstStyle/>
            <a:p>
              <a:endParaRPr lang="es-ES_tradnl"/>
            </a:p>
          </p:txBody>
        </p:sp>
      </p:grpSp>
      <p:sp>
        <p:nvSpPr>
          <p:cNvPr id="81" name="80 Rectángulo"/>
          <p:cNvSpPr>
            <a:spLocks noChangeArrowheads="1"/>
          </p:cNvSpPr>
          <p:nvPr/>
        </p:nvSpPr>
        <p:spPr bwMode="auto">
          <a:xfrm>
            <a:off x="1294765" y="3641281"/>
            <a:ext cx="515938" cy="277812"/>
          </a:xfrm>
          <a:prstGeom prst="rect">
            <a:avLst/>
          </a:prstGeom>
          <a:noFill/>
          <a:ln w="9525">
            <a:noFill/>
            <a:miter lim="800000"/>
            <a:headEnd/>
            <a:tailEnd/>
          </a:ln>
        </p:spPr>
        <p:txBody>
          <a:bodyPr wrap="none">
            <a:spAutoFit/>
          </a:bodyPr>
          <a:lstStyle/>
          <a:p>
            <a:pPr eaLnBrk="0" hangingPunct="0"/>
            <a:r>
              <a:rPr lang="es-ES" sz="1200">
                <a:solidFill>
                  <a:srgbClr val="578200"/>
                </a:solidFill>
                <a:latin typeface="Times New Roman" pitchFamily="18" charset="0"/>
              </a:rPr>
              <a:t>T</a:t>
            </a:r>
            <a:r>
              <a:rPr lang="es-ES" sz="1200" baseline="-25000">
                <a:solidFill>
                  <a:srgbClr val="578200"/>
                </a:solidFill>
                <a:latin typeface="Times New Roman" pitchFamily="18" charset="0"/>
              </a:rPr>
              <a:t>X</a:t>
            </a:r>
            <a:r>
              <a:rPr lang="es-ES" sz="1200">
                <a:solidFill>
                  <a:srgbClr val="578200"/>
                </a:solidFill>
                <a:latin typeface="Times New Roman" pitchFamily="18" charset="0"/>
              </a:rPr>
              <a:t> = </a:t>
            </a:r>
            <a:endParaRPr lang="es-ES" sz="1200" baseline="-25000">
              <a:solidFill>
                <a:srgbClr val="578200"/>
              </a:solidFill>
              <a:latin typeface="Times New Roman" pitchFamily="18" charset="0"/>
            </a:endParaRPr>
          </a:p>
        </p:txBody>
      </p:sp>
      <p:sp>
        <p:nvSpPr>
          <p:cNvPr id="67" name="66 CuadroTexto"/>
          <p:cNvSpPr txBox="1"/>
          <p:nvPr/>
        </p:nvSpPr>
        <p:spPr>
          <a:xfrm>
            <a:off x="292608" y="5681472"/>
            <a:ext cx="8583168" cy="646331"/>
          </a:xfrm>
          <a:prstGeom prst="rect">
            <a:avLst/>
          </a:prstGeom>
          <a:solidFill>
            <a:schemeClr val="bg1"/>
          </a:solidFill>
          <a:ln>
            <a:solidFill>
              <a:schemeClr val="tx1"/>
            </a:solidFill>
          </a:ln>
        </p:spPr>
        <p:txBody>
          <a:bodyPr wrap="square" rtlCol="0">
            <a:spAutoFit/>
          </a:bodyPr>
          <a:lstStyle/>
          <a:p>
            <a:pPr algn="ctr"/>
            <a:r>
              <a:rPr lang="es-ES_tradnl" dirty="0" smtClean="0">
                <a:latin typeface="Calibri" pitchFamily="34" charset="0"/>
                <a:cs typeface="Calibri" pitchFamily="34" charset="0"/>
              </a:rPr>
              <a:t>La resultante de todas las fuerzas que actúan es horizontal, únicamente, para éste valor de la elongación </a:t>
            </a:r>
            <a:r>
              <a:rPr lang="el-GR" b="1" i="1" dirty="0" smtClean="0">
                <a:latin typeface="Calibri" pitchFamily="34" charset="0"/>
                <a:cs typeface="Calibri" pitchFamily="34" charset="0"/>
              </a:rPr>
              <a:t>α</a:t>
            </a:r>
            <a:r>
              <a:rPr lang="es-ES_tradnl" dirty="0" smtClean="0">
                <a:latin typeface="Calibri" pitchFamily="34" charset="0"/>
                <a:cs typeface="Calibri" pitchFamily="34" charset="0"/>
              </a:rPr>
              <a:t>.</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231"/>
                                        </p:tgtEl>
                                        <p:attrNameLst>
                                          <p:attrName>style.visibility</p:attrName>
                                        </p:attrNameLst>
                                      </p:cBhvr>
                                      <p:to>
                                        <p:strVal val="visible"/>
                                      </p:to>
                                    </p:set>
                                    <p:animEffect transition="in" filter="wipe(left)">
                                      <p:cBhvr>
                                        <p:cTn id="15" dur="1000"/>
                                        <p:tgtEl>
                                          <p:spTgt spid="823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226"/>
                                        </p:tgtEl>
                                        <p:attrNameLst>
                                          <p:attrName>style.visibility</p:attrName>
                                        </p:attrNameLst>
                                      </p:cBhvr>
                                      <p:to>
                                        <p:strVal val="visible"/>
                                      </p:to>
                                    </p:set>
                                    <p:animEffect transition="in" filter="wipe(up)">
                                      <p:cBhvr>
                                        <p:cTn id="18" dur="1000"/>
                                        <p:tgtEl>
                                          <p:spTgt spid="8226"/>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8"/>
                                        </p:tgtEl>
                                      </p:cBhvr>
                                    </p:animEffect>
                                    <p:set>
                                      <p:cBhvr>
                                        <p:cTn id="36" dur="1" fill="hold">
                                          <p:stCondLst>
                                            <p:cond delay="1999"/>
                                          </p:stCondLst>
                                        </p:cTn>
                                        <p:tgtEl>
                                          <p:spTgt spid="18"/>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14"/>
                                        </p:tgtEl>
                                      </p:cBhvr>
                                    </p:animEffect>
                                    <p:set>
                                      <p:cBhvr>
                                        <p:cTn id="42" dur="1" fill="hold">
                                          <p:stCondLst>
                                            <p:cond delay="1999"/>
                                          </p:stCondLst>
                                        </p:cTn>
                                        <p:tgtEl>
                                          <p:spTgt spid="1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8231"/>
                                        </p:tgtEl>
                                      </p:cBhvr>
                                    </p:animEffect>
                                    <p:set>
                                      <p:cBhvr>
                                        <p:cTn id="45" dur="1" fill="hold">
                                          <p:stCondLst>
                                            <p:cond delay="1999"/>
                                          </p:stCondLst>
                                        </p:cTn>
                                        <p:tgtEl>
                                          <p:spTgt spid="823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8226"/>
                                        </p:tgtEl>
                                      </p:cBhvr>
                                    </p:animEffect>
                                    <p:set>
                                      <p:cBhvr>
                                        <p:cTn id="48" dur="1" fill="hold">
                                          <p:stCondLst>
                                            <p:cond delay="1999"/>
                                          </p:stCondLst>
                                        </p:cTn>
                                        <p:tgtEl>
                                          <p:spTgt spid="8226"/>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1548"/>
                                        </p:tgtEl>
                                        <p:attrNameLst>
                                          <p:attrName>style.visibility</p:attrName>
                                        </p:attrNameLst>
                                      </p:cBhvr>
                                      <p:to>
                                        <p:strVal val="visible"/>
                                      </p:to>
                                    </p:se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20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6"/>
                                        </p:tgtEl>
                                      </p:cBhvr>
                                    </p:animEffect>
                                    <p:set>
                                      <p:cBhvr>
                                        <p:cTn id="63" dur="1" fill="hold">
                                          <p:stCondLst>
                                            <p:cond delay="1999"/>
                                          </p:stCondLst>
                                        </p:cTn>
                                        <p:tgtEl>
                                          <p:spTgt spid="6"/>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9"/>
                                        </p:tgtEl>
                                      </p:cBhvr>
                                    </p:animEffect>
                                    <p:set>
                                      <p:cBhvr>
                                        <p:cTn id="66" dur="1" fill="hold">
                                          <p:stCondLst>
                                            <p:cond delay="1999"/>
                                          </p:stCondLst>
                                        </p:cTn>
                                        <p:tgtEl>
                                          <p:spTgt spid="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2000"/>
                                        <p:tgtEl>
                                          <p:spTgt spid="15"/>
                                        </p:tgtEl>
                                      </p:cBhvr>
                                    </p:animEffect>
                                    <p:set>
                                      <p:cBhvr>
                                        <p:cTn id="69" dur="1" fill="hold">
                                          <p:stCondLst>
                                            <p:cond delay="1999"/>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2000"/>
                                        <p:tgtEl>
                                          <p:spTgt spid="7"/>
                                        </p:tgtEl>
                                      </p:cBhvr>
                                    </p:animEffect>
                                  </p:childTnLst>
                                </p:cTn>
                              </p:par>
                              <p:par>
                                <p:cTn id="75" presetID="10" presetClass="exit" presetSubtype="0" fill="hold" nodeType="withEffect">
                                  <p:stCondLst>
                                    <p:cond delay="0"/>
                                  </p:stCondLst>
                                  <p:childTnLst>
                                    <p:animEffect transition="out" filter="fade">
                                      <p:cBhvr>
                                        <p:cTn id="76" dur="2000"/>
                                        <p:tgtEl>
                                          <p:spTgt spid="17"/>
                                        </p:tgtEl>
                                      </p:cBhvr>
                                    </p:animEffect>
                                    <p:set>
                                      <p:cBhvr>
                                        <p:cTn id="77" dur="1" fill="hold">
                                          <p:stCondLst>
                                            <p:cond delay="1999"/>
                                          </p:stCondLst>
                                        </p:cTn>
                                        <p:tgtEl>
                                          <p:spTgt spid="1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2" nodeType="clickEffect">
                                  <p:stCondLst>
                                    <p:cond delay="0"/>
                                  </p:stCondLst>
                                  <p:childTnLst>
                                    <p:set>
                                      <p:cBhvr>
                                        <p:cTn id="81" dur="1" fill="hold">
                                          <p:stCondLst>
                                            <p:cond delay="0"/>
                                          </p:stCondLst>
                                        </p:cTn>
                                        <p:tgtEl>
                                          <p:spTgt spid="8226"/>
                                        </p:tgtEl>
                                        <p:attrNameLst>
                                          <p:attrName>style.visibility</p:attrName>
                                        </p:attrNameLst>
                                      </p:cBhvr>
                                      <p:to>
                                        <p:strVal val="visible"/>
                                      </p:to>
                                    </p:set>
                                    <p:animEffect transition="in" filter="fade">
                                      <p:cBhvr>
                                        <p:cTn id="82" dur="2000"/>
                                        <p:tgtEl>
                                          <p:spTgt spid="822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8231"/>
                                        </p:tgtEl>
                                        <p:attrNameLst>
                                          <p:attrName>style.visibility</p:attrName>
                                        </p:attrNameLst>
                                      </p:cBhvr>
                                      <p:to>
                                        <p:strVal val="visible"/>
                                      </p:to>
                                    </p:set>
                                    <p:animEffect transition="in" filter="fade">
                                      <p:cBhvr>
                                        <p:cTn id="85" dur="2000"/>
                                        <p:tgtEl>
                                          <p:spTgt spid="8231"/>
                                        </p:tgtEl>
                                      </p:cBhvr>
                                    </p:animEffect>
                                  </p:childTnLst>
                                </p:cTn>
                              </p:par>
                              <p:par>
                                <p:cTn id="86" presetID="10" presetClass="entr" presetSubtype="0" fill="hold" nodeType="with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fade">
                                      <p:cBhvr>
                                        <p:cTn id="88" dur="2000"/>
                                        <p:tgtEl>
                                          <p:spTgt spid="8"/>
                                        </p:tgtEl>
                                      </p:cBhvr>
                                    </p:animEffect>
                                  </p:childTnLst>
                                </p:cTn>
                              </p:par>
                              <p:par>
                                <p:cTn id="89" presetID="10" presetClass="entr" presetSubtype="0"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000"/>
                                        <p:tgtEl>
                                          <p:spTgt spid="14"/>
                                        </p:tgtEl>
                                      </p:cBhvr>
                                    </p:animEffect>
                                  </p:childTnLst>
                                </p:cTn>
                              </p:par>
                              <p:par>
                                <p:cTn id="92" presetID="10" presetClass="entr" presetSubtype="0" fill="hold"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fade">
                                      <p:cBhvr>
                                        <p:cTn id="94" dur="2000"/>
                                        <p:tgtEl>
                                          <p:spTgt spid="15"/>
                                        </p:tgtEl>
                                      </p:cBhvr>
                                    </p:animEffect>
                                  </p:childTnLst>
                                </p:cTn>
                              </p:par>
                              <p:par>
                                <p:cTn id="95" presetID="10" presetClass="entr" presetSubtype="0" fill="hold" nodeType="withEffect">
                                  <p:stCondLst>
                                    <p:cond delay="0"/>
                                  </p:stCondLst>
                                  <p:childTnLst>
                                    <p:set>
                                      <p:cBhvr>
                                        <p:cTn id="96" dur="1" fill="hold">
                                          <p:stCondLst>
                                            <p:cond delay="0"/>
                                          </p:stCondLst>
                                        </p:cTn>
                                        <p:tgtEl>
                                          <p:spTgt spid="6"/>
                                        </p:tgtEl>
                                        <p:attrNameLst>
                                          <p:attrName>style.visibility</p:attrName>
                                        </p:attrNameLst>
                                      </p:cBhvr>
                                      <p:to>
                                        <p:strVal val="visible"/>
                                      </p:to>
                                    </p:set>
                                    <p:animEffect transition="in" filter="fade">
                                      <p:cBhvr>
                                        <p:cTn id="97" dur="2000"/>
                                        <p:tgtEl>
                                          <p:spTgt spid="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1"/>
                                        </p:tgtEl>
                                        <p:attrNameLst>
                                          <p:attrName>style.visibility</p:attrName>
                                        </p:attrNameLst>
                                      </p:cBhvr>
                                      <p:to>
                                        <p:strVal val="visible"/>
                                      </p:to>
                                    </p:set>
                                    <p:animEffect transition="in" filter="fade">
                                      <p:cBhvr>
                                        <p:cTn id="100" dur="2000"/>
                                        <p:tgtEl>
                                          <p:spTgt spid="81"/>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153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1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514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6"/>
                                        </p:tgtEl>
                                        <p:attrNameLst>
                                          <p:attrName>style.visibility</p:attrName>
                                        </p:attrNameLst>
                                      </p:cBhvr>
                                      <p:to>
                                        <p:strVal val="visible"/>
                                      </p:to>
                                    </p:set>
                                  </p:childTnLst>
                                </p:cTn>
                              </p:par>
                            </p:childTnLst>
                          </p:cTn>
                        </p:par>
                        <p:par>
                          <p:cTn id="121" fill="hold">
                            <p:stCondLst>
                              <p:cond delay="0"/>
                            </p:stCondLst>
                            <p:childTnLst>
                              <p:par>
                                <p:cTn id="122" presetID="1" presetClass="entr" presetSubtype="0" fill="hold" grpId="0" nodeType="afterEffect">
                                  <p:stCondLst>
                                    <p:cond delay="0"/>
                                  </p:stCondLst>
                                  <p:childTnLst>
                                    <p:set>
                                      <p:cBhvr>
                                        <p:cTn id="123"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animBg="1"/>
      <p:bldP spid="8231" grpId="1" animBg="1"/>
      <p:bldP spid="8231" grpId="2" animBg="1"/>
      <p:bldP spid="8226" grpId="0" animBg="1"/>
      <p:bldP spid="8226" grpId="1" animBg="1"/>
      <p:bldP spid="8226" grpId="2" animBg="1"/>
      <p:bldP spid="5144" grpId="0"/>
      <p:bldP spid="61548" grpId="0"/>
      <p:bldP spid="81"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0" y="0"/>
            <a:ext cx="9144000" cy="1292352"/>
          </a:xfrm>
          <a:noFill/>
        </p:spPr>
        <p:txBody>
          <a:bodyPr/>
          <a:lstStyle/>
          <a:p>
            <a:pPr eaLnBrk="1" hangingPunct="1"/>
            <a:r>
              <a:rPr lang="es-ES" sz="5400" b="1" dirty="0" smtClean="0">
                <a:solidFill>
                  <a:srgbClr val="FFFF00"/>
                </a:solidFill>
              </a:rPr>
              <a:t>3</a:t>
            </a:r>
            <a:br>
              <a:rPr lang="es-ES" sz="5400" b="1" dirty="0" smtClean="0">
                <a:solidFill>
                  <a:srgbClr val="FFFF00"/>
                </a:solidFill>
              </a:rPr>
            </a:br>
            <a:r>
              <a:rPr lang="es-ES" sz="3400" b="1" dirty="0" smtClean="0">
                <a:solidFill>
                  <a:schemeClr val="bg1"/>
                </a:solidFill>
                <a:latin typeface="Calibri" pitchFamily="34" charset="0"/>
                <a:cs typeface="Calibri" pitchFamily="34" charset="0"/>
              </a:rPr>
              <a:t>UNA R</a:t>
            </a:r>
            <a:r>
              <a:rPr lang="es-ES" sz="3400" b="1" dirty="0" smtClean="0">
                <a:solidFill>
                  <a:schemeClr val="bg1"/>
                </a:solidFill>
                <a:latin typeface="Calibri" pitchFamily="34" charset="0"/>
                <a:cs typeface="Calibri" pitchFamily="34" charset="0"/>
              </a:rPr>
              <a:t>EVISIÓN BIBLIOGRÁF</a:t>
            </a:r>
            <a:r>
              <a:rPr lang="es-ES" sz="3400" b="1" dirty="0" smtClean="0">
                <a:solidFill>
                  <a:schemeClr val="bg1"/>
                </a:solidFill>
              </a:rPr>
              <a:t>ICA</a:t>
            </a:r>
            <a:endParaRPr lang="es-ES" sz="3400" b="1" dirty="0" smtClean="0">
              <a:solidFill>
                <a:schemeClr val="bg1"/>
              </a:solidFill>
            </a:endParaRPr>
          </a:p>
        </p:txBody>
      </p:sp>
      <p:sp>
        <p:nvSpPr>
          <p:cNvPr id="5" name="Rectangle 3"/>
          <p:cNvSpPr>
            <a:spLocks noChangeArrowheads="1"/>
          </p:cNvSpPr>
          <p:nvPr/>
        </p:nvSpPr>
        <p:spPr bwMode="auto">
          <a:xfrm>
            <a:off x="2293366" y="5558437"/>
            <a:ext cx="4570730" cy="338554"/>
          </a:xfrm>
          <a:prstGeom prst="rect">
            <a:avLst/>
          </a:prstGeom>
          <a:noFill/>
          <a:ln w="9525">
            <a:noFill/>
            <a:miter lim="800000"/>
            <a:headEnd/>
            <a:tailEnd/>
          </a:ln>
        </p:spPr>
        <p:txBody>
          <a:bodyPr wrap="square">
            <a:spAutoFit/>
          </a:bodyPr>
          <a:lstStyle/>
          <a:p>
            <a:pPr fontAlgn="auto">
              <a:spcBef>
                <a:spcPts val="0"/>
              </a:spcBef>
              <a:spcAft>
                <a:spcPts val="0"/>
              </a:spcAft>
            </a:pPr>
            <a:r>
              <a:rPr lang="ca-ES" sz="1600" b="1" i="1" dirty="0" err="1" smtClean="0">
                <a:solidFill>
                  <a:srgbClr val="FFFF00"/>
                </a:solidFill>
                <a:latin typeface="Calibri" pitchFamily="34" charset="0"/>
                <a:cs typeface="Calibri" pitchFamily="34" charset="0"/>
              </a:rPr>
              <a:t>Ubiquitous</a:t>
            </a:r>
            <a:r>
              <a:rPr lang="ca-ES" sz="1600" b="1" i="1" dirty="0" smtClean="0">
                <a:solidFill>
                  <a:srgbClr val="FFFF00"/>
                </a:solidFill>
                <a:latin typeface="Calibri" pitchFamily="34" charset="0"/>
                <a:cs typeface="Calibri" pitchFamily="34" charset="0"/>
              </a:rPr>
              <a:t> </a:t>
            </a:r>
            <a:r>
              <a:rPr lang="ca-ES" sz="1600" b="1" i="1" dirty="0" err="1" smtClean="0">
                <a:solidFill>
                  <a:srgbClr val="FFFF00"/>
                </a:solidFill>
                <a:latin typeface="Calibri" pitchFamily="34" charset="0"/>
                <a:cs typeface="Calibri" pitchFamily="34" charset="0"/>
              </a:rPr>
              <a:t>Drawing</a:t>
            </a:r>
            <a:r>
              <a:rPr lang="ca-ES" sz="1600" b="1" i="1" dirty="0" smtClean="0">
                <a:solidFill>
                  <a:srgbClr val="FFFF00"/>
                </a:solidFill>
                <a:latin typeface="Calibri" pitchFamily="34" charset="0"/>
                <a:cs typeface="Calibri" pitchFamily="34" charset="0"/>
              </a:rPr>
              <a:t> Errors for </a:t>
            </a:r>
            <a:r>
              <a:rPr lang="ca-ES" sz="1600" b="1" i="1" dirty="0" err="1" smtClean="0">
                <a:solidFill>
                  <a:srgbClr val="FFFF00"/>
                </a:solidFill>
                <a:latin typeface="Calibri" pitchFamily="34" charset="0"/>
                <a:cs typeface="Calibri" pitchFamily="34" charset="0"/>
              </a:rPr>
              <a:t>the</a:t>
            </a:r>
            <a:r>
              <a:rPr lang="ca-ES" sz="1600" b="1" i="1" dirty="0" smtClean="0">
                <a:solidFill>
                  <a:srgbClr val="FFFF00"/>
                </a:solidFill>
                <a:latin typeface="Calibri" pitchFamily="34" charset="0"/>
                <a:cs typeface="Calibri" pitchFamily="34" charset="0"/>
              </a:rPr>
              <a:t> Simple </a:t>
            </a:r>
            <a:r>
              <a:rPr lang="ca-ES" sz="1600" b="1" i="1" dirty="0" err="1" smtClean="0">
                <a:solidFill>
                  <a:srgbClr val="FFFF00"/>
                </a:solidFill>
                <a:latin typeface="Calibri" pitchFamily="34" charset="0"/>
                <a:cs typeface="Calibri" pitchFamily="34" charset="0"/>
              </a:rPr>
              <a:t>Pendulum</a:t>
            </a:r>
            <a:endParaRPr lang="ca-ES" sz="1600" b="1" i="1" dirty="0" smtClean="0">
              <a:solidFill>
                <a:srgbClr val="FFFF00"/>
              </a:solidFill>
              <a:latin typeface="Calibri" pitchFamily="34" charset="0"/>
              <a:cs typeface="Calibri" pitchFamily="34" charset="0"/>
            </a:endParaRPr>
          </a:p>
        </p:txBody>
      </p:sp>
      <p:sp>
        <p:nvSpPr>
          <p:cNvPr id="6" name="Rectangle 4"/>
          <p:cNvSpPr>
            <a:spLocks noChangeArrowheads="1"/>
          </p:cNvSpPr>
          <p:nvPr/>
        </p:nvSpPr>
        <p:spPr bwMode="auto">
          <a:xfrm>
            <a:off x="2412052" y="6226838"/>
            <a:ext cx="4220835" cy="338554"/>
          </a:xfrm>
          <a:prstGeom prst="rect">
            <a:avLst/>
          </a:prstGeom>
          <a:noFill/>
          <a:ln w="9525">
            <a:noFill/>
            <a:miter lim="800000"/>
            <a:headEnd/>
            <a:tailEnd/>
          </a:ln>
        </p:spPr>
        <p:txBody>
          <a:bodyPr wrap="none">
            <a:spAutoFit/>
          </a:bodyPr>
          <a:lstStyle/>
          <a:p>
            <a:pPr algn="ctr" fontAlgn="auto">
              <a:spcBef>
                <a:spcPts val="0"/>
              </a:spcBef>
              <a:spcAft>
                <a:spcPts val="0"/>
              </a:spcAft>
            </a:pPr>
            <a:r>
              <a:rPr lang="ca-ES" sz="1600" b="1" dirty="0" smtClean="0">
                <a:solidFill>
                  <a:srgbClr val="FFFF00"/>
                </a:solidFill>
                <a:latin typeface="Calibri" pitchFamily="34" charset="0"/>
                <a:cs typeface="Calibri" pitchFamily="34" charset="0"/>
              </a:rPr>
              <a:t>THE PHYSICS TEACHER ◆ Vol. 43, </a:t>
            </a:r>
            <a:r>
              <a:rPr lang="ca-ES" sz="1600" b="1" dirty="0" err="1" smtClean="0">
                <a:solidFill>
                  <a:srgbClr val="FFFF00"/>
                </a:solidFill>
                <a:latin typeface="Calibri" pitchFamily="34" charset="0"/>
                <a:cs typeface="Calibri" pitchFamily="34" charset="0"/>
              </a:rPr>
              <a:t>October</a:t>
            </a:r>
            <a:r>
              <a:rPr lang="ca-ES" sz="1600" b="1" dirty="0" smtClean="0">
                <a:solidFill>
                  <a:srgbClr val="FFFF00"/>
                </a:solidFill>
                <a:latin typeface="Calibri" pitchFamily="34" charset="0"/>
                <a:cs typeface="Calibri" pitchFamily="34" charset="0"/>
              </a:rPr>
              <a:t> 2005</a:t>
            </a:r>
          </a:p>
        </p:txBody>
      </p:sp>
      <p:sp>
        <p:nvSpPr>
          <p:cNvPr id="7" name="Rectangle 5"/>
          <p:cNvSpPr>
            <a:spLocks noChangeArrowheads="1"/>
          </p:cNvSpPr>
          <p:nvPr/>
        </p:nvSpPr>
        <p:spPr bwMode="auto">
          <a:xfrm>
            <a:off x="3366262" y="5917085"/>
            <a:ext cx="2034794" cy="338554"/>
          </a:xfrm>
          <a:prstGeom prst="rect">
            <a:avLst/>
          </a:prstGeom>
          <a:noFill/>
          <a:ln w="9525">
            <a:noFill/>
            <a:miter lim="800000"/>
            <a:headEnd/>
            <a:tailEnd/>
          </a:ln>
        </p:spPr>
        <p:txBody>
          <a:bodyPr wrap="square">
            <a:spAutoFit/>
          </a:bodyPr>
          <a:lstStyle/>
          <a:p>
            <a:pPr fontAlgn="auto">
              <a:spcBef>
                <a:spcPts val="0"/>
              </a:spcBef>
              <a:spcAft>
                <a:spcPts val="0"/>
              </a:spcAft>
            </a:pPr>
            <a:r>
              <a:rPr lang="ca-ES" sz="1600" b="1" dirty="0" smtClean="0">
                <a:solidFill>
                  <a:srgbClr val="FFFF00"/>
                </a:solidFill>
                <a:latin typeface="Calibri" pitchFamily="34" charset="0"/>
                <a:cs typeface="Calibri" pitchFamily="34" charset="0"/>
              </a:rPr>
              <a:t>Santos, J.V. y Gras, A.</a:t>
            </a:r>
          </a:p>
        </p:txBody>
      </p:sp>
      <p:grpSp>
        <p:nvGrpSpPr>
          <p:cNvPr id="2" name="8 Grupo"/>
          <p:cNvGrpSpPr/>
          <p:nvPr/>
        </p:nvGrpSpPr>
        <p:grpSpPr>
          <a:xfrm>
            <a:off x="3178069" y="1633728"/>
            <a:ext cx="2869163" cy="3828288"/>
            <a:chOff x="3178069" y="1633728"/>
            <a:chExt cx="2869163" cy="3828288"/>
          </a:xfrm>
        </p:grpSpPr>
        <p:pic>
          <p:nvPicPr>
            <p:cNvPr id="4" name="3 Imagen" descr="Portada The Physics Teacher.jpg"/>
            <p:cNvPicPr>
              <a:picLocks noChangeAspect="1"/>
            </p:cNvPicPr>
            <p:nvPr/>
          </p:nvPicPr>
          <p:blipFill>
            <a:blip r:embed="rId2" cstate="print"/>
            <a:stretch>
              <a:fillRect/>
            </a:stretch>
          </p:blipFill>
          <p:spPr>
            <a:xfrm>
              <a:off x="3178069" y="1645920"/>
              <a:ext cx="2865631" cy="3816096"/>
            </a:xfrm>
            <a:prstGeom prst="rect">
              <a:avLst/>
            </a:prstGeom>
          </p:spPr>
        </p:pic>
        <p:sp>
          <p:nvSpPr>
            <p:cNvPr id="8" name="7 Rectángulo"/>
            <p:cNvSpPr/>
            <p:nvPr/>
          </p:nvSpPr>
          <p:spPr>
            <a:xfrm>
              <a:off x="3194304" y="1633728"/>
              <a:ext cx="2852928" cy="38282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 name="5 Rectángulo"/>
          <p:cNvSpPr/>
          <p:nvPr/>
        </p:nvSpPr>
        <p:spPr>
          <a:xfrm>
            <a:off x="5364480" y="1560576"/>
            <a:ext cx="3486912" cy="1889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6626" name="Picture 2" descr="Catala_1958"/>
          <p:cNvPicPr>
            <a:picLocks noChangeAspect="1" noChangeArrowheads="1"/>
          </p:cNvPicPr>
          <p:nvPr/>
        </p:nvPicPr>
        <p:blipFill>
          <a:blip r:embed="rId2" cstate="print"/>
          <a:srcRect/>
          <a:stretch>
            <a:fillRect/>
          </a:stretch>
        </p:blipFill>
        <p:spPr bwMode="auto">
          <a:xfrm>
            <a:off x="967423" y="812737"/>
            <a:ext cx="3922712" cy="5608637"/>
          </a:xfrm>
          <a:prstGeom prst="rect">
            <a:avLst/>
          </a:prstGeom>
          <a:noFill/>
          <a:ln w="9525">
            <a:solidFill>
              <a:schemeClr val="tx1"/>
            </a:solidFill>
            <a:miter lim="800000"/>
            <a:headEnd/>
            <a:tailEnd/>
          </a:ln>
        </p:spPr>
      </p:pic>
      <p:sp>
        <p:nvSpPr>
          <p:cNvPr id="26627" name="Rectangle 3"/>
          <p:cNvSpPr>
            <a:spLocks noGrp="1" noChangeArrowheads="1"/>
          </p:cNvSpPr>
          <p:nvPr>
            <p:ph type="title" idx="4294967295"/>
          </p:nvPr>
        </p:nvSpPr>
        <p:spPr>
          <a:xfrm>
            <a:off x="0" y="0"/>
            <a:ext cx="9144000" cy="499872"/>
          </a:xfrm>
          <a:solidFill>
            <a:srgbClr val="00339A"/>
          </a:solidFill>
        </p:spPr>
        <p:txBody>
          <a:bodyPr/>
          <a:lstStyle/>
          <a:p>
            <a:pPr eaLnBrk="1" hangingPunct="1"/>
            <a:r>
              <a:rPr lang="en-US" sz="2400" b="1" dirty="0" err="1" smtClean="0">
                <a:solidFill>
                  <a:schemeClr val="bg1"/>
                </a:solidFill>
                <a:latin typeface="Calibri" pitchFamily="34" charset="0"/>
                <a:cs typeface="Calibri" pitchFamily="34" charset="0"/>
              </a:rPr>
              <a:t>Catalá</a:t>
            </a:r>
            <a:r>
              <a:rPr lang="en-US" sz="2400" b="1" dirty="0" smtClean="0">
                <a:solidFill>
                  <a:schemeClr val="bg1"/>
                </a:solidFill>
                <a:latin typeface="Calibri" pitchFamily="34" charset="0"/>
                <a:cs typeface="Calibri" pitchFamily="34" charset="0"/>
              </a:rPr>
              <a:t>, J. </a:t>
            </a:r>
            <a:r>
              <a:rPr lang="en-US" sz="2400" b="1" dirty="0" err="1" smtClean="0">
                <a:solidFill>
                  <a:schemeClr val="bg1"/>
                </a:solidFill>
                <a:latin typeface="Calibri" pitchFamily="34" charset="0"/>
                <a:cs typeface="Calibri" pitchFamily="34" charset="0"/>
              </a:rPr>
              <a:t>Física</a:t>
            </a:r>
            <a:r>
              <a:rPr lang="en-US" sz="2400" b="1" dirty="0" smtClean="0">
                <a:solidFill>
                  <a:schemeClr val="bg1"/>
                </a:solidFill>
                <a:latin typeface="Calibri" pitchFamily="34" charset="0"/>
                <a:cs typeface="Calibri" pitchFamily="34" charset="0"/>
              </a:rPr>
              <a:t> General. </a:t>
            </a:r>
            <a:r>
              <a:rPr lang="es-ES_tradnl" sz="2400" b="1" dirty="0" smtClean="0">
                <a:solidFill>
                  <a:schemeClr val="bg1"/>
                </a:solidFill>
                <a:latin typeface="Calibri" pitchFamily="34" charset="0"/>
                <a:cs typeface="Calibri" pitchFamily="34" charset="0"/>
              </a:rPr>
              <a:t>(Valencia, 1958). </a:t>
            </a:r>
          </a:p>
        </p:txBody>
      </p:sp>
      <p:sp>
        <p:nvSpPr>
          <p:cNvPr id="4" name="3 CuadroTexto"/>
          <p:cNvSpPr txBox="1"/>
          <p:nvPr/>
        </p:nvSpPr>
        <p:spPr>
          <a:xfrm>
            <a:off x="6047232" y="1706880"/>
            <a:ext cx="1816608"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5" name="4 CuadroTexto"/>
          <p:cNvSpPr txBox="1"/>
          <p:nvPr/>
        </p:nvSpPr>
        <p:spPr>
          <a:xfrm>
            <a:off x="5242560" y="2340864"/>
            <a:ext cx="3645408" cy="923330"/>
          </a:xfrm>
          <a:prstGeom prst="rect">
            <a:avLst/>
          </a:prstGeom>
          <a:noFill/>
        </p:spPr>
        <p:txBody>
          <a:bodyPr wrap="square" rtlCol="0">
            <a:spAutoFit/>
          </a:bodyPr>
          <a:lstStyle/>
          <a:p>
            <a:pPr algn="ctr"/>
            <a:r>
              <a:rPr lang="es-ES_tradnl" dirty="0" smtClean="0"/>
              <a:t>El autor se olvida de la tensión, fuerza ejercida por la cuerda sobre el cuerpo.</a:t>
            </a:r>
            <a:endParaRPr lang="es-ES_tradnl" dirty="0"/>
          </a:p>
        </p:txBody>
      </p:sp>
      <p:grpSp>
        <p:nvGrpSpPr>
          <p:cNvPr id="10" name="9 Grupo"/>
          <p:cNvGrpSpPr/>
          <p:nvPr/>
        </p:nvGrpSpPr>
        <p:grpSpPr>
          <a:xfrm>
            <a:off x="3377184" y="2438400"/>
            <a:ext cx="743712" cy="1548384"/>
            <a:chOff x="3377184" y="2438400"/>
            <a:chExt cx="743712" cy="1548384"/>
          </a:xfrm>
        </p:grpSpPr>
        <p:cxnSp>
          <p:nvCxnSpPr>
            <p:cNvPr id="8" name="7 Conector recto de flecha"/>
            <p:cNvCxnSpPr/>
            <p:nvPr/>
          </p:nvCxnSpPr>
          <p:spPr>
            <a:xfrm flipH="1" flipV="1">
              <a:off x="3377184" y="2464054"/>
              <a:ext cx="670560" cy="152273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596640" y="2438400"/>
              <a:ext cx="524256" cy="461665"/>
            </a:xfrm>
            <a:prstGeom prst="rect">
              <a:avLst/>
            </a:prstGeom>
            <a:noFill/>
          </p:spPr>
          <p:txBody>
            <a:bodyPr wrap="square" rtlCol="0">
              <a:spAutoFit/>
            </a:bodyPr>
            <a:lstStyle/>
            <a:p>
              <a:r>
                <a:rPr lang="es-ES_tradnl" sz="2400" b="1" dirty="0" smtClean="0">
                  <a:solidFill>
                    <a:srgbClr val="FF0000"/>
                  </a:solidFill>
                </a:rPr>
                <a:t>T</a:t>
              </a:r>
              <a:endParaRPr lang="es-ES_tradnl" sz="2400" b="1" dirty="0">
                <a:solidFill>
                  <a:srgbClr val="FF0000"/>
                </a:solidFill>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35" presetClass="emph" presetSubtype="0" repeatCount="indefinite" fill="hold" nodeType="withEffect">
                                  <p:stCondLst>
                                    <p:cond delay="0"/>
                                  </p:stCondLst>
                                  <p:childTnLst>
                                    <p:anim calcmode="discrete" valueType="str">
                                      <p:cBhvr>
                                        <p:cTn id="14" dur="500" fill="hold"/>
                                        <p:tgtEl>
                                          <p:spTgt spid="1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2"/>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0" name="9 Rectángulo"/>
          <p:cNvSpPr/>
          <p:nvPr/>
        </p:nvSpPr>
        <p:spPr>
          <a:xfrm>
            <a:off x="3730752" y="3121152"/>
            <a:ext cx="5181600" cy="23652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37890" name="Picture 2" descr="Palacios_1959_texto"/>
          <p:cNvPicPr>
            <a:picLocks noChangeAspect="1" noChangeArrowheads="1"/>
          </p:cNvPicPr>
          <p:nvPr/>
        </p:nvPicPr>
        <p:blipFill>
          <a:blip r:embed="rId2" cstate="print"/>
          <a:srcRect/>
          <a:stretch>
            <a:fillRect/>
          </a:stretch>
        </p:blipFill>
        <p:spPr bwMode="auto">
          <a:xfrm>
            <a:off x="3705225" y="1483614"/>
            <a:ext cx="5224463" cy="1362075"/>
          </a:xfrm>
          <a:prstGeom prst="rect">
            <a:avLst/>
          </a:prstGeom>
          <a:noFill/>
          <a:ln w="9525">
            <a:solidFill>
              <a:schemeClr val="tx1"/>
            </a:solidFill>
            <a:miter lim="800000"/>
            <a:headEnd/>
            <a:tailEnd/>
          </a:ln>
        </p:spPr>
      </p:pic>
      <p:sp>
        <p:nvSpPr>
          <p:cNvPr id="6" name="5 CuadroTexto"/>
          <p:cNvSpPr txBox="1"/>
          <p:nvPr/>
        </p:nvSpPr>
        <p:spPr>
          <a:xfrm>
            <a:off x="5315712" y="3218688"/>
            <a:ext cx="1816608"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pic>
        <p:nvPicPr>
          <p:cNvPr id="27652" name="Picture 4" descr="Palacios_1959_figura"/>
          <p:cNvPicPr>
            <a:picLocks noChangeAspect="1" noChangeArrowheads="1"/>
          </p:cNvPicPr>
          <p:nvPr/>
        </p:nvPicPr>
        <p:blipFill>
          <a:blip r:embed="rId3" cstate="print"/>
          <a:srcRect/>
          <a:stretch>
            <a:fillRect/>
          </a:stretch>
        </p:blipFill>
        <p:spPr bwMode="auto">
          <a:xfrm>
            <a:off x="255588" y="1062039"/>
            <a:ext cx="3305175" cy="4719638"/>
          </a:xfrm>
          <a:prstGeom prst="rect">
            <a:avLst/>
          </a:prstGeom>
          <a:noFill/>
          <a:ln w="9525">
            <a:solidFill>
              <a:schemeClr val="tx1"/>
            </a:solidFill>
            <a:miter lim="800000"/>
            <a:headEnd/>
            <a:tailEnd/>
          </a:ln>
        </p:spPr>
      </p:pic>
      <p:sp>
        <p:nvSpPr>
          <p:cNvPr id="27653" name="Rectangle 5"/>
          <p:cNvSpPr>
            <a:spLocks noChangeArrowheads="1"/>
          </p:cNvSpPr>
          <p:nvPr/>
        </p:nvSpPr>
        <p:spPr bwMode="auto">
          <a:xfrm>
            <a:off x="0" y="0"/>
            <a:ext cx="9144000" cy="461665"/>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Palacios, J. </a:t>
            </a:r>
            <a:r>
              <a:rPr lang="es-ES_tradnl" sz="2400" b="1" i="1" dirty="0">
                <a:solidFill>
                  <a:schemeClr val="bg1"/>
                </a:solidFill>
                <a:latin typeface="Calibri" pitchFamily="34" charset="0"/>
                <a:cs typeface="Calibri" pitchFamily="34" charset="0"/>
              </a:rPr>
              <a:t>Física General</a:t>
            </a:r>
            <a:r>
              <a:rPr lang="es-ES_tradnl" sz="2400" b="1" dirty="0" smtClean="0">
                <a:solidFill>
                  <a:schemeClr val="bg1"/>
                </a:solidFill>
                <a:latin typeface="Calibri" pitchFamily="34" charset="0"/>
                <a:cs typeface="Calibri" pitchFamily="34" charset="0"/>
              </a:rPr>
              <a:t>. (</a:t>
            </a:r>
            <a:r>
              <a:rPr lang="es-ES_tradnl" sz="2400" b="1" dirty="0">
                <a:solidFill>
                  <a:schemeClr val="bg1"/>
                </a:solidFill>
                <a:latin typeface="Calibri" pitchFamily="34" charset="0"/>
                <a:cs typeface="Calibri" pitchFamily="34" charset="0"/>
              </a:rPr>
              <a:t>Espasa-Calpe. Madrid 1959). </a:t>
            </a:r>
          </a:p>
        </p:txBody>
      </p:sp>
      <p:cxnSp>
        <p:nvCxnSpPr>
          <p:cNvPr id="8" name="7 Conector recto de flecha"/>
          <p:cNvCxnSpPr/>
          <p:nvPr/>
        </p:nvCxnSpPr>
        <p:spPr>
          <a:xfrm flipH="1">
            <a:off x="3084576" y="3279648"/>
            <a:ext cx="73152" cy="6705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3840480" y="3803904"/>
            <a:ext cx="4986528" cy="1569660"/>
          </a:xfrm>
          <a:prstGeom prst="rect">
            <a:avLst/>
          </a:prstGeom>
          <a:noFill/>
        </p:spPr>
        <p:txBody>
          <a:bodyPr wrap="square" rtlCol="0">
            <a:spAutoFit/>
          </a:bodyPr>
          <a:lstStyle/>
          <a:p>
            <a:pPr algn="just">
              <a:tabLst>
                <a:tab pos="268288" algn="l"/>
              </a:tabLst>
            </a:pPr>
            <a:r>
              <a:rPr lang="es-ES_tradnl" sz="1600" dirty="0" smtClean="0">
                <a:latin typeface="Calibri" pitchFamily="34" charset="0"/>
                <a:cs typeface="Calibri" pitchFamily="34" charset="0"/>
              </a:rPr>
              <a:t>	Lo que argumenta el autor únicamente es así en las posiciones extremas de máxima elongación. </a:t>
            </a:r>
          </a:p>
          <a:p>
            <a:pPr algn="just">
              <a:tabLst>
                <a:tab pos="354013" algn="l"/>
              </a:tabLst>
            </a:pPr>
            <a:r>
              <a:rPr lang="es-ES_tradnl" sz="1600" dirty="0" smtClean="0">
                <a:latin typeface="Calibri" pitchFamily="34" charset="0"/>
                <a:cs typeface="Calibri" pitchFamily="34" charset="0"/>
              </a:rPr>
              <a:t>	En la figura, el autor sitúa al cuerpo en una posición intermedia (ver la flecha roja) y podría interpretarse que lo representado en ella ocurre en cualquier posición, lo que no es correcto.</a:t>
            </a:r>
            <a:endParaRPr lang="es-ES_tradnl" sz="1600"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35" presetClass="emph" presetSubtype="0" repeatCount="indefinite" fill="hold" grpId="1" nodeType="withEffect">
                                  <p:stCondLst>
                                    <p:cond delay="0"/>
                                  </p:stCondLst>
                                  <p:childTnLst>
                                    <p:anim calcmode="discrete" valueType="str">
                                      <p:cBhvr>
                                        <p:cTn id="14" dur="500" fill="hold"/>
                                        <p:tgtEl>
                                          <p:spTgt spid="6"/>
                                        </p:tgtEl>
                                        <p:attrNameLst>
                                          <p:attrName>style.visibility</p:attrName>
                                        </p:attrNameLst>
                                      </p:cBhvr>
                                      <p:tavLst>
                                        <p:tav tm="0">
                                          <p:val>
                                            <p:strVal val="hidden"/>
                                          </p:val>
                                        </p:tav>
                                        <p:tav tm="50000">
                                          <p:val>
                                            <p:strVal val="visible"/>
                                          </p:val>
                                        </p:tav>
                                      </p:tavLst>
                                    </p:anim>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6" grpId="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7" name="6 Rectángulo"/>
          <p:cNvSpPr/>
          <p:nvPr/>
        </p:nvSpPr>
        <p:spPr>
          <a:xfrm>
            <a:off x="438912" y="597408"/>
            <a:ext cx="8217408" cy="54742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482" name="Text Box 4"/>
          <p:cNvSpPr txBox="1">
            <a:spLocks noChangeArrowheads="1"/>
          </p:cNvSpPr>
          <p:nvPr/>
        </p:nvSpPr>
        <p:spPr bwMode="auto">
          <a:xfrm>
            <a:off x="614363" y="786194"/>
            <a:ext cx="7856537" cy="5078313"/>
          </a:xfrm>
          <a:prstGeom prst="rect">
            <a:avLst/>
          </a:prstGeom>
          <a:solidFill>
            <a:schemeClr val="bg1"/>
          </a:solidFill>
          <a:ln w="19050">
            <a:noFill/>
            <a:miter lim="800000"/>
            <a:headEnd/>
            <a:tailEnd/>
          </a:ln>
        </p:spPr>
        <p:txBody>
          <a:bodyPr>
            <a:spAutoFit/>
          </a:bodyPr>
          <a:lstStyle/>
          <a:p>
            <a:pPr algn="just">
              <a:spcBef>
                <a:spcPct val="50000"/>
              </a:spcBef>
              <a:tabLst>
                <a:tab pos="265113" algn="l"/>
              </a:tabLst>
            </a:pPr>
            <a:r>
              <a:rPr lang="es-ES" sz="2400" b="1" dirty="0">
                <a:solidFill>
                  <a:srgbClr val="006600"/>
                </a:solidFill>
                <a:latin typeface="Calibri" pitchFamily="34" charset="0"/>
                <a:cs typeface="Calibri" pitchFamily="34" charset="0"/>
              </a:rPr>
              <a:t>	</a:t>
            </a:r>
            <a:r>
              <a:rPr lang="es-ES" sz="2400" b="1" dirty="0" smtClean="0">
                <a:solidFill>
                  <a:srgbClr val="006600"/>
                </a:solidFill>
                <a:latin typeface="Calibri" pitchFamily="34" charset="0"/>
                <a:cs typeface="Calibri" pitchFamily="34" charset="0"/>
              </a:rPr>
              <a:t>El </a:t>
            </a:r>
            <a:r>
              <a:rPr lang="es-ES" sz="2400" b="1" dirty="0">
                <a:solidFill>
                  <a:srgbClr val="006600"/>
                </a:solidFill>
                <a:latin typeface="Calibri" pitchFamily="34" charset="0"/>
                <a:cs typeface="Calibri" pitchFamily="34" charset="0"/>
              </a:rPr>
              <a:t>estudio del péndulo simple que, con carácter exclusivo, se hace en la bibliografía de Física General, limita su campo de aplicación a las oscilaciones de pequeña amplitud al hacer uso de la aproximación de </a:t>
            </a:r>
            <a:r>
              <a:rPr lang="es-ES" sz="2400" b="1" dirty="0" smtClean="0">
                <a:solidFill>
                  <a:srgbClr val="006600"/>
                </a:solidFill>
                <a:latin typeface="Calibri" pitchFamily="34" charset="0"/>
                <a:cs typeface="Calibri" pitchFamily="34" charset="0"/>
              </a:rPr>
              <a:t>Gauss:	</a:t>
            </a:r>
          </a:p>
          <a:p>
            <a:pPr algn="just">
              <a:spcBef>
                <a:spcPct val="50000"/>
              </a:spcBef>
              <a:tabLst>
                <a:tab pos="265113" algn="l"/>
              </a:tabLst>
            </a:pPr>
            <a:endParaRPr lang="es-ES" sz="2400" b="1" dirty="0" smtClean="0">
              <a:solidFill>
                <a:srgbClr val="006600"/>
              </a:solidFill>
              <a:latin typeface="Calibri" pitchFamily="34" charset="0"/>
              <a:cs typeface="Calibri" pitchFamily="34" charset="0"/>
            </a:endParaRPr>
          </a:p>
          <a:p>
            <a:pPr algn="just">
              <a:spcBef>
                <a:spcPct val="50000"/>
              </a:spcBef>
              <a:tabLst>
                <a:tab pos="265113" algn="l"/>
              </a:tabLst>
            </a:pPr>
            <a:r>
              <a:rPr lang="es-ES" sz="2400" b="1" dirty="0">
                <a:solidFill>
                  <a:srgbClr val="006600"/>
                </a:solidFill>
                <a:latin typeface="Calibri" pitchFamily="34" charset="0"/>
                <a:cs typeface="Calibri" pitchFamily="34" charset="0"/>
              </a:rPr>
              <a:t>	En este trabajo ofrecemos un estudio de la dinámica del péndulo simple en condiciones “no </a:t>
            </a:r>
            <a:r>
              <a:rPr lang="es-ES" sz="2400" b="1" dirty="0" err="1">
                <a:solidFill>
                  <a:srgbClr val="006600"/>
                </a:solidFill>
                <a:latin typeface="Calibri" pitchFamily="34" charset="0"/>
                <a:cs typeface="Calibri" pitchFamily="34" charset="0"/>
              </a:rPr>
              <a:t>gaussianas</a:t>
            </a:r>
            <a:r>
              <a:rPr lang="es-ES" sz="2400" b="1" dirty="0">
                <a:solidFill>
                  <a:srgbClr val="006600"/>
                </a:solidFill>
                <a:latin typeface="Calibri" pitchFamily="34" charset="0"/>
                <a:cs typeface="Calibri" pitchFamily="34" charset="0"/>
              </a:rPr>
              <a:t>”, extendiendo el campo de validez a las oscilaciones de  cualquier amplitud.</a:t>
            </a:r>
          </a:p>
          <a:p>
            <a:pPr algn="just">
              <a:spcBef>
                <a:spcPct val="50000"/>
              </a:spcBef>
              <a:tabLst>
                <a:tab pos="265113" algn="l"/>
              </a:tabLst>
            </a:pPr>
            <a:r>
              <a:rPr lang="es-ES" sz="2400" b="1" dirty="0">
                <a:solidFill>
                  <a:srgbClr val="006600"/>
                </a:solidFill>
                <a:latin typeface="Calibri" pitchFamily="34" charset="0"/>
                <a:cs typeface="Calibri" pitchFamily="34" charset="0"/>
              </a:rPr>
              <a:t>	Mediante un enlace a una presentación </a:t>
            </a:r>
            <a:r>
              <a:rPr lang="es-ES" sz="2400" b="1" i="1" dirty="0">
                <a:solidFill>
                  <a:srgbClr val="006600"/>
                </a:solidFill>
                <a:latin typeface="Calibri" pitchFamily="34" charset="0"/>
                <a:cs typeface="Calibri" pitchFamily="34" charset="0"/>
              </a:rPr>
              <a:t>Flash</a:t>
            </a:r>
            <a:r>
              <a:rPr lang="es-ES" sz="2400" b="1" dirty="0">
                <a:solidFill>
                  <a:srgbClr val="006600"/>
                </a:solidFill>
                <a:latin typeface="Calibri" pitchFamily="34" charset="0"/>
                <a:cs typeface="Calibri" pitchFamily="34" charset="0"/>
              </a:rPr>
              <a:t> el alumno podrá someterse a una autoevaluación para poner a prueba los conocimientos adquiridos.</a:t>
            </a:r>
          </a:p>
        </p:txBody>
      </p:sp>
      <p:grpSp>
        <p:nvGrpSpPr>
          <p:cNvPr id="8" name="7 Grupo"/>
          <p:cNvGrpSpPr/>
          <p:nvPr/>
        </p:nvGrpSpPr>
        <p:grpSpPr>
          <a:xfrm>
            <a:off x="2381250" y="2278888"/>
            <a:ext cx="4968875" cy="762980"/>
            <a:chOff x="2381250" y="2278888"/>
            <a:chExt cx="4968875" cy="762980"/>
          </a:xfrm>
        </p:grpSpPr>
        <p:sp>
          <p:nvSpPr>
            <p:cNvPr id="5" name="Text Box 45"/>
            <p:cNvSpPr txBox="1">
              <a:spLocks noChangeArrowheads="1"/>
            </p:cNvSpPr>
            <p:nvPr/>
          </p:nvSpPr>
          <p:spPr bwMode="auto">
            <a:xfrm>
              <a:off x="2381250" y="2278888"/>
              <a:ext cx="4968875" cy="400110"/>
            </a:xfrm>
            <a:prstGeom prst="rect">
              <a:avLst/>
            </a:prstGeom>
            <a:noFill/>
            <a:ln w="9525">
              <a:noFill/>
              <a:miter lim="800000"/>
              <a:headEnd/>
              <a:tailEnd/>
            </a:ln>
          </p:spPr>
          <p:txBody>
            <a:bodyPr>
              <a:spAutoFit/>
            </a:bodyPr>
            <a:lstStyle/>
            <a:p>
              <a:pPr algn="ctr">
                <a:spcBef>
                  <a:spcPct val="50000"/>
                </a:spcBef>
              </a:pPr>
              <a:r>
                <a:rPr lang="es-ES" sz="2000" b="1" dirty="0" smtClean="0">
                  <a:solidFill>
                    <a:srgbClr val="FF0000"/>
                  </a:solidFill>
                  <a:latin typeface="Calibri" pitchFamily="34" charset="0"/>
                  <a:cs typeface="Calibri" pitchFamily="34" charset="0"/>
                </a:rPr>
                <a:t>Para </a:t>
              </a:r>
              <a:r>
                <a:rPr lang="es-ES" sz="2000" b="1" dirty="0">
                  <a:solidFill>
                    <a:srgbClr val="FF0000"/>
                  </a:solidFill>
                  <a:latin typeface="Calibri" pitchFamily="34" charset="0"/>
                  <a:cs typeface="Calibri" pitchFamily="34" charset="0"/>
                </a:rPr>
                <a:t>valores pequeños de los ángulos es:</a:t>
              </a:r>
            </a:p>
          </p:txBody>
        </p:sp>
        <p:graphicFrame>
          <p:nvGraphicFramePr>
            <p:cNvPr id="6" name="Object 46"/>
            <p:cNvGraphicFramePr>
              <a:graphicFrameLocks noChangeAspect="1"/>
            </p:cNvGraphicFramePr>
            <p:nvPr/>
          </p:nvGraphicFramePr>
          <p:xfrm>
            <a:off x="3096768" y="2638653"/>
            <a:ext cx="3499326" cy="403215"/>
          </p:xfrm>
          <a:graphic>
            <a:graphicData uri="http://schemas.openxmlformats.org/presentationml/2006/ole">
              <p:oleObj spid="_x0000_s92161" name="Ecuación" r:id="rId3" imgW="1765080" imgH="20304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8678" name="Picture 3" descr="Franeau_figura_RET"/>
          <p:cNvPicPr>
            <a:picLocks noChangeAspect="1" noChangeArrowheads="1"/>
          </p:cNvPicPr>
          <p:nvPr/>
        </p:nvPicPr>
        <p:blipFill>
          <a:blip r:embed="rId2" cstate="print"/>
          <a:srcRect/>
          <a:stretch>
            <a:fillRect/>
          </a:stretch>
        </p:blipFill>
        <p:spPr bwMode="auto">
          <a:xfrm>
            <a:off x="231775" y="1220089"/>
            <a:ext cx="3939539" cy="4059047"/>
          </a:xfrm>
          <a:prstGeom prst="rect">
            <a:avLst/>
          </a:prstGeom>
          <a:noFill/>
          <a:ln w="9525">
            <a:solidFill>
              <a:schemeClr val="tx1"/>
            </a:solidFill>
            <a:miter lim="800000"/>
            <a:headEnd/>
            <a:tailEnd/>
          </a:ln>
        </p:spPr>
      </p:pic>
      <p:sp>
        <p:nvSpPr>
          <p:cNvPr id="28679" name="Rectangle 4"/>
          <p:cNvSpPr>
            <a:spLocks noChangeArrowheads="1"/>
          </p:cNvSpPr>
          <p:nvPr/>
        </p:nvSpPr>
        <p:spPr bwMode="auto">
          <a:xfrm>
            <a:off x="0" y="0"/>
            <a:ext cx="9144000" cy="461665"/>
          </a:xfrm>
          <a:prstGeom prst="rect">
            <a:avLst/>
          </a:prstGeom>
          <a:solidFill>
            <a:srgbClr val="00339A"/>
          </a:solidFill>
          <a:ln w="9525">
            <a:noFill/>
            <a:miter lim="800000"/>
            <a:headEnd/>
            <a:tailEnd/>
          </a:ln>
        </p:spPr>
        <p:txBody>
          <a:bodyPr wrap="square">
            <a:spAutoFit/>
          </a:bodyPr>
          <a:lstStyle/>
          <a:p>
            <a:pPr algn="ctr"/>
            <a:r>
              <a:rPr lang="en-US" sz="2400" b="1" dirty="0" err="1">
                <a:solidFill>
                  <a:schemeClr val="bg1"/>
                </a:solidFill>
                <a:latin typeface="Calibri" pitchFamily="34" charset="0"/>
                <a:cs typeface="Calibri" pitchFamily="34" charset="0"/>
              </a:rPr>
              <a:t>Franeau</a:t>
            </a:r>
            <a:r>
              <a:rPr lang="en-US" sz="2400" b="1" dirty="0">
                <a:solidFill>
                  <a:schemeClr val="bg1"/>
                </a:solidFill>
                <a:latin typeface="Calibri" pitchFamily="34" charset="0"/>
                <a:cs typeface="Calibri" pitchFamily="34" charset="0"/>
              </a:rPr>
              <a:t>, J. </a:t>
            </a:r>
            <a:r>
              <a:rPr lang="es-ES_tradnl" sz="2400" b="1" i="1" dirty="0">
                <a:solidFill>
                  <a:schemeClr val="bg1"/>
                </a:solidFill>
                <a:latin typeface="Calibri" pitchFamily="34" charset="0"/>
                <a:cs typeface="Calibri" pitchFamily="34" charset="0"/>
              </a:rPr>
              <a:t>Física</a:t>
            </a:r>
            <a:r>
              <a:rPr lang="es-ES_tradnl" sz="2400" b="1" dirty="0" smtClean="0">
                <a:solidFill>
                  <a:schemeClr val="bg1"/>
                </a:solidFill>
                <a:latin typeface="Calibri" pitchFamily="34" charset="0"/>
                <a:cs typeface="Calibri" pitchFamily="34" charset="0"/>
              </a:rPr>
              <a:t>. (</a:t>
            </a:r>
            <a:r>
              <a:rPr lang="es-ES_tradnl" sz="2400" b="1" dirty="0">
                <a:solidFill>
                  <a:schemeClr val="bg1"/>
                </a:solidFill>
                <a:latin typeface="Calibri" pitchFamily="34" charset="0"/>
                <a:cs typeface="Calibri" pitchFamily="34" charset="0"/>
              </a:rPr>
              <a:t>Ediciones </a:t>
            </a:r>
            <a:r>
              <a:rPr lang="es-ES_tradnl" sz="2400" b="1" dirty="0" err="1">
                <a:solidFill>
                  <a:schemeClr val="bg1"/>
                </a:solidFill>
                <a:latin typeface="Calibri" pitchFamily="34" charset="0"/>
                <a:cs typeface="Calibri" pitchFamily="34" charset="0"/>
              </a:rPr>
              <a:t>Urmo</a:t>
            </a:r>
            <a:r>
              <a:rPr lang="es-ES_tradnl" sz="2400" b="1" dirty="0">
                <a:solidFill>
                  <a:schemeClr val="bg1"/>
                </a:solidFill>
                <a:latin typeface="Calibri" pitchFamily="34" charset="0"/>
                <a:cs typeface="Calibri" pitchFamily="34" charset="0"/>
              </a:rPr>
              <a:t>, Bilbao 1966). </a:t>
            </a:r>
          </a:p>
        </p:txBody>
      </p:sp>
      <p:pic>
        <p:nvPicPr>
          <p:cNvPr id="38917" name="Picture 5" descr="Franeau_texto"/>
          <p:cNvPicPr>
            <a:picLocks noChangeAspect="1" noChangeArrowheads="1"/>
          </p:cNvPicPr>
          <p:nvPr/>
        </p:nvPicPr>
        <p:blipFill>
          <a:blip r:embed="rId3" cstate="print"/>
          <a:srcRect/>
          <a:stretch>
            <a:fillRect/>
          </a:stretch>
        </p:blipFill>
        <p:spPr bwMode="auto">
          <a:xfrm>
            <a:off x="4504309" y="616141"/>
            <a:ext cx="4420235" cy="2891330"/>
          </a:xfrm>
          <a:prstGeom prst="rect">
            <a:avLst/>
          </a:prstGeom>
          <a:noFill/>
          <a:ln w="9525">
            <a:solidFill>
              <a:schemeClr val="tx1"/>
            </a:solidFill>
            <a:miter lim="800000"/>
            <a:headEnd/>
            <a:tailEnd/>
          </a:ln>
        </p:spPr>
      </p:pic>
      <p:sp>
        <p:nvSpPr>
          <p:cNvPr id="38918" name="Text Box 6"/>
          <p:cNvSpPr txBox="1">
            <a:spLocks noChangeArrowheads="1"/>
          </p:cNvSpPr>
          <p:nvPr/>
        </p:nvSpPr>
        <p:spPr bwMode="auto">
          <a:xfrm>
            <a:off x="638937" y="3271393"/>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1,7 cm</a:t>
            </a:r>
          </a:p>
        </p:txBody>
      </p:sp>
      <p:sp>
        <p:nvSpPr>
          <p:cNvPr id="38919" name="Text Box 7"/>
          <p:cNvSpPr txBox="1">
            <a:spLocks noChangeArrowheads="1"/>
          </p:cNvSpPr>
          <p:nvPr/>
        </p:nvSpPr>
        <p:spPr bwMode="auto">
          <a:xfrm>
            <a:off x="243396" y="4120515"/>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2,0 cm</a:t>
            </a:r>
          </a:p>
        </p:txBody>
      </p:sp>
      <p:sp>
        <p:nvSpPr>
          <p:cNvPr id="8" name="7 Rectángulo"/>
          <p:cNvSpPr/>
          <p:nvPr/>
        </p:nvSpPr>
        <p:spPr>
          <a:xfrm>
            <a:off x="4486656" y="3639312"/>
            <a:ext cx="4450080" cy="2980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CuadroTexto"/>
          <p:cNvSpPr txBox="1"/>
          <p:nvPr/>
        </p:nvSpPr>
        <p:spPr>
          <a:xfrm>
            <a:off x="5877258" y="3651504"/>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10" name="9 CuadroTexto"/>
          <p:cNvSpPr txBox="1"/>
          <p:nvPr/>
        </p:nvSpPr>
        <p:spPr>
          <a:xfrm>
            <a:off x="4608576" y="4240113"/>
            <a:ext cx="4242816" cy="2308324"/>
          </a:xfrm>
          <a:prstGeom prst="rect">
            <a:avLst/>
          </a:prstGeom>
          <a:noFill/>
        </p:spPr>
        <p:txBody>
          <a:bodyPr wrap="square" rtlCol="0">
            <a:spAutoFit/>
          </a:bodyPr>
          <a:lstStyle/>
          <a:p>
            <a:pPr algn="just">
              <a:tabLst>
                <a:tab pos="268288" algn="l"/>
              </a:tabLst>
            </a:pPr>
            <a:r>
              <a:rPr lang="es-ES_tradnl" sz="1600" dirty="0" smtClean="0">
                <a:latin typeface="Calibri" pitchFamily="34" charset="0"/>
                <a:cs typeface="Calibri" pitchFamily="34" charset="0"/>
              </a:rPr>
              <a:t>	Lo que argumenta el autor únicamente es así en las posiciones extremas de máxima elongación que son las dos únicas posiciones en las que la tensión iguala a la componente normal del peso. El lector podría pensar que esto sucede en cualquier otra posición intermedia…</a:t>
            </a:r>
          </a:p>
          <a:p>
            <a:pPr algn="just">
              <a:tabLst>
                <a:tab pos="354013" algn="l"/>
              </a:tabLst>
            </a:pPr>
            <a:r>
              <a:rPr lang="es-ES_tradnl" sz="1600" dirty="0" smtClean="0">
                <a:latin typeface="Calibri" pitchFamily="34" charset="0"/>
                <a:cs typeface="Calibri" pitchFamily="34" charset="0"/>
              </a:rPr>
              <a:t>	Por otra parte, </a:t>
            </a:r>
            <a:r>
              <a:rPr lang="es-ES_tradnl" sz="1600" dirty="0" smtClean="0">
                <a:latin typeface="Calibri" pitchFamily="34" charset="0"/>
                <a:cs typeface="Calibri" pitchFamily="34" charset="0"/>
              </a:rPr>
              <a:t>en la </a:t>
            </a:r>
            <a:r>
              <a:rPr lang="es-ES_tradnl" sz="1600" dirty="0" smtClean="0">
                <a:latin typeface="Calibri" pitchFamily="34" charset="0"/>
                <a:cs typeface="Calibri" pitchFamily="34" charset="0"/>
              </a:rPr>
              <a:t>figura, el autor asigna mayor longitud a la componente normal del peso  que a la tensión, lo cual </a:t>
            </a:r>
            <a:r>
              <a:rPr lang="es-ES_tradnl" sz="1600" b="1" dirty="0" smtClean="0">
                <a:latin typeface="Calibri" pitchFamily="34" charset="0"/>
                <a:cs typeface="Calibri" pitchFamily="34" charset="0"/>
              </a:rPr>
              <a:t>NUNCA</a:t>
            </a:r>
            <a:r>
              <a:rPr lang="es-ES_tradnl" sz="1600" dirty="0" smtClean="0">
                <a:latin typeface="Calibri" pitchFamily="34" charset="0"/>
                <a:cs typeface="Calibri" pitchFamily="34" charset="0"/>
              </a:rPr>
              <a:t>  sucede.</a:t>
            </a:r>
            <a:endParaRPr lang="es-ES_tradnl" sz="1600"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8"/>
                                        </p:tgtEl>
                                        <p:attrNameLst>
                                          <p:attrName>style.visibility</p:attrName>
                                        </p:attrNameLst>
                                      </p:cBhvr>
                                      <p:to>
                                        <p:strVal val="visible"/>
                                      </p:to>
                                    </p:set>
                                    <p:anim calcmode="lin" valueType="num">
                                      <p:cBhvr additive="base">
                                        <p:cTn id="7" dur="500" fill="hold"/>
                                        <p:tgtEl>
                                          <p:spTgt spid="38918"/>
                                        </p:tgtEl>
                                        <p:attrNameLst>
                                          <p:attrName>ppt_x</p:attrName>
                                        </p:attrNameLst>
                                      </p:cBhvr>
                                      <p:tavLst>
                                        <p:tav tm="0">
                                          <p:val>
                                            <p:strVal val="0-#ppt_w/2"/>
                                          </p:val>
                                        </p:tav>
                                        <p:tav tm="100000">
                                          <p:val>
                                            <p:strVal val="#ppt_x"/>
                                          </p:val>
                                        </p:tav>
                                      </p:tavLst>
                                    </p:anim>
                                    <p:anim calcmode="lin" valueType="num">
                                      <p:cBhvr additive="base">
                                        <p:cTn id="8"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9"/>
                                        </p:tgtEl>
                                        <p:attrNameLst>
                                          <p:attrName>style.visibility</p:attrName>
                                        </p:attrNameLst>
                                      </p:cBhvr>
                                      <p:to>
                                        <p:strVal val="visible"/>
                                      </p:to>
                                    </p:set>
                                    <p:anim calcmode="lin" valueType="num">
                                      <p:cBhvr additive="base">
                                        <p:cTn id="13" dur="500" fill="hold"/>
                                        <p:tgtEl>
                                          <p:spTgt spid="38919"/>
                                        </p:tgtEl>
                                        <p:attrNameLst>
                                          <p:attrName>ppt_x</p:attrName>
                                        </p:attrNameLst>
                                      </p:cBhvr>
                                      <p:tavLst>
                                        <p:tav tm="0">
                                          <p:val>
                                            <p:strVal val="0-#ppt_w/2"/>
                                          </p:val>
                                        </p:tav>
                                        <p:tav tm="100000">
                                          <p:val>
                                            <p:strVal val="#ppt_x"/>
                                          </p:val>
                                        </p:tav>
                                      </p:tavLst>
                                    </p:anim>
                                    <p:anim calcmode="lin" valueType="num">
                                      <p:cBhvr additive="base">
                                        <p:cTn id="14"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35" presetClass="emph" presetSubtype="0" repeatCount="indefinite" fill="hold" grpId="1" nodeType="withEffect">
                                  <p:stCondLst>
                                    <p:cond delay="0"/>
                                  </p:stCondLst>
                                  <p:childTnLst>
                                    <p:anim calcmode="discrete" valueType="str">
                                      <p:cBhvr>
                                        <p:cTn id="26" dur="500" fill="hold"/>
                                        <p:tgtEl>
                                          <p:spTgt spid="9"/>
                                        </p:tgtEl>
                                        <p:attrNameLst>
                                          <p:attrName>style.visibility</p:attrName>
                                        </p:attrNameLst>
                                      </p:cBhvr>
                                      <p:tavLst>
                                        <p:tav tm="0">
                                          <p:val>
                                            <p:strVal val="hidden"/>
                                          </p:val>
                                        </p:tav>
                                        <p:tav tm="50000">
                                          <p:val>
                                            <p:strVal val="visible"/>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utoUpdateAnimBg="0"/>
      <p:bldP spid="38919" grpId="0" autoUpdateAnimBg="0"/>
      <p:bldP spid="8" grpId="0" animBg="1"/>
      <p:bldP spid="9" grpId="0"/>
      <p:bldP spid="9" grpId="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29701" name="Picture 3"/>
          <p:cNvPicPr>
            <a:picLocks noChangeAspect="1" noChangeArrowheads="1"/>
          </p:cNvPicPr>
          <p:nvPr/>
        </p:nvPicPr>
        <p:blipFill>
          <a:blip r:embed="rId2" cstate="print"/>
          <a:srcRect r="868" b="864"/>
          <a:stretch>
            <a:fillRect/>
          </a:stretch>
        </p:blipFill>
        <p:spPr bwMode="auto">
          <a:xfrm>
            <a:off x="310896" y="1149096"/>
            <a:ext cx="5562600" cy="5194300"/>
          </a:xfrm>
          <a:prstGeom prst="rect">
            <a:avLst/>
          </a:prstGeom>
          <a:noFill/>
          <a:ln w="9525">
            <a:solidFill>
              <a:srgbClr val="000000"/>
            </a:solidFill>
            <a:miter lim="800000"/>
            <a:headEnd/>
            <a:tailEnd/>
          </a:ln>
        </p:spPr>
      </p:pic>
      <p:sp>
        <p:nvSpPr>
          <p:cNvPr id="29702" name="Rectangle 4"/>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M. Alonso and E. Finn.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a:t>
            </a:r>
          </a:p>
          <a:p>
            <a:pPr algn="ctr"/>
            <a:r>
              <a:rPr lang="es-ES_tradnl" sz="2400" b="1" dirty="0">
                <a:solidFill>
                  <a:schemeClr val="bg1"/>
                </a:solidFill>
                <a:latin typeface="Calibri" pitchFamily="34" charset="0"/>
                <a:cs typeface="Calibri" pitchFamily="34" charset="0"/>
              </a:rPr>
              <a:t>(Fondo Educativo Interamericano: México, 1970 y 1976). </a:t>
            </a:r>
          </a:p>
        </p:txBody>
      </p:sp>
      <p:sp>
        <p:nvSpPr>
          <p:cNvPr id="39941" name="Text Box 5"/>
          <p:cNvSpPr txBox="1">
            <a:spLocks noChangeArrowheads="1"/>
          </p:cNvSpPr>
          <p:nvPr/>
        </p:nvSpPr>
        <p:spPr bwMode="auto">
          <a:xfrm>
            <a:off x="4574858" y="4652328"/>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2,0 cm</a:t>
            </a:r>
          </a:p>
        </p:txBody>
      </p:sp>
      <p:sp>
        <p:nvSpPr>
          <p:cNvPr id="39942" name="Text Box 6"/>
          <p:cNvSpPr txBox="1">
            <a:spLocks noChangeArrowheads="1"/>
          </p:cNvSpPr>
          <p:nvPr/>
        </p:nvSpPr>
        <p:spPr bwMode="auto">
          <a:xfrm>
            <a:off x="3987673" y="3431286"/>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1,3 cm</a:t>
            </a:r>
          </a:p>
        </p:txBody>
      </p:sp>
      <p:sp>
        <p:nvSpPr>
          <p:cNvPr id="7" name="6 Rectángulo"/>
          <p:cNvSpPr/>
          <p:nvPr/>
        </p:nvSpPr>
        <p:spPr>
          <a:xfrm>
            <a:off x="5999800" y="1913058"/>
            <a:ext cx="2993888" cy="26965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6613788" y="1925250"/>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6096668" y="2701750"/>
            <a:ext cx="2821863" cy="1754326"/>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a:t>
            </a:r>
            <a:r>
              <a:rPr lang="es-ES_tradnl" dirty="0" smtClean="0">
                <a:latin typeface="Calibri" pitchFamily="34" charset="0"/>
                <a:cs typeface="Calibri" pitchFamily="34" charset="0"/>
              </a:rPr>
              <a:t>n </a:t>
            </a:r>
            <a:r>
              <a:rPr lang="es-ES_tradnl" dirty="0" smtClean="0">
                <a:latin typeface="Calibri" pitchFamily="34" charset="0"/>
                <a:cs typeface="Calibri" pitchFamily="34" charset="0"/>
              </a:rPr>
              <a:t>la </a:t>
            </a:r>
            <a:r>
              <a:rPr lang="es-ES_tradnl" dirty="0" smtClean="0">
                <a:latin typeface="Calibri" pitchFamily="34" charset="0"/>
                <a:cs typeface="Calibri" pitchFamily="34" charset="0"/>
              </a:rPr>
              <a:t>figura, el autor asigna mayor longitud a la componente normal del peso </a:t>
            </a:r>
            <a:r>
              <a:rPr lang="es-ES_tradnl" b="1" i="1" dirty="0" smtClean="0">
                <a:latin typeface="Calibri" pitchFamily="34" charset="0"/>
                <a:cs typeface="Calibri" pitchFamily="34" charset="0"/>
              </a:rPr>
              <a:t>F</a:t>
            </a:r>
            <a:r>
              <a:rPr lang="es-ES_tradnl" b="1" i="1" baseline="-25000" dirty="0" smtClean="0">
                <a:latin typeface="Calibri" pitchFamily="34" charset="0"/>
                <a:cs typeface="Calibri" pitchFamily="34" charset="0"/>
              </a:rPr>
              <a:t>N</a:t>
            </a:r>
            <a:r>
              <a:rPr lang="es-ES_tradnl" dirty="0" smtClean="0">
                <a:latin typeface="Calibri" pitchFamily="34" charset="0"/>
                <a:cs typeface="Calibri" pitchFamily="34" charset="0"/>
              </a:rPr>
              <a:t> que a la tensión </a:t>
            </a:r>
            <a:r>
              <a:rPr lang="es-ES_tradnl" b="1" i="1" dirty="0" smtClean="0">
                <a:latin typeface="Calibri" pitchFamily="34" charset="0"/>
                <a:cs typeface="Calibri" pitchFamily="34" charset="0"/>
              </a:rPr>
              <a:t>T</a:t>
            </a:r>
            <a:r>
              <a:rPr lang="es-ES_tradnl" dirty="0" smtClean="0">
                <a:latin typeface="Calibri" pitchFamily="34" charset="0"/>
                <a:cs typeface="Calibri" pitchFamily="34" charset="0"/>
              </a:rPr>
              <a:t>, lo cual no sucede </a:t>
            </a:r>
            <a:r>
              <a:rPr lang="es-ES_tradnl" b="1" dirty="0" smtClean="0">
                <a:latin typeface="Calibri" pitchFamily="34" charset="0"/>
                <a:cs typeface="Calibri" pitchFamily="34" charset="0"/>
              </a:rPr>
              <a:t>NUNCA</a:t>
            </a:r>
            <a:r>
              <a:rPr lang="es-ES_tradnl" dirty="0" smtClean="0">
                <a:latin typeface="Calibri" pitchFamily="34" charset="0"/>
                <a:cs typeface="Calibri" pitchFamily="34" charset="0"/>
              </a:rPr>
              <a:t>  en ninguna posición.</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additive="base">
                                        <p:cTn id="7" dur="500" fill="hold"/>
                                        <p:tgtEl>
                                          <p:spTgt spid="39942"/>
                                        </p:tgtEl>
                                        <p:attrNameLst>
                                          <p:attrName>ppt_x</p:attrName>
                                        </p:attrNameLst>
                                      </p:cBhvr>
                                      <p:tavLst>
                                        <p:tav tm="0">
                                          <p:val>
                                            <p:strVal val="0-#ppt_w/2"/>
                                          </p:val>
                                        </p:tav>
                                        <p:tav tm="100000">
                                          <p:val>
                                            <p:strVal val="#ppt_x"/>
                                          </p:val>
                                        </p:tav>
                                      </p:tavLst>
                                    </p:anim>
                                    <p:anim calcmode="lin" valueType="num">
                                      <p:cBhvr additive="base">
                                        <p:cTn id="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0-#ppt_w/2"/>
                                          </p:val>
                                        </p:tav>
                                        <p:tav tm="100000">
                                          <p:val>
                                            <p:strVal val="#ppt_x"/>
                                          </p:val>
                                        </p:tav>
                                      </p:tavLst>
                                    </p:anim>
                                    <p:anim calcmode="lin" valueType="num">
                                      <p:cBhvr additive="base">
                                        <p:cTn id="14"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P spid="39942" grpId="0" autoUpdateAnimBg="0"/>
      <p:bldP spid="7" grpId="0" animBg="1"/>
      <p:bldP spid="8" grpId="0"/>
      <p:bldP spid="8" grpId="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23 Grupo"/>
          <p:cNvGrpSpPr/>
          <p:nvPr/>
        </p:nvGrpSpPr>
        <p:grpSpPr>
          <a:xfrm>
            <a:off x="441960" y="1193546"/>
            <a:ext cx="4421188" cy="5334000"/>
            <a:chOff x="441960" y="1193546"/>
            <a:chExt cx="4421188" cy="5334000"/>
          </a:xfrm>
        </p:grpSpPr>
        <p:pic>
          <p:nvPicPr>
            <p:cNvPr id="30726" name="Picture 4" descr="Alonso_Finn_95r"/>
            <p:cNvPicPr>
              <a:picLocks noChangeAspect="1" noChangeArrowheads="1"/>
            </p:cNvPicPr>
            <p:nvPr/>
          </p:nvPicPr>
          <p:blipFill>
            <a:blip r:embed="rId2" cstate="print"/>
            <a:srcRect r="10962"/>
            <a:stretch>
              <a:fillRect/>
            </a:stretch>
          </p:blipFill>
          <p:spPr bwMode="auto">
            <a:xfrm>
              <a:off x="441960" y="1193546"/>
              <a:ext cx="4421188" cy="5334000"/>
            </a:xfrm>
            <a:prstGeom prst="rect">
              <a:avLst/>
            </a:prstGeom>
            <a:noFill/>
            <a:ln w="9525">
              <a:solidFill>
                <a:schemeClr val="tx1"/>
              </a:solidFill>
              <a:miter lim="800000"/>
              <a:headEnd/>
              <a:tailEnd/>
            </a:ln>
          </p:spPr>
        </p:pic>
        <p:sp>
          <p:nvSpPr>
            <p:cNvPr id="11" name="10 Forma libre"/>
            <p:cNvSpPr/>
            <p:nvPr/>
          </p:nvSpPr>
          <p:spPr>
            <a:xfrm>
              <a:off x="523875" y="2805113"/>
              <a:ext cx="1157288" cy="881062"/>
            </a:xfrm>
            <a:custGeom>
              <a:avLst/>
              <a:gdLst>
                <a:gd name="connsiteX0" fmla="*/ 1157288 w 1157288"/>
                <a:gd name="connsiteY0" fmla="*/ 0 h 881062"/>
                <a:gd name="connsiteX1" fmla="*/ 381000 w 1157288"/>
                <a:gd name="connsiteY1" fmla="*/ 881062 h 881062"/>
                <a:gd name="connsiteX2" fmla="*/ 381000 w 1157288"/>
                <a:gd name="connsiteY2" fmla="*/ 795337 h 881062"/>
                <a:gd name="connsiteX3" fmla="*/ 309563 w 1157288"/>
                <a:gd name="connsiteY3" fmla="*/ 776287 h 881062"/>
                <a:gd name="connsiteX4" fmla="*/ 233363 w 1157288"/>
                <a:gd name="connsiteY4" fmla="*/ 795337 h 881062"/>
                <a:gd name="connsiteX5" fmla="*/ 171450 w 1157288"/>
                <a:gd name="connsiteY5" fmla="*/ 871537 h 881062"/>
                <a:gd name="connsiteX6" fmla="*/ 119063 w 1157288"/>
                <a:gd name="connsiteY6" fmla="*/ 733425 h 881062"/>
                <a:gd name="connsiteX7" fmla="*/ 0 w 1157288"/>
                <a:gd name="connsiteY7" fmla="*/ 519112 h 881062"/>
                <a:gd name="connsiteX8" fmla="*/ 76200 w 1157288"/>
                <a:gd name="connsiteY8" fmla="*/ 385762 h 881062"/>
                <a:gd name="connsiteX9" fmla="*/ 504825 w 1157288"/>
                <a:gd name="connsiteY9" fmla="*/ 161925 h 881062"/>
                <a:gd name="connsiteX10" fmla="*/ 576263 w 1157288"/>
                <a:gd name="connsiteY10" fmla="*/ 161925 h 881062"/>
                <a:gd name="connsiteX11" fmla="*/ 1157288 w 1157288"/>
                <a:gd name="connsiteY11" fmla="*/ 0 h 88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7288" h="881062">
                  <a:moveTo>
                    <a:pt x="1157288" y="0"/>
                  </a:moveTo>
                  <a:lnTo>
                    <a:pt x="381000" y="881062"/>
                  </a:lnTo>
                  <a:lnTo>
                    <a:pt x="381000" y="795337"/>
                  </a:lnTo>
                  <a:lnTo>
                    <a:pt x="309563" y="776287"/>
                  </a:lnTo>
                  <a:lnTo>
                    <a:pt x="233363" y="795337"/>
                  </a:lnTo>
                  <a:lnTo>
                    <a:pt x="171450" y="871537"/>
                  </a:lnTo>
                  <a:lnTo>
                    <a:pt x="119063" y="733425"/>
                  </a:lnTo>
                  <a:lnTo>
                    <a:pt x="0" y="519112"/>
                  </a:lnTo>
                  <a:lnTo>
                    <a:pt x="76200" y="385762"/>
                  </a:lnTo>
                  <a:lnTo>
                    <a:pt x="504825" y="161925"/>
                  </a:lnTo>
                  <a:lnTo>
                    <a:pt x="576263" y="161925"/>
                  </a:lnTo>
                  <a:lnTo>
                    <a:pt x="115728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2" name="11 Forma libre"/>
            <p:cNvSpPr/>
            <p:nvPr/>
          </p:nvSpPr>
          <p:spPr>
            <a:xfrm>
              <a:off x="814388" y="2981325"/>
              <a:ext cx="814387" cy="1481138"/>
            </a:xfrm>
            <a:custGeom>
              <a:avLst/>
              <a:gdLst>
                <a:gd name="connsiteX0" fmla="*/ 642937 w 814387"/>
                <a:gd name="connsiteY0" fmla="*/ 147638 h 1481138"/>
                <a:gd name="connsiteX1" fmla="*/ 0 w 814387"/>
                <a:gd name="connsiteY1" fmla="*/ 890588 h 1481138"/>
                <a:gd name="connsiteX2" fmla="*/ 80962 w 814387"/>
                <a:gd name="connsiteY2" fmla="*/ 990600 h 1481138"/>
                <a:gd name="connsiteX3" fmla="*/ 261937 w 814387"/>
                <a:gd name="connsiteY3" fmla="*/ 1171575 h 1481138"/>
                <a:gd name="connsiteX4" fmla="*/ 438150 w 814387"/>
                <a:gd name="connsiteY4" fmla="*/ 1300163 h 1481138"/>
                <a:gd name="connsiteX5" fmla="*/ 814387 w 814387"/>
                <a:gd name="connsiteY5" fmla="*/ 1481138 h 1481138"/>
                <a:gd name="connsiteX6" fmla="*/ 809625 w 814387"/>
                <a:gd name="connsiteY6" fmla="*/ 1081088 h 1481138"/>
                <a:gd name="connsiteX7" fmla="*/ 623887 w 814387"/>
                <a:gd name="connsiteY7" fmla="*/ 762000 h 1481138"/>
                <a:gd name="connsiteX8" fmla="*/ 809625 w 814387"/>
                <a:gd name="connsiteY8" fmla="*/ 409575 h 1481138"/>
                <a:gd name="connsiteX9" fmla="*/ 785812 w 814387"/>
                <a:gd name="connsiteY9" fmla="*/ 0 h 1481138"/>
                <a:gd name="connsiteX10" fmla="*/ 642937 w 814387"/>
                <a:gd name="connsiteY10" fmla="*/ 147638 h 148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387" h="1481138">
                  <a:moveTo>
                    <a:pt x="642937" y="147638"/>
                  </a:moveTo>
                  <a:lnTo>
                    <a:pt x="0" y="890588"/>
                  </a:lnTo>
                  <a:lnTo>
                    <a:pt x="80962" y="990600"/>
                  </a:lnTo>
                  <a:lnTo>
                    <a:pt x="261937" y="1171575"/>
                  </a:lnTo>
                  <a:lnTo>
                    <a:pt x="438150" y="1300163"/>
                  </a:lnTo>
                  <a:lnTo>
                    <a:pt x="814387" y="1481138"/>
                  </a:lnTo>
                  <a:cubicBezTo>
                    <a:pt x="812800" y="1347788"/>
                    <a:pt x="811212" y="1214438"/>
                    <a:pt x="809625" y="1081088"/>
                  </a:cubicBezTo>
                  <a:lnTo>
                    <a:pt x="623887" y="762000"/>
                  </a:lnTo>
                  <a:lnTo>
                    <a:pt x="809625" y="409575"/>
                  </a:lnTo>
                  <a:lnTo>
                    <a:pt x="785812" y="0"/>
                  </a:lnTo>
                  <a:lnTo>
                    <a:pt x="642937" y="1476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4" name="13 Forma libre"/>
            <p:cNvSpPr/>
            <p:nvPr/>
          </p:nvSpPr>
          <p:spPr>
            <a:xfrm>
              <a:off x="623888" y="3938588"/>
              <a:ext cx="990600" cy="1843087"/>
            </a:xfrm>
            <a:custGeom>
              <a:avLst/>
              <a:gdLst>
                <a:gd name="connsiteX0" fmla="*/ 152400 w 990600"/>
                <a:gd name="connsiteY0" fmla="*/ 0 h 1843087"/>
                <a:gd name="connsiteX1" fmla="*/ 366712 w 990600"/>
                <a:gd name="connsiteY1" fmla="*/ 223837 h 1843087"/>
                <a:gd name="connsiteX2" fmla="*/ 709612 w 990600"/>
                <a:gd name="connsiteY2" fmla="*/ 461962 h 1843087"/>
                <a:gd name="connsiteX3" fmla="*/ 990600 w 990600"/>
                <a:gd name="connsiteY3" fmla="*/ 600075 h 1843087"/>
                <a:gd name="connsiteX4" fmla="*/ 919162 w 990600"/>
                <a:gd name="connsiteY4" fmla="*/ 890587 h 1843087"/>
                <a:gd name="connsiteX5" fmla="*/ 766762 w 990600"/>
                <a:gd name="connsiteY5" fmla="*/ 1833562 h 1843087"/>
                <a:gd name="connsiteX6" fmla="*/ 347662 w 990600"/>
                <a:gd name="connsiteY6" fmla="*/ 1843087 h 1843087"/>
                <a:gd name="connsiteX7" fmla="*/ 376237 w 990600"/>
                <a:gd name="connsiteY7" fmla="*/ 566737 h 1843087"/>
                <a:gd name="connsiteX8" fmla="*/ 0 w 990600"/>
                <a:gd name="connsiteY8" fmla="*/ 204787 h 1843087"/>
                <a:gd name="connsiteX9" fmla="*/ 152400 w 990600"/>
                <a:gd name="connsiteY9" fmla="*/ 0 h 1843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843087">
                  <a:moveTo>
                    <a:pt x="152400" y="0"/>
                  </a:moveTo>
                  <a:lnTo>
                    <a:pt x="366712" y="223837"/>
                  </a:lnTo>
                  <a:lnTo>
                    <a:pt x="709612" y="461962"/>
                  </a:lnTo>
                  <a:lnTo>
                    <a:pt x="990600" y="600075"/>
                  </a:lnTo>
                  <a:lnTo>
                    <a:pt x="919162" y="890587"/>
                  </a:lnTo>
                  <a:lnTo>
                    <a:pt x="766762" y="1833562"/>
                  </a:lnTo>
                  <a:lnTo>
                    <a:pt x="347662" y="1843087"/>
                  </a:lnTo>
                  <a:lnTo>
                    <a:pt x="376237" y="566737"/>
                  </a:lnTo>
                  <a:lnTo>
                    <a:pt x="0" y="204787"/>
                  </a:lnTo>
                  <a:lnTo>
                    <a:pt x="1524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5" name="14 Forma libre"/>
            <p:cNvSpPr/>
            <p:nvPr/>
          </p:nvSpPr>
          <p:spPr>
            <a:xfrm>
              <a:off x="457200" y="3267075"/>
              <a:ext cx="295275" cy="1000125"/>
            </a:xfrm>
            <a:custGeom>
              <a:avLst/>
              <a:gdLst>
                <a:gd name="connsiteX0" fmla="*/ 133350 w 295275"/>
                <a:gd name="connsiteY0" fmla="*/ 295275 h 1000125"/>
                <a:gd name="connsiteX1" fmla="*/ 233363 w 295275"/>
                <a:gd name="connsiteY1" fmla="*/ 504825 h 1000125"/>
                <a:gd name="connsiteX2" fmla="*/ 295275 w 295275"/>
                <a:gd name="connsiteY2" fmla="*/ 614363 h 1000125"/>
                <a:gd name="connsiteX3" fmla="*/ 128588 w 295275"/>
                <a:gd name="connsiteY3" fmla="*/ 862013 h 1000125"/>
                <a:gd name="connsiteX4" fmla="*/ 4763 w 295275"/>
                <a:gd name="connsiteY4" fmla="*/ 1000125 h 1000125"/>
                <a:gd name="connsiteX5" fmla="*/ 0 w 295275"/>
                <a:gd name="connsiteY5" fmla="*/ 490538 h 1000125"/>
                <a:gd name="connsiteX6" fmla="*/ 0 w 295275"/>
                <a:gd name="connsiteY6" fmla="*/ 0 h 1000125"/>
                <a:gd name="connsiteX7" fmla="*/ 85725 w 295275"/>
                <a:gd name="connsiteY7" fmla="*/ 52388 h 1000125"/>
                <a:gd name="connsiteX8" fmla="*/ 133350 w 295275"/>
                <a:gd name="connsiteY8" fmla="*/ 29527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275" h="1000125">
                  <a:moveTo>
                    <a:pt x="133350" y="295275"/>
                  </a:moveTo>
                  <a:lnTo>
                    <a:pt x="233363" y="504825"/>
                  </a:lnTo>
                  <a:lnTo>
                    <a:pt x="295275" y="614363"/>
                  </a:lnTo>
                  <a:lnTo>
                    <a:pt x="128588" y="862013"/>
                  </a:lnTo>
                  <a:lnTo>
                    <a:pt x="4763" y="1000125"/>
                  </a:lnTo>
                  <a:cubicBezTo>
                    <a:pt x="3175" y="830263"/>
                    <a:pt x="1588" y="660400"/>
                    <a:pt x="0" y="490538"/>
                  </a:cubicBezTo>
                  <a:lnTo>
                    <a:pt x="0" y="0"/>
                  </a:lnTo>
                  <a:lnTo>
                    <a:pt x="85725" y="52388"/>
                  </a:lnTo>
                  <a:lnTo>
                    <a:pt x="133350" y="2952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6" name="15 Forma libre"/>
            <p:cNvSpPr/>
            <p:nvPr/>
          </p:nvSpPr>
          <p:spPr>
            <a:xfrm>
              <a:off x="631031" y="3536156"/>
              <a:ext cx="135732" cy="259557"/>
            </a:xfrm>
            <a:custGeom>
              <a:avLst/>
              <a:gdLst>
                <a:gd name="connsiteX0" fmla="*/ 133350 w 135732"/>
                <a:gd name="connsiteY0" fmla="*/ 52388 h 259557"/>
                <a:gd name="connsiteX1" fmla="*/ 135732 w 135732"/>
                <a:gd name="connsiteY1" fmla="*/ 130969 h 259557"/>
                <a:gd name="connsiteX2" fmla="*/ 116682 w 135732"/>
                <a:gd name="connsiteY2" fmla="*/ 221457 h 259557"/>
                <a:gd name="connsiteX3" fmla="*/ 111919 w 135732"/>
                <a:gd name="connsiteY3" fmla="*/ 259557 h 259557"/>
                <a:gd name="connsiteX4" fmla="*/ 50007 w 135732"/>
                <a:gd name="connsiteY4" fmla="*/ 126207 h 259557"/>
                <a:gd name="connsiteX5" fmla="*/ 0 w 135732"/>
                <a:gd name="connsiteY5" fmla="*/ 0 h 259557"/>
                <a:gd name="connsiteX6" fmla="*/ 133350 w 135732"/>
                <a:gd name="connsiteY6" fmla="*/ 52388 h 25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732" h="259557">
                  <a:moveTo>
                    <a:pt x="133350" y="52388"/>
                  </a:moveTo>
                  <a:lnTo>
                    <a:pt x="135732" y="130969"/>
                  </a:lnTo>
                  <a:lnTo>
                    <a:pt x="116682" y="221457"/>
                  </a:lnTo>
                  <a:lnTo>
                    <a:pt x="111919" y="259557"/>
                  </a:lnTo>
                  <a:lnTo>
                    <a:pt x="50007" y="126207"/>
                  </a:lnTo>
                  <a:lnTo>
                    <a:pt x="0" y="0"/>
                  </a:lnTo>
                  <a:lnTo>
                    <a:pt x="133350" y="523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7" name="16 Forma libre"/>
            <p:cNvSpPr/>
            <p:nvPr/>
          </p:nvSpPr>
          <p:spPr>
            <a:xfrm>
              <a:off x="745331" y="3664744"/>
              <a:ext cx="154782" cy="183356"/>
            </a:xfrm>
            <a:custGeom>
              <a:avLst/>
              <a:gdLst>
                <a:gd name="connsiteX0" fmla="*/ 0 w 154782"/>
                <a:gd name="connsiteY0" fmla="*/ 100012 h 183356"/>
                <a:gd name="connsiteX1" fmla="*/ 0 w 154782"/>
                <a:gd name="connsiteY1" fmla="*/ 100012 h 183356"/>
                <a:gd name="connsiteX2" fmla="*/ 52388 w 154782"/>
                <a:gd name="connsiteY2" fmla="*/ 109537 h 183356"/>
                <a:gd name="connsiteX3" fmla="*/ 88107 w 154782"/>
                <a:gd name="connsiteY3" fmla="*/ 95250 h 183356"/>
                <a:gd name="connsiteX4" fmla="*/ 97632 w 154782"/>
                <a:gd name="connsiteY4" fmla="*/ 33337 h 183356"/>
                <a:gd name="connsiteX5" fmla="*/ 90488 w 154782"/>
                <a:gd name="connsiteY5" fmla="*/ 21431 h 183356"/>
                <a:gd name="connsiteX6" fmla="*/ 154782 w 154782"/>
                <a:gd name="connsiteY6" fmla="*/ 0 h 183356"/>
                <a:gd name="connsiteX7" fmla="*/ 145257 w 154782"/>
                <a:gd name="connsiteY7" fmla="*/ 52387 h 183356"/>
                <a:gd name="connsiteX8" fmla="*/ 121444 w 154782"/>
                <a:gd name="connsiteY8" fmla="*/ 83344 h 183356"/>
                <a:gd name="connsiteX9" fmla="*/ 71438 w 154782"/>
                <a:gd name="connsiteY9" fmla="*/ 142875 h 183356"/>
                <a:gd name="connsiteX10" fmla="*/ 40482 w 154782"/>
                <a:gd name="connsiteY10" fmla="*/ 183356 h 183356"/>
                <a:gd name="connsiteX11" fmla="*/ 0 w 154782"/>
                <a:gd name="connsiteY11" fmla="*/ 100012 h 18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782" h="183356">
                  <a:moveTo>
                    <a:pt x="0" y="100012"/>
                  </a:moveTo>
                  <a:lnTo>
                    <a:pt x="0" y="100012"/>
                  </a:lnTo>
                  <a:lnTo>
                    <a:pt x="52388" y="109537"/>
                  </a:lnTo>
                  <a:lnTo>
                    <a:pt x="88107" y="95250"/>
                  </a:lnTo>
                  <a:lnTo>
                    <a:pt x="97632" y="33337"/>
                  </a:lnTo>
                  <a:lnTo>
                    <a:pt x="90488" y="21431"/>
                  </a:lnTo>
                  <a:lnTo>
                    <a:pt x="154782" y="0"/>
                  </a:lnTo>
                  <a:lnTo>
                    <a:pt x="145257" y="52387"/>
                  </a:lnTo>
                  <a:lnTo>
                    <a:pt x="121444" y="83344"/>
                  </a:lnTo>
                  <a:lnTo>
                    <a:pt x="71438" y="142875"/>
                  </a:lnTo>
                  <a:lnTo>
                    <a:pt x="40482" y="183356"/>
                  </a:lnTo>
                  <a:lnTo>
                    <a:pt x="0" y="1000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18" name="17 Forma libre"/>
            <p:cNvSpPr/>
            <p:nvPr/>
          </p:nvSpPr>
          <p:spPr>
            <a:xfrm>
              <a:off x="752475" y="3576638"/>
              <a:ext cx="157163" cy="102393"/>
            </a:xfrm>
            <a:custGeom>
              <a:avLst/>
              <a:gdLst>
                <a:gd name="connsiteX0" fmla="*/ 11906 w 157163"/>
                <a:gd name="connsiteY0" fmla="*/ 38100 h 102393"/>
                <a:gd name="connsiteX1" fmla="*/ 0 w 157163"/>
                <a:gd name="connsiteY1" fmla="*/ 16668 h 102393"/>
                <a:gd name="connsiteX2" fmla="*/ 90488 w 157163"/>
                <a:gd name="connsiteY2" fmla="*/ 0 h 102393"/>
                <a:gd name="connsiteX3" fmla="*/ 157163 w 157163"/>
                <a:gd name="connsiteY3" fmla="*/ 26193 h 102393"/>
                <a:gd name="connsiteX4" fmla="*/ 104775 w 157163"/>
                <a:gd name="connsiteY4" fmla="*/ 35718 h 102393"/>
                <a:gd name="connsiteX5" fmla="*/ 104775 w 157163"/>
                <a:gd name="connsiteY5" fmla="*/ 102393 h 102393"/>
                <a:gd name="connsiteX6" fmla="*/ 90488 w 157163"/>
                <a:gd name="connsiteY6" fmla="*/ 100012 h 102393"/>
                <a:gd name="connsiteX7" fmla="*/ 92869 w 157163"/>
                <a:gd name="connsiteY7" fmla="*/ 66675 h 102393"/>
                <a:gd name="connsiteX8" fmla="*/ 76200 w 157163"/>
                <a:gd name="connsiteY8" fmla="*/ 33337 h 102393"/>
                <a:gd name="connsiteX9" fmla="*/ 11906 w 157163"/>
                <a:gd name="connsiteY9" fmla="*/ 38100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163" h="102393">
                  <a:moveTo>
                    <a:pt x="11906" y="38100"/>
                  </a:moveTo>
                  <a:lnTo>
                    <a:pt x="0" y="16668"/>
                  </a:lnTo>
                  <a:lnTo>
                    <a:pt x="90488" y="0"/>
                  </a:lnTo>
                  <a:lnTo>
                    <a:pt x="157163" y="26193"/>
                  </a:lnTo>
                  <a:lnTo>
                    <a:pt x="104775" y="35718"/>
                  </a:lnTo>
                  <a:lnTo>
                    <a:pt x="104775" y="102393"/>
                  </a:lnTo>
                  <a:lnTo>
                    <a:pt x="90488" y="100012"/>
                  </a:lnTo>
                  <a:lnTo>
                    <a:pt x="92869" y="66675"/>
                  </a:lnTo>
                  <a:lnTo>
                    <a:pt x="76200" y="33337"/>
                  </a:lnTo>
                  <a:lnTo>
                    <a:pt x="11906" y="381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sp>
          <p:nvSpPr>
            <p:cNvPr id="20" name="19 Forma libre"/>
            <p:cNvSpPr/>
            <p:nvPr/>
          </p:nvSpPr>
          <p:spPr>
            <a:xfrm>
              <a:off x="881063" y="3598069"/>
              <a:ext cx="33337" cy="76200"/>
            </a:xfrm>
            <a:custGeom>
              <a:avLst/>
              <a:gdLst>
                <a:gd name="connsiteX0" fmla="*/ 0 w 33337"/>
                <a:gd name="connsiteY0" fmla="*/ 76200 h 76200"/>
                <a:gd name="connsiteX1" fmla="*/ 14287 w 33337"/>
                <a:gd name="connsiteY1" fmla="*/ 0 h 76200"/>
                <a:gd name="connsiteX2" fmla="*/ 33337 w 33337"/>
                <a:gd name="connsiteY2" fmla="*/ 4762 h 76200"/>
                <a:gd name="connsiteX3" fmla="*/ 0 w 33337"/>
                <a:gd name="connsiteY3" fmla="*/ 76200 h 76200"/>
              </a:gdLst>
              <a:ahLst/>
              <a:cxnLst>
                <a:cxn ang="0">
                  <a:pos x="connsiteX0" y="connsiteY0"/>
                </a:cxn>
                <a:cxn ang="0">
                  <a:pos x="connsiteX1" y="connsiteY1"/>
                </a:cxn>
                <a:cxn ang="0">
                  <a:pos x="connsiteX2" y="connsiteY2"/>
                </a:cxn>
                <a:cxn ang="0">
                  <a:pos x="connsiteX3" y="connsiteY3"/>
                </a:cxn>
              </a:cxnLst>
              <a:rect l="l" t="t" r="r" b="b"/>
              <a:pathLst>
                <a:path w="33337" h="76200">
                  <a:moveTo>
                    <a:pt x="0" y="76200"/>
                  </a:moveTo>
                  <a:lnTo>
                    <a:pt x="14287" y="0"/>
                  </a:lnTo>
                  <a:lnTo>
                    <a:pt x="33337" y="4762"/>
                  </a:lnTo>
                  <a:cubicBezTo>
                    <a:pt x="32543" y="26987"/>
                    <a:pt x="31750" y="49212"/>
                    <a:pt x="0" y="762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mtClean="0">
                <a:solidFill>
                  <a:srgbClr val="FFFFFF"/>
                </a:solidFill>
              </a:endParaRPr>
            </a:p>
          </p:txBody>
        </p:sp>
        <p:cxnSp>
          <p:nvCxnSpPr>
            <p:cNvPr id="22" name="21 Conector recto"/>
            <p:cNvCxnSpPr/>
            <p:nvPr/>
          </p:nvCxnSpPr>
          <p:spPr>
            <a:xfrm flipV="1">
              <a:off x="809625" y="3283744"/>
              <a:ext cx="492919" cy="5810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22 Forma libre"/>
            <p:cNvSpPr/>
            <p:nvPr/>
          </p:nvSpPr>
          <p:spPr>
            <a:xfrm>
              <a:off x="800100" y="3864769"/>
              <a:ext cx="392906" cy="395287"/>
            </a:xfrm>
            <a:custGeom>
              <a:avLst/>
              <a:gdLst>
                <a:gd name="connsiteX0" fmla="*/ 0 w 392906"/>
                <a:gd name="connsiteY0" fmla="*/ 0 h 395287"/>
                <a:gd name="connsiteX1" fmla="*/ 69056 w 392906"/>
                <a:gd name="connsiteY1" fmla="*/ 97631 h 395287"/>
                <a:gd name="connsiteX2" fmla="*/ 138113 w 392906"/>
                <a:gd name="connsiteY2" fmla="*/ 164306 h 395287"/>
                <a:gd name="connsiteX3" fmla="*/ 221456 w 392906"/>
                <a:gd name="connsiteY3" fmla="*/ 252412 h 395287"/>
                <a:gd name="connsiteX4" fmla="*/ 392906 w 392906"/>
                <a:gd name="connsiteY4" fmla="*/ 395287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06" h="395287">
                  <a:moveTo>
                    <a:pt x="0" y="0"/>
                  </a:moveTo>
                  <a:cubicBezTo>
                    <a:pt x="23018" y="35123"/>
                    <a:pt x="46037" y="70247"/>
                    <a:pt x="69056" y="97631"/>
                  </a:cubicBezTo>
                  <a:cubicBezTo>
                    <a:pt x="92075" y="125015"/>
                    <a:pt x="112713" y="138509"/>
                    <a:pt x="138113" y="164306"/>
                  </a:cubicBezTo>
                  <a:cubicBezTo>
                    <a:pt x="163513" y="190103"/>
                    <a:pt x="178991" y="213915"/>
                    <a:pt x="221456" y="252412"/>
                  </a:cubicBezTo>
                  <a:cubicBezTo>
                    <a:pt x="263921" y="290909"/>
                    <a:pt x="328413" y="343098"/>
                    <a:pt x="392906" y="395287"/>
                  </a:cubicBezTo>
                </a:path>
              </a:pathLst>
            </a:cu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s-ES_tradnl" smtClean="0">
                <a:solidFill>
                  <a:srgbClr val="000000"/>
                </a:solidFill>
              </a:endParaRPr>
            </a:p>
          </p:txBody>
        </p:sp>
      </p:grpSp>
      <p:sp>
        <p:nvSpPr>
          <p:cNvPr id="30725"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rgbClr val="FFFFFF"/>
                </a:solidFill>
                <a:latin typeface="Calibri" pitchFamily="34" charset="0"/>
                <a:cs typeface="Calibri" pitchFamily="34" charset="0"/>
              </a:rPr>
              <a:t>M. Alonso and E. Finn. </a:t>
            </a:r>
            <a:r>
              <a:rPr lang="es-ES_tradnl" sz="2400" b="1" i="1" dirty="0">
                <a:solidFill>
                  <a:srgbClr val="FFFFFF"/>
                </a:solidFill>
                <a:latin typeface="Calibri" pitchFamily="34" charset="0"/>
                <a:cs typeface="Calibri" pitchFamily="34" charset="0"/>
              </a:rPr>
              <a:t>Física</a:t>
            </a:r>
            <a:r>
              <a:rPr lang="es-ES_tradnl" sz="2400" b="1" dirty="0">
                <a:solidFill>
                  <a:srgbClr val="FFFFFF"/>
                </a:solidFill>
                <a:latin typeface="Calibri" pitchFamily="34" charset="0"/>
                <a:cs typeface="Calibri" pitchFamily="34" charset="0"/>
              </a:rPr>
              <a:t>.</a:t>
            </a:r>
          </a:p>
          <a:p>
            <a:pPr algn="ctr"/>
            <a:r>
              <a:rPr lang="es-ES_tradnl" sz="2400" b="1" dirty="0">
                <a:solidFill>
                  <a:srgbClr val="FFFFFF"/>
                </a:solidFill>
                <a:latin typeface="Calibri" pitchFamily="34" charset="0"/>
                <a:cs typeface="Calibri" pitchFamily="34" charset="0"/>
              </a:rPr>
              <a:t>(</a:t>
            </a:r>
            <a:r>
              <a:rPr lang="es-ES_tradnl" sz="2400" b="1" dirty="0" err="1">
                <a:solidFill>
                  <a:srgbClr val="FFFFFF"/>
                </a:solidFill>
                <a:latin typeface="Calibri" pitchFamily="34" charset="0"/>
                <a:cs typeface="Calibri" pitchFamily="34" charset="0"/>
              </a:rPr>
              <a:t>Addison-Wesley</a:t>
            </a:r>
            <a:r>
              <a:rPr lang="es-ES_tradnl" sz="2400" b="1" dirty="0">
                <a:solidFill>
                  <a:srgbClr val="FFFFFF"/>
                </a:solidFill>
                <a:latin typeface="Calibri" pitchFamily="34" charset="0"/>
                <a:cs typeface="Calibri" pitchFamily="34" charset="0"/>
              </a:rPr>
              <a:t> Iberoamericana, USA, 1995).</a:t>
            </a:r>
            <a:r>
              <a:rPr lang="es-ES" sz="2400" b="1" dirty="0">
                <a:solidFill>
                  <a:srgbClr val="FFFFFF"/>
                </a:solidFill>
                <a:latin typeface="Calibri" pitchFamily="34" charset="0"/>
                <a:cs typeface="Calibri" pitchFamily="34" charset="0"/>
              </a:rPr>
              <a:t> </a:t>
            </a:r>
          </a:p>
        </p:txBody>
      </p:sp>
      <p:sp>
        <p:nvSpPr>
          <p:cNvPr id="40965" name="Text Box 5"/>
          <p:cNvSpPr txBox="1">
            <a:spLocks noChangeArrowheads="1"/>
          </p:cNvSpPr>
          <p:nvPr/>
        </p:nvSpPr>
        <p:spPr bwMode="auto">
          <a:xfrm>
            <a:off x="3062923" y="3055684"/>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a:rPr>
              <a:t>2,0 cm</a:t>
            </a:r>
          </a:p>
        </p:txBody>
      </p:sp>
      <p:sp>
        <p:nvSpPr>
          <p:cNvPr id="40966" name="Text Box 6"/>
          <p:cNvSpPr txBox="1">
            <a:spLocks noChangeArrowheads="1"/>
          </p:cNvSpPr>
          <p:nvPr/>
        </p:nvSpPr>
        <p:spPr bwMode="auto">
          <a:xfrm>
            <a:off x="3818573" y="4606671"/>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a:rPr>
              <a:t>2,0 cm</a:t>
            </a:r>
          </a:p>
        </p:txBody>
      </p:sp>
      <p:sp>
        <p:nvSpPr>
          <p:cNvPr id="7" name="6 Rectángulo"/>
          <p:cNvSpPr/>
          <p:nvPr/>
        </p:nvSpPr>
        <p:spPr>
          <a:xfrm>
            <a:off x="5341432" y="1925250"/>
            <a:ext cx="2993888" cy="3158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8" name="7 CuadroTexto"/>
          <p:cNvSpPr txBox="1"/>
          <p:nvPr/>
        </p:nvSpPr>
        <p:spPr>
          <a:xfrm>
            <a:off x="5955420" y="1937442"/>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5438300" y="2713942"/>
            <a:ext cx="2821863" cy="2308324"/>
          </a:xfrm>
          <a:prstGeom prst="rect">
            <a:avLst/>
          </a:prstGeom>
          <a:noFill/>
        </p:spPr>
        <p:txBody>
          <a:bodyPr wrap="square" rtlCol="0">
            <a:spAutoFit/>
          </a:bodyPr>
          <a:lstStyle/>
          <a:p>
            <a:pPr algn="just">
              <a:tabLst>
                <a:tab pos="268288" algn="l"/>
              </a:tabLst>
            </a:pPr>
            <a:r>
              <a:rPr lang="es-ES_tradnl" dirty="0" smtClean="0">
                <a:solidFill>
                  <a:srgbClr val="000000"/>
                </a:solidFill>
                <a:latin typeface="Calibri" pitchFamily="34" charset="0"/>
                <a:cs typeface="Calibri" pitchFamily="34" charset="0"/>
              </a:rPr>
              <a:t>	En la figura, el autor asigna la misma longitud a la componente normal del peso </a:t>
            </a:r>
            <a:r>
              <a:rPr lang="es-ES_tradnl" b="1" i="1" dirty="0" smtClean="0">
                <a:solidFill>
                  <a:srgbClr val="000000"/>
                </a:solidFill>
                <a:latin typeface="Calibri" pitchFamily="34" charset="0"/>
                <a:cs typeface="Calibri" pitchFamily="34" charset="0"/>
              </a:rPr>
              <a:t>F</a:t>
            </a:r>
            <a:r>
              <a:rPr lang="es-ES_tradnl" b="1" i="1" baseline="-25000" dirty="0" smtClean="0">
                <a:solidFill>
                  <a:srgbClr val="000000"/>
                </a:solidFill>
                <a:latin typeface="Calibri" pitchFamily="34" charset="0"/>
                <a:cs typeface="Calibri" pitchFamily="34" charset="0"/>
              </a:rPr>
              <a:t>N</a:t>
            </a:r>
            <a:r>
              <a:rPr lang="es-ES_tradnl" dirty="0" smtClean="0">
                <a:solidFill>
                  <a:srgbClr val="000000"/>
                </a:solidFill>
                <a:latin typeface="Calibri" pitchFamily="34" charset="0"/>
                <a:cs typeface="Calibri" pitchFamily="34" charset="0"/>
              </a:rPr>
              <a:t> que a la tensión </a:t>
            </a:r>
            <a:r>
              <a:rPr lang="es-ES_tradnl" b="1" i="1" dirty="0" smtClean="0">
                <a:solidFill>
                  <a:srgbClr val="000000"/>
                </a:solidFill>
                <a:latin typeface="Calibri" pitchFamily="34" charset="0"/>
                <a:cs typeface="Calibri" pitchFamily="34" charset="0"/>
              </a:rPr>
              <a:t>T </a:t>
            </a:r>
            <a:r>
              <a:rPr lang="es-ES_tradnl" dirty="0" smtClean="0">
                <a:solidFill>
                  <a:srgbClr val="000000"/>
                </a:solidFill>
                <a:latin typeface="Calibri" pitchFamily="34" charset="0"/>
                <a:cs typeface="Calibri" pitchFamily="34" charset="0"/>
              </a:rPr>
              <a:t>en una posición intermedia,</a:t>
            </a:r>
            <a:r>
              <a:rPr lang="es-ES_tradnl" b="1" i="1" dirty="0" smtClean="0">
                <a:solidFill>
                  <a:srgbClr val="000000"/>
                </a:solidFill>
                <a:latin typeface="Calibri" pitchFamily="34" charset="0"/>
                <a:cs typeface="Calibri" pitchFamily="34" charset="0"/>
              </a:rPr>
              <a:t> </a:t>
            </a:r>
            <a:r>
              <a:rPr lang="es-ES_tradnl" dirty="0" smtClean="0">
                <a:solidFill>
                  <a:srgbClr val="000000"/>
                </a:solidFill>
                <a:latin typeface="Calibri" pitchFamily="34" charset="0"/>
                <a:cs typeface="Calibri" pitchFamily="34" charset="0"/>
              </a:rPr>
              <a:t>lo que </a:t>
            </a:r>
            <a:r>
              <a:rPr lang="es-ES_tradnl" b="1" dirty="0" smtClean="0">
                <a:solidFill>
                  <a:srgbClr val="000000"/>
                </a:solidFill>
                <a:latin typeface="Calibri" pitchFamily="34" charset="0"/>
                <a:cs typeface="Calibri" pitchFamily="34" charset="0"/>
              </a:rPr>
              <a:t>únicamente</a:t>
            </a:r>
            <a:r>
              <a:rPr lang="es-ES_tradnl" dirty="0" smtClean="0">
                <a:solidFill>
                  <a:srgbClr val="000000"/>
                </a:solidFill>
                <a:latin typeface="Calibri" pitchFamily="34" charset="0"/>
                <a:cs typeface="Calibri" pitchFamily="34" charset="0"/>
              </a:rPr>
              <a:t> sucede en las dos posiciones extremas.</a:t>
            </a:r>
            <a:endParaRPr lang="es-ES_tradnl" dirty="0">
              <a:solidFill>
                <a:srgbClr val="000000"/>
              </a:solidFill>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 calcmode="lin" valueType="num">
                                      <p:cBhvr additive="base">
                                        <p:cTn id="13" dur="500" fill="hold"/>
                                        <p:tgtEl>
                                          <p:spTgt spid="40966"/>
                                        </p:tgtEl>
                                        <p:attrNameLst>
                                          <p:attrName>ppt_x</p:attrName>
                                        </p:attrNameLst>
                                      </p:cBhvr>
                                      <p:tavLst>
                                        <p:tav tm="0">
                                          <p:val>
                                            <p:strVal val="0-#ppt_w/2"/>
                                          </p:val>
                                        </p:tav>
                                        <p:tav tm="100000">
                                          <p:val>
                                            <p:strVal val="#ppt_x"/>
                                          </p:val>
                                        </p:tav>
                                      </p:tavLst>
                                    </p:anim>
                                    <p:anim calcmode="lin" valueType="num">
                                      <p:cBhvr additive="base">
                                        <p:cTn id="14" dur="5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utoUpdateAnimBg="0"/>
      <p:bldP spid="40966" grpId="0" autoUpdateAnimBg="0"/>
      <p:bldP spid="7" grpId="0" animBg="1"/>
      <p:bldP spid="8" grpId="0"/>
      <p:bldP spid="8" grpId="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1749" name="Text Box 3"/>
          <p:cNvSpPr txBox="1">
            <a:spLocks noChangeArrowheads="1"/>
          </p:cNvSpPr>
          <p:nvPr/>
        </p:nvSpPr>
        <p:spPr bwMode="auto">
          <a:xfrm>
            <a:off x="0" y="1"/>
            <a:ext cx="9144000" cy="919291"/>
          </a:xfrm>
          <a:prstGeom prst="rect">
            <a:avLst/>
          </a:prstGeom>
          <a:solidFill>
            <a:srgbClr val="00339A"/>
          </a:solidFill>
          <a:ln w="9525">
            <a:noFill/>
            <a:miter lim="800000"/>
            <a:headEnd/>
            <a:tailEnd/>
          </a:ln>
        </p:spPr>
        <p:txBody>
          <a:bodyPr wrap="square">
            <a:spAutoFit/>
          </a:bodyPr>
          <a:lstStyle/>
          <a:p>
            <a:pPr algn="ctr">
              <a:lnSpc>
                <a:spcPts val="2500"/>
              </a:lnSpc>
              <a:spcBef>
                <a:spcPct val="50000"/>
              </a:spcBef>
            </a:pPr>
            <a:r>
              <a:rPr lang="en-US" sz="2400" b="1" dirty="0">
                <a:solidFill>
                  <a:srgbClr val="FFFFFF"/>
                </a:solidFill>
                <a:latin typeface="Calibri" pitchFamily="34" charset="0"/>
                <a:cs typeface="Calibri" pitchFamily="34" charset="0"/>
              </a:rPr>
              <a:t>F.W. Sears. </a:t>
            </a:r>
            <a:r>
              <a:rPr lang="es-ES_tradnl" sz="2400" b="1" dirty="0">
                <a:solidFill>
                  <a:srgbClr val="FFFFFF"/>
                </a:solidFill>
                <a:latin typeface="Calibri" pitchFamily="34" charset="0"/>
                <a:cs typeface="Calibri" pitchFamily="34" charset="0"/>
              </a:rPr>
              <a:t>Mecánica, calor y sonido. </a:t>
            </a:r>
          </a:p>
          <a:p>
            <a:pPr algn="ctr">
              <a:lnSpc>
                <a:spcPts val="2500"/>
              </a:lnSpc>
              <a:spcBef>
                <a:spcPct val="50000"/>
              </a:spcBef>
            </a:pPr>
            <a:r>
              <a:rPr lang="es-ES_tradnl" sz="2400" b="1" dirty="0">
                <a:solidFill>
                  <a:srgbClr val="FFFFFF"/>
                </a:solidFill>
                <a:latin typeface="Calibri" pitchFamily="34" charset="0"/>
                <a:cs typeface="Calibri" pitchFamily="34" charset="0"/>
              </a:rPr>
              <a:t>(Editorial Aguilar: Madrid, 1975).</a:t>
            </a:r>
            <a:endParaRPr lang="es-ES" sz="2400" b="1" dirty="0">
              <a:solidFill>
                <a:srgbClr val="FFFFFF"/>
              </a:solidFill>
              <a:latin typeface="Calibri" pitchFamily="34" charset="0"/>
              <a:cs typeface="Calibri" pitchFamily="34" charset="0"/>
            </a:endParaRPr>
          </a:p>
        </p:txBody>
      </p:sp>
      <p:pic>
        <p:nvPicPr>
          <p:cNvPr id="31750" name="Picture 4" descr="Sears_MCyS_75"/>
          <p:cNvPicPr>
            <a:picLocks noChangeAspect="1" noChangeArrowheads="1"/>
          </p:cNvPicPr>
          <p:nvPr/>
        </p:nvPicPr>
        <p:blipFill>
          <a:blip r:embed="rId2" cstate="print"/>
          <a:srcRect l="5217" b="7961"/>
          <a:stretch>
            <a:fillRect/>
          </a:stretch>
        </p:blipFill>
        <p:spPr bwMode="auto">
          <a:xfrm>
            <a:off x="484632" y="1167384"/>
            <a:ext cx="4338638" cy="5410200"/>
          </a:xfrm>
          <a:prstGeom prst="rect">
            <a:avLst/>
          </a:prstGeom>
          <a:noFill/>
          <a:ln w="9525">
            <a:solidFill>
              <a:schemeClr val="tx1"/>
            </a:solidFill>
            <a:miter lim="800000"/>
            <a:headEnd/>
            <a:tailEnd/>
          </a:ln>
        </p:spPr>
      </p:pic>
      <p:sp>
        <p:nvSpPr>
          <p:cNvPr id="41989" name="Text Box 5"/>
          <p:cNvSpPr txBox="1">
            <a:spLocks noChangeArrowheads="1"/>
          </p:cNvSpPr>
          <p:nvPr/>
        </p:nvSpPr>
        <p:spPr bwMode="auto">
          <a:xfrm>
            <a:off x="1321245" y="3840734"/>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a:rPr>
              <a:t>1,2 cm</a:t>
            </a:r>
          </a:p>
        </p:txBody>
      </p:sp>
      <p:sp>
        <p:nvSpPr>
          <p:cNvPr id="41990" name="Text Box 6"/>
          <p:cNvSpPr txBox="1">
            <a:spLocks noChangeArrowheads="1"/>
          </p:cNvSpPr>
          <p:nvPr/>
        </p:nvSpPr>
        <p:spPr bwMode="auto">
          <a:xfrm>
            <a:off x="525907" y="5610797"/>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a:rPr>
              <a:t>1,2 cm</a:t>
            </a:r>
          </a:p>
        </p:txBody>
      </p:sp>
      <p:sp>
        <p:nvSpPr>
          <p:cNvPr id="7" name="6 Rectángulo"/>
          <p:cNvSpPr/>
          <p:nvPr/>
        </p:nvSpPr>
        <p:spPr>
          <a:xfrm>
            <a:off x="5170744" y="1986210"/>
            <a:ext cx="3461192" cy="35733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10" name="9 CuadroTexto"/>
          <p:cNvSpPr txBox="1"/>
          <p:nvPr/>
        </p:nvSpPr>
        <p:spPr>
          <a:xfrm>
            <a:off x="5303520" y="2130897"/>
            <a:ext cx="3194304" cy="3539430"/>
          </a:xfrm>
          <a:prstGeom prst="rect">
            <a:avLst/>
          </a:prstGeom>
          <a:noFill/>
        </p:spPr>
        <p:txBody>
          <a:bodyPr wrap="square" rtlCol="0">
            <a:spAutoFit/>
          </a:bodyPr>
          <a:lstStyle/>
          <a:p>
            <a:pPr algn="just">
              <a:tabLst>
                <a:tab pos="268288" algn="l"/>
              </a:tabLst>
            </a:pPr>
            <a:r>
              <a:rPr lang="es-ES_tradnl" sz="1600" dirty="0" smtClean="0">
                <a:solidFill>
                  <a:srgbClr val="000000"/>
                </a:solidFill>
                <a:latin typeface="Calibri" pitchFamily="34" charset="0"/>
                <a:cs typeface="Calibri" pitchFamily="34" charset="0"/>
              </a:rPr>
              <a:t>	Este diagrama de fuerzas es correcto. ..</a:t>
            </a:r>
          </a:p>
          <a:p>
            <a:pPr algn="just">
              <a:tabLst>
                <a:tab pos="268288" algn="l"/>
              </a:tabLst>
            </a:pPr>
            <a:r>
              <a:rPr lang="es-ES_tradnl" sz="1600" dirty="0" smtClean="0">
                <a:solidFill>
                  <a:srgbClr val="000000"/>
                </a:solidFill>
                <a:latin typeface="Calibri" pitchFamily="34" charset="0"/>
                <a:cs typeface="Calibri" pitchFamily="34" charset="0"/>
              </a:rPr>
              <a:t>	En la figura, el autor asigna correctamente la misma longitud a la componente normal del peso </a:t>
            </a:r>
            <a:r>
              <a:rPr lang="es-ES_tradnl" sz="1600" b="1" i="1" dirty="0" err="1" smtClean="0">
                <a:solidFill>
                  <a:srgbClr val="000000"/>
                </a:solidFill>
                <a:latin typeface="Times New Roman"/>
                <a:cs typeface="Calibri" pitchFamily="34" charset="0"/>
              </a:rPr>
              <a:t>mgcos</a:t>
            </a:r>
            <a:r>
              <a:rPr lang="es-ES_tradnl" sz="1600" b="1" i="1" dirty="0" smtClean="0">
                <a:solidFill>
                  <a:srgbClr val="000000"/>
                </a:solidFill>
                <a:latin typeface="Times New Roman"/>
                <a:cs typeface="Calibri" pitchFamily="34" charset="0"/>
              </a:rPr>
              <a:t> </a:t>
            </a:r>
            <a:r>
              <a:rPr lang="el-GR" sz="1600" b="1" i="1" dirty="0" smtClean="0">
                <a:solidFill>
                  <a:srgbClr val="000000"/>
                </a:solidFill>
                <a:latin typeface="Times New Roman"/>
                <a:cs typeface="Calibri" pitchFamily="34" charset="0"/>
              </a:rPr>
              <a:t>θ</a:t>
            </a:r>
            <a:r>
              <a:rPr lang="es-ES_tradnl" sz="1600" b="1" i="1" dirty="0" smtClean="0">
                <a:solidFill>
                  <a:srgbClr val="000000"/>
                </a:solidFill>
                <a:latin typeface="Times New Roman"/>
                <a:cs typeface="Calibri" pitchFamily="34" charset="0"/>
              </a:rPr>
              <a:t> </a:t>
            </a:r>
            <a:r>
              <a:rPr lang="es-ES_tradnl" sz="1600" dirty="0" smtClean="0">
                <a:solidFill>
                  <a:srgbClr val="000000"/>
                </a:solidFill>
                <a:latin typeface="Calibri" pitchFamily="34" charset="0"/>
                <a:cs typeface="Calibri" pitchFamily="34" charset="0"/>
              </a:rPr>
              <a:t>que a la tensión </a:t>
            </a:r>
            <a:r>
              <a:rPr lang="es-ES_tradnl" sz="1600" b="1" i="1" dirty="0" smtClean="0">
                <a:solidFill>
                  <a:srgbClr val="000000"/>
                </a:solidFill>
                <a:latin typeface="Calibri" pitchFamily="34" charset="0"/>
                <a:cs typeface="Calibri" pitchFamily="34" charset="0"/>
              </a:rPr>
              <a:t>T</a:t>
            </a:r>
            <a:r>
              <a:rPr lang="es-ES_tradnl" sz="1600" dirty="0" smtClean="0">
                <a:solidFill>
                  <a:srgbClr val="000000"/>
                </a:solidFill>
                <a:latin typeface="Calibri" pitchFamily="34" charset="0"/>
                <a:cs typeface="Calibri" pitchFamily="34" charset="0"/>
              </a:rPr>
              <a:t> en una de las dos posiciones extremas de máxima elongación.</a:t>
            </a:r>
          </a:p>
          <a:p>
            <a:pPr algn="just">
              <a:tabLst>
                <a:tab pos="268288" algn="l"/>
              </a:tabLst>
            </a:pPr>
            <a:r>
              <a:rPr lang="es-ES_tradnl" sz="1600" dirty="0" smtClean="0">
                <a:solidFill>
                  <a:srgbClr val="000000"/>
                </a:solidFill>
                <a:latin typeface="Calibri" pitchFamily="34" charset="0"/>
                <a:cs typeface="Calibri" pitchFamily="34" charset="0"/>
              </a:rPr>
              <a:t>	 Pero… esto  </a:t>
            </a:r>
            <a:r>
              <a:rPr lang="es-ES_tradnl" sz="1600" b="1" dirty="0" smtClean="0">
                <a:solidFill>
                  <a:srgbClr val="000000"/>
                </a:solidFill>
                <a:latin typeface="Calibri" pitchFamily="34" charset="0"/>
                <a:cs typeface="Calibri" pitchFamily="34" charset="0"/>
              </a:rPr>
              <a:t>únicamente</a:t>
            </a:r>
            <a:r>
              <a:rPr lang="es-ES_tradnl" sz="1600" dirty="0" smtClean="0">
                <a:solidFill>
                  <a:srgbClr val="000000"/>
                </a:solidFill>
                <a:latin typeface="Calibri" pitchFamily="34" charset="0"/>
                <a:cs typeface="Calibri" pitchFamily="34" charset="0"/>
              </a:rPr>
              <a:t> sucede en esas dos posiciones extremas y el lector podría pensar que este diagrama de fuerzas es igual para cualquier otra posición intermedia…	</a:t>
            </a:r>
            <a:endParaRPr lang="es-ES_tradnl" sz="1600" dirty="0">
              <a:solidFill>
                <a:srgbClr val="000000"/>
              </a:solidFill>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additive="base">
                                        <p:cTn id="7" dur="500" fill="hold"/>
                                        <p:tgtEl>
                                          <p:spTgt spid="41989"/>
                                        </p:tgtEl>
                                        <p:attrNameLst>
                                          <p:attrName>ppt_x</p:attrName>
                                        </p:attrNameLst>
                                      </p:cBhvr>
                                      <p:tavLst>
                                        <p:tav tm="0">
                                          <p:val>
                                            <p:strVal val="0-#ppt_w/2"/>
                                          </p:val>
                                        </p:tav>
                                        <p:tav tm="100000">
                                          <p:val>
                                            <p:strVal val="#ppt_x"/>
                                          </p:val>
                                        </p:tav>
                                      </p:tavLst>
                                    </p:anim>
                                    <p:anim calcmode="lin" valueType="num">
                                      <p:cBhvr additive="base">
                                        <p:cTn id="8" dur="500" fill="hold"/>
                                        <p:tgtEl>
                                          <p:spTgt spid="4198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0"/>
                                        </p:tgtEl>
                                        <p:attrNameLst>
                                          <p:attrName>style.visibility</p:attrName>
                                        </p:attrNameLst>
                                      </p:cBhvr>
                                      <p:to>
                                        <p:strVal val="visible"/>
                                      </p:to>
                                    </p:set>
                                    <p:anim calcmode="lin" valueType="num">
                                      <p:cBhvr additive="base">
                                        <p:cTn id="13" dur="500" fill="hold"/>
                                        <p:tgtEl>
                                          <p:spTgt spid="41990"/>
                                        </p:tgtEl>
                                        <p:attrNameLst>
                                          <p:attrName>ppt_x</p:attrName>
                                        </p:attrNameLst>
                                      </p:cBhvr>
                                      <p:tavLst>
                                        <p:tav tm="0">
                                          <p:val>
                                            <p:strVal val="0-#ppt_w/2"/>
                                          </p:val>
                                        </p:tav>
                                        <p:tav tm="100000">
                                          <p:val>
                                            <p:strVal val="#ppt_x"/>
                                          </p:val>
                                        </p:tav>
                                      </p:tavLst>
                                    </p:anim>
                                    <p:anim calcmode="lin" valueType="num">
                                      <p:cBhvr additive="base">
                                        <p:cTn id="14"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P spid="41990" grpId="0" autoUpdateAnimBg="0"/>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11" name="10 Grupo"/>
          <p:cNvGrpSpPr/>
          <p:nvPr/>
        </p:nvGrpSpPr>
        <p:grpSpPr>
          <a:xfrm>
            <a:off x="868680" y="1004253"/>
            <a:ext cx="3771900" cy="5572125"/>
            <a:chOff x="868680" y="1004253"/>
            <a:chExt cx="3771900" cy="5572125"/>
          </a:xfrm>
        </p:grpSpPr>
        <p:pic>
          <p:nvPicPr>
            <p:cNvPr id="32774" name="Picture 4" descr="FSEARS81_R"/>
            <p:cNvPicPr>
              <a:picLocks noChangeAspect="1" noChangeArrowheads="1"/>
            </p:cNvPicPr>
            <p:nvPr/>
          </p:nvPicPr>
          <p:blipFill>
            <a:blip r:embed="rId2" cstate="print"/>
            <a:srcRect t="4031" b="1210"/>
            <a:stretch>
              <a:fillRect/>
            </a:stretch>
          </p:blipFill>
          <p:spPr bwMode="auto">
            <a:xfrm>
              <a:off x="868680" y="1004253"/>
              <a:ext cx="3771900" cy="5572125"/>
            </a:xfrm>
            <a:prstGeom prst="rect">
              <a:avLst/>
            </a:prstGeom>
            <a:noFill/>
            <a:ln w="9525">
              <a:solidFill>
                <a:schemeClr val="tx1"/>
              </a:solidFill>
              <a:miter lim="800000"/>
              <a:headEnd/>
              <a:tailEnd/>
            </a:ln>
          </p:spPr>
        </p:pic>
        <p:sp>
          <p:nvSpPr>
            <p:cNvPr id="10" name="9 Rectángulo"/>
            <p:cNvSpPr/>
            <p:nvPr/>
          </p:nvSpPr>
          <p:spPr>
            <a:xfrm>
              <a:off x="4169009" y="5341358"/>
              <a:ext cx="413896" cy="400110"/>
            </a:xfrm>
            <a:prstGeom prst="rect">
              <a:avLst/>
            </a:prstGeom>
          </p:spPr>
          <p:txBody>
            <a:bodyPr wrap="none">
              <a:spAutoFit/>
            </a:bodyPr>
            <a:lstStyle/>
            <a:p>
              <a:r>
                <a:rPr lang="es-ES_tradnl" sz="2000" b="1" i="1" dirty="0" smtClean="0">
                  <a:latin typeface="Calibri" pitchFamily="34" charset="0"/>
                  <a:cs typeface="Calibri" pitchFamily="34" charset="0"/>
                </a:rPr>
                <a:t>F</a:t>
              </a:r>
              <a:r>
                <a:rPr lang="es-ES_tradnl" sz="2000" b="1" i="1" baseline="-25000" dirty="0" smtClean="0">
                  <a:latin typeface="Calibri" pitchFamily="34" charset="0"/>
                  <a:cs typeface="Calibri" pitchFamily="34" charset="0"/>
                </a:rPr>
                <a:t>N</a:t>
              </a:r>
              <a:endParaRPr lang="es-ES_tradnl" sz="2000" dirty="0"/>
            </a:p>
          </p:txBody>
        </p:sp>
      </p:grpSp>
      <p:sp>
        <p:nvSpPr>
          <p:cNvPr id="32773"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F.W. Sears, M.W. </a:t>
            </a:r>
            <a:r>
              <a:rPr lang="en-US" sz="2400" b="1" dirty="0" err="1">
                <a:solidFill>
                  <a:schemeClr val="bg1"/>
                </a:solidFill>
                <a:latin typeface="Calibri" pitchFamily="34" charset="0"/>
                <a:cs typeface="Calibri" pitchFamily="34" charset="0"/>
              </a:rPr>
              <a:t>Zemansky</a:t>
            </a:r>
            <a:r>
              <a:rPr lang="en-US" sz="2400" b="1" dirty="0">
                <a:solidFill>
                  <a:schemeClr val="bg1"/>
                </a:solidFill>
                <a:latin typeface="Calibri" pitchFamily="34" charset="0"/>
                <a:cs typeface="Calibri" pitchFamily="34" charset="0"/>
              </a:rPr>
              <a:t> and H.D. Young.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a:t>
            </a:r>
          </a:p>
          <a:p>
            <a:pPr algn="ctr"/>
            <a:r>
              <a:rPr lang="es-ES_tradnl" sz="2400" b="1" dirty="0">
                <a:solidFill>
                  <a:schemeClr val="bg1"/>
                </a:solidFill>
                <a:latin typeface="Calibri" pitchFamily="34" charset="0"/>
                <a:cs typeface="Calibri" pitchFamily="34" charset="0"/>
              </a:rPr>
              <a:t>(Editorial Aguilar: Madrid, 1981). </a:t>
            </a:r>
          </a:p>
        </p:txBody>
      </p:sp>
      <p:sp>
        <p:nvSpPr>
          <p:cNvPr id="43013" name="Text Box 5"/>
          <p:cNvSpPr txBox="1">
            <a:spLocks noChangeArrowheads="1"/>
          </p:cNvSpPr>
          <p:nvPr/>
        </p:nvSpPr>
        <p:spPr bwMode="auto">
          <a:xfrm>
            <a:off x="2959418" y="3198178"/>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1,8 cm</a:t>
            </a:r>
          </a:p>
        </p:txBody>
      </p:sp>
      <p:sp>
        <p:nvSpPr>
          <p:cNvPr id="43014" name="Text Box 6"/>
          <p:cNvSpPr txBox="1">
            <a:spLocks noChangeArrowheads="1"/>
          </p:cNvSpPr>
          <p:nvPr/>
        </p:nvSpPr>
        <p:spPr bwMode="auto">
          <a:xfrm>
            <a:off x="3675380" y="4530090"/>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1,8 cm</a:t>
            </a:r>
          </a:p>
        </p:txBody>
      </p:sp>
      <p:sp>
        <p:nvSpPr>
          <p:cNvPr id="7" name="6 Rectángulo"/>
          <p:cNvSpPr/>
          <p:nvPr/>
        </p:nvSpPr>
        <p:spPr>
          <a:xfrm>
            <a:off x="5341432" y="1925250"/>
            <a:ext cx="2993888" cy="3158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5955420" y="1937442"/>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5438300" y="2713942"/>
            <a:ext cx="2821863" cy="2308324"/>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a:t>
            </a:r>
            <a:r>
              <a:rPr lang="es-ES_tradnl" dirty="0" smtClean="0">
                <a:latin typeface="Calibri" pitchFamily="34" charset="0"/>
                <a:cs typeface="Calibri" pitchFamily="34" charset="0"/>
              </a:rPr>
              <a:t>n </a:t>
            </a:r>
            <a:r>
              <a:rPr lang="es-ES_tradnl" dirty="0" smtClean="0">
                <a:latin typeface="Calibri" pitchFamily="34" charset="0"/>
                <a:cs typeface="Calibri" pitchFamily="34" charset="0"/>
              </a:rPr>
              <a:t>la </a:t>
            </a:r>
            <a:r>
              <a:rPr lang="es-ES_tradnl" dirty="0" smtClean="0">
                <a:latin typeface="Calibri" pitchFamily="34" charset="0"/>
                <a:cs typeface="Calibri" pitchFamily="34" charset="0"/>
              </a:rPr>
              <a:t>figura, los autores asignan la misma longitud a la componente normal del peso </a:t>
            </a:r>
            <a:r>
              <a:rPr lang="es-ES_tradnl" b="1" i="1" dirty="0" smtClean="0">
                <a:latin typeface="Calibri" pitchFamily="34" charset="0"/>
                <a:cs typeface="Calibri" pitchFamily="34" charset="0"/>
              </a:rPr>
              <a:t>F</a:t>
            </a:r>
            <a:r>
              <a:rPr lang="es-ES_tradnl" b="1" i="1" baseline="-25000" dirty="0" smtClean="0">
                <a:latin typeface="Calibri" pitchFamily="34" charset="0"/>
                <a:cs typeface="Calibri" pitchFamily="34" charset="0"/>
              </a:rPr>
              <a:t>N</a:t>
            </a:r>
            <a:r>
              <a:rPr lang="es-ES_tradnl" dirty="0" smtClean="0">
                <a:latin typeface="Calibri" pitchFamily="34" charset="0"/>
                <a:cs typeface="Calibri" pitchFamily="34" charset="0"/>
              </a:rPr>
              <a:t> que a la tensión </a:t>
            </a:r>
            <a:r>
              <a:rPr lang="es-ES_tradnl" b="1" i="1" dirty="0" smtClean="0">
                <a:latin typeface="Calibri" pitchFamily="34" charset="0"/>
                <a:cs typeface="Calibri" pitchFamily="34" charset="0"/>
              </a:rPr>
              <a:t>T </a:t>
            </a:r>
            <a:r>
              <a:rPr lang="es-ES_tradnl" dirty="0" smtClean="0">
                <a:latin typeface="Calibri" pitchFamily="34" charset="0"/>
                <a:cs typeface="Calibri" pitchFamily="34" charset="0"/>
              </a:rPr>
              <a:t>en una posición intermedia,</a:t>
            </a:r>
            <a:r>
              <a:rPr lang="es-ES_tradnl" b="1" i="1" dirty="0" smtClean="0">
                <a:latin typeface="Calibri" pitchFamily="34" charset="0"/>
                <a:cs typeface="Calibri" pitchFamily="34" charset="0"/>
              </a:rPr>
              <a:t> </a:t>
            </a:r>
            <a:r>
              <a:rPr lang="es-ES_tradnl" dirty="0" smtClean="0">
                <a:latin typeface="Calibri" pitchFamily="34" charset="0"/>
                <a:cs typeface="Calibri" pitchFamily="34" charset="0"/>
              </a:rPr>
              <a:t>lo que </a:t>
            </a:r>
            <a:r>
              <a:rPr lang="es-ES_tradnl" b="1" dirty="0" smtClean="0">
                <a:latin typeface="Calibri" pitchFamily="34" charset="0"/>
                <a:cs typeface="Calibri" pitchFamily="34" charset="0"/>
              </a:rPr>
              <a:t>únicamente</a:t>
            </a:r>
            <a:r>
              <a:rPr lang="es-ES_tradnl" dirty="0" smtClean="0">
                <a:latin typeface="Calibri" pitchFamily="34" charset="0"/>
                <a:cs typeface="Calibri" pitchFamily="34" charset="0"/>
              </a:rPr>
              <a:t> sucede en las dos posiciones extremas.</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500" fill="hold"/>
                                        <p:tgtEl>
                                          <p:spTgt spid="43013"/>
                                        </p:tgtEl>
                                        <p:attrNameLst>
                                          <p:attrName>ppt_x</p:attrName>
                                        </p:attrNameLst>
                                      </p:cBhvr>
                                      <p:tavLst>
                                        <p:tav tm="0">
                                          <p:val>
                                            <p:strVal val="0-#ppt_w/2"/>
                                          </p:val>
                                        </p:tav>
                                        <p:tav tm="100000">
                                          <p:val>
                                            <p:strVal val="#ppt_x"/>
                                          </p:val>
                                        </p:tav>
                                      </p:tavLst>
                                    </p:anim>
                                    <p:anim calcmode="lin" valueType="num">
                                      <p:cBhvr additive="base">
                                        <p:cTn id="8"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4"/>
                                        </p:tgtEl>
                                        <p:attrNameLst>
                                          <p:attrName>style.visibility</p:attrName>
                                        </p:attrNameLst>
                                      </p:cBhvr>
                                      <p:to>
                                        <p:strVal val="visible"/>
                                      </p:to>
                                    </p:set>
                                    <p:anim calcmode="lin" valueType="num">
                                      <p:cBhvr additive="base">
                                        <p:cTn id="13" dur="500" fill="hold"/>
                                        <p:tgtEl>
                                          <p:spTgt spid="43014"/>
                                        </p:tgtEl>
                                        <p:attrNameLst>
                                          <p:attrName>ppt_x</p:attrName>
                                        </p:attrNameLst>
                                      </p:cBhvr>
                                      <p:tavLst>
                                        <p:tav tm="0">
                                          <p:val>
                                            <p:strVal val="0-#ppt_w/2"/>
                                          </p:val>
                                        </p:tav>
                                        <p:tav tm="100000">
                                          <p:val>
                                            <p:strVal val="#ppt_x"/>
                                          </p:val>
                                        </p:tav>
                                      </p:tavLst>
                                    </p:anim>
                                    <p:anim calcmode="lin" valueType="num">
                                      <p:cBhvr additive="base">
                                        <p:cTn id="14"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utoUpdateAnimBg="0"/>
      <p:bldP spid="43014" grpId="0" autoUpdateAnimBg="0"/>
      <p:bldP spid="7" grpId="0" animBg="1"/>
      <p:bldP spid="8" grpId="0"/>
      <p:bldP spid="8" grpId="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3797" name="Rectangle 3"/>
          <p:cNvSpPr>
            <a:spLocks noChangeArrowheads="1"/>
          </p:cNvSpPr>
          <p:nvPr/>
        </p:nvSpPr>
        <p:spPr bwMode="auto">
          <a:xfrm>
            <a:off x="0" y="0"/>
            <a:ext cx="8997696" cy="461665"/>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P.A. </a:t>
            </a:r>
            <a:r>
              <a:rPr lang="en-US" sz="2400" b="1" dirty="0" err="1">
                <a:solidFill>
                  <a:schemeClr val="bg1"/>
                </a:solidFill>
                <a:latin typeface="Calibri" pitchFamily="34" charset="0"/>
                <a:cs typeface="Calibri" pitchFamily="34" charset="0"/>
              </a:rPr>
              <a:t>Tipler</a:t>
            </a:r>
            <a:r>
              <a:rPr lang="en-US" sz="2400" b="1" dirty="0">
                <a:solidFill>
                  <a:schemeClr val="bg1"/>
                </a:solidFill>
                <a:latin typeface="Calibri" pitchFamily="34" charset="0"/>
                <a:cs typeface="Calibri" pitchFamily="34" charset="0"/>
              </a:rPr>
              <a:t>.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 (</a:t>
            </a:r>
            <a:r>
              <a:rPr lang="es-ES_tradnl" sz="2400" b="1" dirty="0" err="1">
                <a:solidFill>
                  <a:schemeClr val="bg1"/>
                </a:solidFill>
                <a:latin typeface="Calibri" pitchFamily="34" charset="0"/>
                <a:cs typeface="Calibri" pitchFamily="34" charset="0"/>
              </a:rPr>
              <a:t>Reverté</a:t>
            </a:r>
            <a:r>
              <a:rPr lang="es-ES_tradnl" sz="2400" b="1" dirty="0">
                <a:solidFill>
                  <a:schemeClr val="bg1"/>
                </a:solidFill>
                <a:latin typeface="Calibri" pitchFamily="34" charset="0"/>
                <a:cs typeface="Calibri" pitchFamily="34" charset="0"/>
              </a:rPr>
              <a:t>, Barcelona, 1977). </a:t>
            </a:r>
          </a:p>
        </p:txBody>
      </p:sp>
      <p:pic>
        <p:nvPicPr>
          <p:cNvPr id="33798" name="Picture 4" descr="Tipler_77"/>
          <p:cNvPicPr>
            <a:picLocks noChangeAspect="1" noChangeArrowheads="1"/>
          </p:cNvPicPr>
          <p:nvPr/>
        </p:nvPicPr>
        <p:blipFill>
          <a:blip r:embed="rId2" cstate="print"/>
          <a:srcRect b="6096"/>
          <a:stretch>
            <a:fillRect/>
          </a:stretch>
        </p:blipFill>
        <p:spPr bwMode="auto">
          <a:xfrm>
            <a:off x="316992" y="992748"/>
            <a:ext cx="5391912" cy="4894845"/>
          </a:xfrm>
          <a:prstGeom prst="rect">
            <a:avLst/>
          </a:prstGeom>
          <a:noFill/>
          <a:ln w="9525">
            <a:solidFill>
              <a:schemeClr val="tx1"/>
            </a:solidFill>
            <a:miter lim="800000"/>
            <a:headEnd/>
            <a:tailEnd/>
          </a:ln>
        </p:spPr>
      </p:pic>
      <p:sp>
        <p:nvSpPr>
          <p:cNvPr id="44037" name="Text Box 5"/>
          <p:cNvSpPr txBox="1">
            <a:spLocks noChangeArrowheads="1"/>
          </p:cNvSpPr>
          <p:nvPr/>
        </p:nvSpPr>
        <p:spPr bwMode="auto">
          <a:xfrm>
            <a:off x="2509838" y="3446844"/>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1,8 cm</a:t>
            </a:r>
          </a:p>
        </p:txBody>
      </p:sp>
      <p:sp>
        <p:nvSpPr>
          <p:cNvPr id="44038" name="Text Box 6"/>
          <p:cNvSpPr txBox="1">
            <a:spLocks noChangeArrowheads="1"/>
          </p:cNvSpPr>
          <p:nvPr/>
        </p:nvSpPr>
        <p:spPr bwMode="auto">
          <a:xfrm>
            <a:off x="4224465" y="4098354"/>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2,0 cm</a:t>
            </a:r>
          </a:p>
        </p:txBody>
      </p:sp>
      <p:sp>
        <p:nvSpPr>
          <p:cNvPr id="7" name="6 Rectángulo"/>
          <p:cNvSpPr/>
          <p:nvPr/>
        </p:nvSpPr>
        <p:spPr>
          <a:xfrm>
            <a:off x="5902264" y="1486338"/>
            <a:ext cx="3071048" cy="4012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6516252" y="1498530"/>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5938172" y="2262838"/>
            <a:ext cx="2986372" cy="3139321"/>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En ninguna posición </a:t>
            </a:r>
            <a:r>
              <a:rPr lang="es-ES_tradnl" dirty="0" smtClean="0">
                <a:latin typeface="Calibri" pitchFamily="34" charset="0"/>
                <a:cs typeface="Calibri" pitchFamily="34" charset="0"/>
              </a:rPr>
              <a:t>la componente normal del peso </a:t>
            </a:r>
            <a:r>
              <a:rPr lang="es-ES_tradnl" b="1" i="1" dirty="0" err="1" smtClean="0">
                <a:latin typeface="+mn-lt"/>
                <a:cs typeface="Calibri" pitchFamily="34" charset="0"/>
              </a:rPr>
              <a:t>mgcos</a:t>
            </a:r>
            <a:r>
              <a:rPr lang="es-ES_tradnl" b="1" i="1" dirty="0" smtClean="0">
                <a:latin typeface="+mn-lt"/>
                <a:cs typeface="Calibri" pitchFamily="34" charset="0"/>
              </a:rPr>
              <a:t> </a:t>
            </a:r>
            <a:r>
              <a:rPr lang="el-GR" b="1" i="1" dirty="0" smtClean="0">
                <a:latin typeface="+mn-lt"/>
                <a:cs typeface="Calibri" pitchFamily="34" charset="0"/>
              </a:rPr>
              <a:t>θ</a:t>
            </a:r>
            <a:r>
              <a:rPr lang="es-ES_tradnl" b="1" i="1" dirty="0" smtClean="0">
                <a:latin typeface="+mn-lt"/>
                <a:cs typeface="Calibri" pitchFamily="34" charset="0"/>
              </a:rPr>
              <a:t> </a:t>
            </a:r>
            <a:r>
              <a:rPr lang="es-ES_tradnl" dirty="0" smtClean="0">
                <a:latin typeface="Calibri" pitchFamily="34" charset="0"/>
                <a:cs typeface="Calibri" pitchFamily="34" charset="0"/>
              </a:rPr>
              <a:t>es mayor</a:t>
            </a:r>
            <a:r>
              <a:rPr lang="es-ES_tradnl" b="1" i="1" dirty="0" smtClean="0">
                <a:latin typeface="+mn-lt"/>
                <a:cs typeface="Calibri" pitchFamily="34" charset="0"/>
              </a:rPr>
              <a:t> </a:t>
            </a:r>
            <a:r>
              <a:rPr lang="es-ES_tradnl" dirty="0" smtClean="0">
                <a:latin typeface="Calibri" pitchFamily="34" charset="0"/>
                <a:cs typeface="Calibri" pitchFamily="34" charset="0"/>
              </a:rPr>
              <a:t>que la </a:t>
            </a:r>
            <a:r>
              <a:rPr lang="es-ES_tradnl" dirty="0" smtClean="0">
                <a:latin typeface="Calibri" pitchFamily="34" charset="0"/>
                <a:cs typeface="Calibri" pitchFamily="34" charset="0"/>
              </a:rPr>
              <a:t>tensión </a:t>
            </a:r>
            <a:r>
              <a:rPr lang="es-ES_tradnl" b="1" i="1" dirty="0" smtClean="0">
                <a:latin typeface="Calibri" pitchFamily="34" charset="0"/>
                <a:cs typeface="Calibri" pitchFamily="34" charset="0"/>
              </a:rPr>
              <a:t>T </a:t>
            </a:r>
            <a:r>
              <a:rPr lang="es-ES_tradnl" dirty="0" smtClean="0">
                <a:latin typeface="Calibri" pitchFamily="34" charset="0"/>
                <a:cs typeface="Calibri" pitchFamily="34" charset="0"/>
              </a:rPr>
              <a:t>y únicamente esas fuerzas son iguales en las dos posiciones extremas.</a:t>
            </a:r>
          </a:p>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El autor dibuja esas fuerzas con un tamaño muy parecido pero lo hace en una posición claramente intermedia, lo que incrementa más el error.</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 calcmode="lin" valueType="num">
                                      <p:cBhvr additive="base">
                                        <p:cTn id="13" dur="500" fill="hold"/>
                                        <p:tgtEl>
                                          <p:spTgt spid="44038"/>
                                        </p:tgtEl>
                                        <p:attrNameLst>
                                          <p:attrName>ppt_x</p:attrName>
                                        </p:attrNameLst>
                                      </p:cBhvr>
                                      <p:tavLst>
                                        <p:tav tm="0">
                                          <p:val>
                                            <p:strVal val="0-#ppt_w/2"/>
                                          </p:val>
                                        </p:tav>
                                        <p:tav tm="100000">
                                          <p:val>
                                            <p:strVal val="#ppt_x"/>
                                          </p:val>
                                        </p:tav>
                                      </p:tavLst>
                                    </p:anim>
                                    <p:anim calcmode="lin" valueType="num">
                                      <p:cBhvr additive="base">
                                        <p:cTn id="14" dur="500" fill="hold"/>
                                        <p:tgtEl>
                                          <p:spTgt spid="4403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autoUpdateAnimBg="0"/>
      <p:bldP spid="44038" grpId="0" autoUpdateAnimBg="0"/>
      <p:bldP spid="7" grpId="0" animBg="1"/>
      <p:bldP spid="8" grpId="0"/>
      <p:bldP spid="8" grpId="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12" name="11 Grupo"/>
          <p:cNvGrpSpPr/>
          <p:nvPr/>
        </p:nvGrpSpPr>
        <p:grpSpPr>
          <a:xfrm>
            <a:off x="365760" y="832104"/>
            <a:ext cx="5410200" cy="5472113"/>
            <a:chOff x="365760" y="832104"/>
            <a:chExt cx="5410200" cy="5472113"/>
          </a:xfrm>
        </p:grpSpPr>
        <p:pic>
          <p:nvPicPr>
            <p:cNvPr id="34822" name="Picture 4" descr="Tipler_92"/>
            <p:cNvPicPr>
              <a:picLocks noChangeAspect="1" noChangeArrowheads="1"/>
            </p:cNvPicPr>
            <p:nvPr/>
          </p:nvPicPr>
          <p:blipFill>
            <a:blip r:embed="rId2" cstate="print"/>
            <a:srcRect r="2740"/>
            <a:stretch>
              <a:fillRect/>
            </a:stretch>
          </p:blipFill>
          <p:spPr bwMode="auto">
            <a:xfrm>
              <a:off x="365760" y="832104"/>
              <a:ext cx="5410200" cy="5472113"/>
            </a:xfrm>
            <a:prstGeom prst="rect">
              <a:avLst/>
            </a:prstGeom>
            <a:noFill/>
            <a:ln w="9525">
              <a:solidFill>
                <a:schemeClr val="tx1"/>
              </a:solidFill>
              <a:miter lim="800000"/>
              <a:headEnd/>
              <a:tailEnd/>
            </a:ln>
          </p:spPr>
        </p:pic>
        <p:sp>
          <p:nvSpPr>
            <p:cNvPr id="10" name="9 Rectángulo"/>
            <p:cNvSpPr/>
            <p:nvPr/>
          </p:nvSpPr>
          <p:spPr>
            <a:xfrm>
              <a:off x="1158240" y="3621024"/>
              <a:ext cx="195072" cy="219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Rectángulo"/>
            <p:cNvSpPr/>
            <p:nvPr/>
          </p:nvSpPr>
          <p:spPr>
            <a:xfrm>
              <a:off x="5376672" y="2523744"/>
              <a:ext cx="195072" cy="2194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
        <p:nvSpPr>
          <p:cNvPr id="34821" name="Rectangle 3"/>
          <p:cNvSpPr>
            <a:spLocks noChangeArrowheads="1"/>
          </p:cNvSpPr>
          <p:nvPr/>
        </p:nvSpPr>
        <p:spPr bwMode="auto">
          <a:xfrm>
            <a:off x="0" y="0"/>
            <a:ext cx="9144000" cy="461665"/>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P.A. </a:t>
            </a:r>
            <a:r>
              <a:rPr lang="en-US" sz="2400" b="1" dirty="0" err="1">
                <a:solidFill>
                  <a:schemeClr val="bg1"/>
                </a:solidFill>
                <a:latin typeface="Calibri" pitchFamily="34" charset="0"/>
                <a:cs typeface="Calibri" pitchFamily="34" charset="0"/>
              </a:rPr>
              <a:t>Tipler</a:t>
            </a:r>
            <a:r>
              <a:rPr lang="en-US" sz="2400" b="1" dirty="0">
                <a:solidFill>
                  <a:schemeClr val="bg1"/>
                </a:solidFill>
                <a:latin typeface="Calibri" pitchFamily="34" charset="0"/>
                <a:cs typeface="Calibri" pitchFamily="34" charset="0"/>
              </a:rPr>
              <a:t>.</a:t>
            </a:r>
            <a:r>
              <a:rPr lang="en-US" sz="2400" b="1" i="1" dirty="0">
                <a:solidFill>
                  <a:schemeClr val="bg1"/>
                </a:solidFill>
                <a:latin typeface="Calibri" pitchFamily="34" charset="0"/>
                <a:cs typeface="Calibri" pitchFamily="34" charset="0"/>
              </a:rPr>
              <a:t>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 (</a:t>
            </a:r>
            <a:r>
              <a:rPr lang="es-ES_tradnl" sz="2400" b="1" dirty="0" err="1">
                <a:solidFill>
                  <a:schemeClr val="bg1"/>
                </a:solidFill>
                <a:latin typeface="Calibri" pitchFamily="34" charset="0"/>
                <a:cs typeface="Calibri" pitchFamily="34" charset="0"/>
              </a:rPr>
              <a:t>Reverté</a:t>
            </a:r>
            <a:r>
              <a:rPr lang="es-ES_tradnl" sz="2400" b="1" dirty="0">
                <a:solidFill>
                  <a:schemeClr val="bg1"/>
                </a:solidFill>
                <a:latin typeface="Calibri" pitchFamily="34" charset="0"/>
                <a:cs typeface="Calibri" pitchFamily="34" charset="0"/>
              </a:rPr>
              <a:t>, Barcelona, 1992). </a:t>
            </a:r>
          </a:p>
        </p:txBody>
      </p:sp>
      <p:sp>
        <p:nvSpPr>
          <p:cNvPr id="45061" name="Text Box 5"/>
          <p:cNvSpPr txBox="1">
            <a:spLocks noChangeArrowheads="1"/>
          </p:cNvSpPr>
          <p:nvPr/>
        </p:nvSpPr>
        <p:spPr bwMode="auto">
          <a:xfrm>
            <a:off x="4399598" y="4208717"/>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2,1 cm</a:t>
            </a:r>
          </a:p>
        </p:txBody>
      </p:sp>
      <p:sp>
        <p:nvSpPr>
          <p:cNvPr id="45062" name="Text Box 6"/>
          <p:cNvSpPr txBox="1">
            <a:spLocks noChangeArrowheads="1"/>
          </p:cNvSpPr>
          <p:nvPr/>
        </p:nvSpPr>
        <p:spPr bwMode="auto">
          <a:xfrm>
            <a:off x="2532698" y="3313367"/>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2,0cm</a:t>
            </a:r>
          </a:p>
        </p:txBody>
      </p:sp>
      <p:sp>
        <p:nvSpPr>
          <p:cNvPr id="7" name="6 Rectángulo"/>
          <p:cNvSpPr/>
          <p:nvPr/>
        </p:nvSpPr>
        <p:spPr>
          <a:xfrm>
            <a:off x="5902264" y="1486338"/>
            <a:ext cx="3071048" cy="40122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6516252" y="1498530"/>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5938172" y="2262838"/>
            <a:ext cx="2986372" cy="3139321"/>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En ninguna posición </a:t>
            </a:r>
            <a:r>
              <a:rPr lang="es-ES_tradnl" dirty="0" smtClean="0">
                <a:latin typeface="Calibri" pitchFamily="34" charset="0"/>
                <a:cs typeface="Calibri" pitchFamily="34" charset="0"/>
              </a:rPr>
              <a:t>la componente normal del peso </a:t>
            </a:r>
            <a:r>
              <a:rPr lang="es-ES_tradnl" b="1" i="1" dirty="0" err="1" smtClean="0">
                <a:latin typeface="+mn-lt"/>
                <a:cs typeface="Calibri" pitchFamily="34" charset="0"/>
              </a:rPr>
              <a:t>mgcos</a:t>
            </a:r>
            <a:r>
              <a:rPr lang="es-ES_tradnl" b="1" i="1" dirty="0" smtClean="0">
                <a:latin typeface="+mn-lt"/>
                <a:cs typeface="Calibri" pitchFamily="34" charset="0"/>
              </a:rPr>
              <a:t> </a:t>
            </a:r>
            <a:r>
              <a:rPr lang="el-GR" b="1" i="1" dirty="0" smtClean="0">
                <a:latin typeface="+mn-lt"/>
                <a:cs typeface="Calibri" pitchFamily="34" charset="0"/>
              </a:rPr>
              <a:t>θ</a:t>
            </a:r>
            <a:r>
              <a:rPr lang="es-ES_tradnl" b="1" i="1" dirty="0" smtClean="0">
                <a:latin typeface="+mn-lt"/>
                <a:cs typeface="Calibri" pitchFamily="34" charset="0"/>
              </a:rPr>
              <a:t> </a:t>
            </a:r>
            <a:r>
              <a:rPr lang="es-ES_tradnl" dirty="0" smtClean="0">
                <a:latin typeface="Calibri" pitchFamily="34" charset="0"/>
                <a:cs typeface="Calibri" pitchFamily="34" charset="0"/>
              </a:rPr>
              <a:t>es mayor</a:t>
            </a:r>
            <a:r>
              <a:rPr lang="es-ES_tradnl" b="1" i="1" dirty="0" smtClean="0">
                <a:latin typeface="+mn-lt"/>
                <a:cs typeface="Calibri" pitchFamily="34" charset="0"/>
              </a:rPr>
              <a:t> </a:t>
            </a:r>
            <a:r>
              <a:rPr lang="es-ES_tradnl" dirty="0" smtClean="0">
                <a:latin typeface="Calibri" pitchFamily="34" charset="0"/>
                <a:cs typeface="Calibri" pitchFamily="34" charset="0"/>
              </a:rPr>
              <a:t>que la </a:t>
            </a:r>
            <a:r>
              <a:rPr lang="es-ES_tradnl" dirty="0" smtClean="0">
                <a:latin typeface="Calibri" pitchFamily="34" charset="0"/>
                <a:cs typeface="Calibri" pitchFamily="34" charset="0"/>
              </a:rPr>
              <a:t>tensión </a:t>
            </a:r>
            <a:r>
              <a:rPr lang="es-ES_tradnl" b="1" i="1" dirty="0" smtClean="0">
                <a:latin typeface="Calibri" pitchFamily="34" charset="0"/>
                <a:cs typeface="Calibri" pitchFamily="34" charset="0"/>
              </a:rPr>
              <a:t>T </a:t>
            </a:r>
            <a:r>
              <a:rPr lang="es-ES_tradnl" dirty="0" smtClean="0">
                <a:latin typeface="Calibri" pitchFamily="34" charset="0"/>
                <a:cs typeface="Calibri" pitchFamily="34" charset="0"/>
              </a:rPr>
              <a:t>y únicamente esas fuerzas son iguales en las dos posiciones extremas.</a:t>
            </a:r>
          </a:p>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El autor las dibuja con un tamaño muy parecido pero en una posición claramente intermedia, lo que no es correcto.</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0-#ppt_w/2"/>
                                          </p:val>
                                        </p:tav>
                                        <p:tav tm="100000">
                                          <p:val>
                                            <p:strVal val="#ppt_x"/>
                                          </p:val>
                                        </p:tav>
                                      </p:tavLst>
                                    </p:anim>
                                    <p:anim calcmode="lin" valueType="num">
                                      <p:cBhvr additive="base">
                                        <p:cTn id="8" dur="500" fill="hold"/>
                                        <p:tgtEl>
                                          <p:spTgt spid="450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2"/>
                                        </p:tgtEl>
                                        <p:attrNameLst>
                                          <p:attrName>style.visibility</p:attrName>
                                        </p:attrNameLst>
                                      </p:cBhvr>
                                      <p:to>
                                        <p:strVal val="visible"/>
                                      </p:to>
                                    </p:set>
                                    <p:anim calcmode="lin" valueType="num">
                                      <p:cBhvr additive="base">
                                        <p:cTn id="13" dur="500" fill="hold"/>
                                        <p:tgtEl>
                                          <p:spTgt spid="45062"/>
                                        </p:tgtEl>
                                        <p:attrNameLst>
                                          <p:attrName>ppt_x</p:attrName>
                                        </p:attrNameLst>
                                      </p:cBhvr>
                                      <p:tavLst>
                                        <p:tav tm="0">
                                          <p:val>
                                            <p:strVal val="0-#ppt_w/2"/>
                                          </p:val>
                                        </p:tav>
                                        <p:tav tm="100000">
                                          <p:val>
                                            <p:strVal val="#ppt_x"/>
                                          </p:val>
                                        </p:tav>
                                      </p:tavLst>
                                    </p:anim>
                                    <p:anim calcmode="lin" valueType="num">
                                      <p:cBhvr additive="base">
                                        <p:cTn id="14" dur="500" fill="hold"/>
                                        <p:tgtEl>
                                          <p:spTgt spid="450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utoUpdateAnimBg="0"/>
      <p:bldP spid="45062" grpId="0" autoUpdateAnimBg="0"/>
      <p:bldP spid="7" grpId="0" animBg="1"/>
      <p:bldP spid="8" grpId="0"/>
      <p:bldP spid="8" grpId="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35842" name="Picture 2" descr="F14-14"/>
          <p:cNvPicPr>
            <a:picLocks noChangeAspect="1" noChangeArrowheads="1"/>
          </p:cNvPicPr>
          <p:nvPr/>
        </p:nvPicPr>
        <p:blipFill>
          <a:blip r:embed="rId2" cstate="print"/>
          <a:srcRect/>
          <a:stretch>
            <a:fillRect/>
          </a:stretch>
        </p:blipFill>
        <p:spPr bwMode="auto">
          <a:xfrm>
            <a:off x="473139" y="1187641"/>
            <a:ext cx="4360862" cy="5386387"/>
          </a:xfrm>
          <a:prstGeom prst="rect">
            <a:avLst/>
          </a:prstGeom>
          <a:noFill/>
          <a:ln w="9525">
            <a:solidFill>
              <a:schemeClr val="tx1"/>
            </a:solidFill>
            <a:miter lim="800000"/>
            <a:headEnd/>
            <a:tailEnd/>
          </a:ln>
        </p:spPr>
      </p:pic>
      <p:sp>
        <p:nvSpPr>
          <p:cNvPr id="35843"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P.A. </a:t>
            </a:r>
            <a:r>
              <a:rPr lang="en-US" sz="2400" b="1" dirty="0" err="1">
                <a:solidFill>
                  <a:schemeClr val="bg1"/>
                </a:solidFill>
                <a:latin typeface="Calibri" pitchFamily="34" charset="0"/>
                <a:cs typeface="Calibri" pitchFamily="34" charset="0"/>
              </a:rPr>
              <a:t>Tipler</a:t>
            </a:r>
            <a:r>
              <a:rPr lang="en-US" sz="2400" b="1" dirty="0">
                <a:solidFill>
                  <a:schemeClr val="bg1"/>
                </a:solidFill>
                <a:latin typeface="Calibri" pitchFamily="34" charset="0"/>
                <a:cs typeface="Calibri" pitchFamily="34" charset="0"/>
              </a:rPr>
              <a:t>.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 (</a:t>
            </a:r>
            <a:r>
              <a:rPr lang="es-ES_tradnl" sz="2400" b="1" dirty="0" err="1">
                <a:solidFill>
                  <a:schemeClr val="bg1"/>
                </a:solidFill>
                <a:latin typeface="Calibri" pitchFamily="34" charset="0"/>
                <a:cs typeface="Calibri" pitchFamily="34" charset="0"/>
              </a:rPr>
              <a:t>Reverté</a:t>
            </a:r>
            <a:r>
              <a:rPr lang="es-ES_tradnl" sz="2400" b="1" dirty="0">
                <a:solidFill>
                  <a:schemeClr val="bg1"/>
                </a:solidFill>
                <a:latin typeface="Calibri" pitchFamily="34" charset="0"/>
                <a:cs typeface="Calibri" pitchFamily="34" charset="0"/>
              </a:rPr>
              <a:t>, Barcelona, 1999).</a:t>
            </a:r>
          </a:p>
          <a:p>
            <a:pPr algn="ctr"/>
            <a:r>
              <a:rPr lang="es-ES_tradnl" sz="2400" b="1" dirty="0">
                <a:solidFill>
                  <a:schemeClr val="bg1"/>
                </a:solidFill>
                <a:latin typeface="Calibri" pitchFamily="34" charset="0"/>
                <a:cs typeface="Calibri" pitchFamily="34" charset="0"/>
              </a:rPr>
              <a:t>P.A. </a:t>
            </a:r>
            <a:r>
              <a:rPr lang="es-ES_tradnl" sz="2400" b="1" dirty="0" err="1">
                <a:solidFill>
                  <a:schemeClr val="bg1"/>
                </a:solidFill>
                <a:latin typeface="Calibri" pitchFamily="34" charset="0"/>
                <a:cs typeface="Calibri" pitchFamily="34" charset="0"/>
              </a:rPr>
              <a:t>Tipler</a:t>
            </a:r>
            <a:r>
              <a:rPr lang="es-ES_tradnl" sz="2400" b="1" dirty="0">
                <a:solidFill>
                  <a:schemeClr val="bg1"/>
                </a:solidFill>
                <a:latin typeface="Calibri" pitchFamily="34" charset="0"/>
                <a:cs typeface="Calibri" pitchFamily="34" charset="0"/>
              </a:rPr>
              <a:t> y G. Mosca (</a:t>
            </a:r>
            <a:r>
              <a:rPr lang="es-ES_tradnl" sz="2400" b="1" dirty="0" err="1">
                <a:solidFill>
                  <a:schemeClr val="bg1"/>
                </a:solidFill>
                <a:latin typeface="Calibri" pitchFamily="34" charset="0"/>
                <a:cs typeface="Calibri" pitchFamily="34" charset="0"/>
              </a:rPr>
              <a:t>Reverté</a:t>
            </a:r>
            <a:r>
              <a:rPr lang="es-ES_tradnl" sz="2400" b="1" dirty="0">
                <a:solidFill>
                  <a:schemeClr val="bg1"/>
                </a:solidFill>
                <a:latin typeface="Calibri" pitchFamily="34" charset="0"/>
                <a:cs typeface="Calibri" pitchFamily="34" charset="0"/>
              </a:rPr>
              <a:t>, Barcelona, 2005).</a:t>
            </a:r>
          </a:p>
        </p:txBody>
      </p:sp>
      <p:sp>
        <p:nvSpPr>
          <p:cNvPr id="46084" name="Text Box 4"/>
          <p:cNvSpPr txBox="1">
            <a:spLocks noChangeArrowheads="1"/>
          </p:cNvSpPr>
          <p:nvPr/>
        </p:nvSpPr>
        <p:spPr bwMode="auto">
          <a:xfrm>
            <a:off x="1774889" y="3503803"/>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2,5 cm</a:t>
            </a:r>
          </a:p>
        </p:txBody>
      </p:sp>
      <p:sp>
        <p:nvSpPr>
          <p:cNvPr id="46085" name="Text Box 5"/>
          <p:cNvSpPr txBox="1">
            <a:spLocks noChangeArrowheads="1"/>
          </p:cNvSpPr>
          <p:nvPr/>
        </p:nvSpPr>
        <p:spPr bwMode="auto">
          <a:xfrm>
            <a:off x="3722751" y="4796028"/>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2,9 cm</a:t>
            </a:r>
          </a:p>
        </p:txBody>
      </p:sp>
      <p:sp>
        <p:nvSpPr>
          <p:cNvPr id="6" name="5 Rectángulo"/>
          <p:cNvSpPr/>
          <p:nvPr/>
        </p:nvSpPr>
        <p:spPr>
          <a:xfrm>
            <a:off x="5463352" y="1803330"/>
            <a:ext cx="3071048" cy="37074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CuadroTexto"/>
          <p:cNvSpPr txBox="1"/>
          <p:nvPr/>
        </p:nvSpPr>
        <p:spPr>
          <a:xfrm>
            <a:off x="6077340" y="1815522"/>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8" name="7 CuadroTexto"/>
          <p:cNvSpPr txBox="1"/>
          <p:nvPr/>
        </p:nvSpPr>
        <p:spPr>
          <a:xfrm>
            <a:off x="5499260" y="2579830"/>
            <a:ext cx="2986372" cy="2862322"/>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En ninguna posición </a:t>
            </a:r>
            <a:r>
              <a:rPr lang="es-ES_tradnl" dirty="0" smtClean="0">
                <a:latin typeface="Calibri" pitchFamily="34" charset="0"/>
                <a:cs typeface="Calibri" pitchFamily="34" charset="0"/>
              </a:rPr>
              <a:t>la componente normal del peso </a:t>
            </a:r>
            <a:r>
              <a:rPr lang="es-ES_tradnl" b="1" i="1" dirty="0" smtClean="0">
                <a:latin typeface="+mn-lt"/>
                <a:cs typeface="Calibri" pitchFamily="34" charset="0"/>
              </a:rPr>
              <a:t>mg </a:t>
            </a:r>
            <a:r>
              <a:rPr lang="es-ES_tradnl" b="1" i="1" dirty="0" err="1" smtClean="0">
                <a:latin typeface="+mn-lt"/>
                <a:cs typeface="Calibri" pitchFamily="34" charset="0"/>
              </a:rPr>
              <a:t>cos</a:t>
            </a:r>
            <a:r>
              <a:rPr lang="el-GR" b="1" i="1" dirty="0" smtClean="0">
                <a:latin typeface="+mn-lt"/>
                <a:cs typeface="Calibri" pitchFamily="34" charset="0"/>
              </a:rPr>
              <a:t>ϕ</a:t>
            </a:r>
            <a:r>
              <a:rPr lang="es-ES_tradnl" b="1" i="1" dirty="0" smtClean="0">
                <a:latin typeface="+mn-lt"/>
                <a:cs typeface="Calibri" pitchFamily="34" charset="0"/>
              </a:rPr>
              <a:t> </a:t>
            </a:r>
            <a:r>
              <a:rPr lang="es-ES_tradnl" dirty="0" smtClean="0">
                <a:latin typeface="Calibri" pitchFamily="34" charset="0"/>
                <a:cs typeface="Calibri" pitchFamily="34" charset="0"/>
              </a:rPr>
              <a:t>es mayor</a:t>
            </a:r>
            <a:r>
              <a:rPr lang="es-ES_tradnl" b="1" i="1" dirty="0" smtClean="0">
                <a:latin typeface="+mn-lt"/>
                <a:cs typeface="Calibri" pitchFamily="34" charset="0"/>
              </a:rPr>
              <a:t> </a:t>
            </a:r>
            <a:r>
              <a:rPr lang="es-ES_tradnl" dirty="0" smtClean="0">
                <a:latin typeface="Calibri" pitchFamily="34" charset="0"/>
                <a:cs typeface="Calibri" pitchFamily="34" charset="0"/>
              </a:rPr>
              <a:t>que la </a:t>
            </a:r>
            <a:r>
              <a:rPr lang="es-ES_tradnl" dirty="0" smtClean="0">
                <a:latin typeface="Calibri" pitchFamily="34" charset="0"/>
                <a:cs typeface="Calibri" pitchFamily="34" charset="0"/>
              </a:rPr>
              <a:t>tensión </a:t>
            </a:r>
            <a:r>
              <a:rPr lang="es-ES_tradnl" b="1" i="1" dirty="0" smtClean="0">
                <a:latin typeface="Calibri" pitchFamily="34" charset="0"/>
                <a:cs typeface="Calibri" pitchFamily="34" charset="0"/>
              </a:rPr>
              <a:t>T.</a:t>
            </a:r>
            <a:endParaRPr lang="es-ES_tradnl" dirty="0" smtClean="0">
              <a:latin typeface="Calibri" pitchFamily="34" charset="0"/>
              <a:cs typeface="Calibri" pitchFamily="34" charset="0"/>
            </a:endParaRPr>
          </a:p>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El autor dibuja la  </a:t>
            </a:r>
            <a:r>
              <a:rPr lang="es-ES_tradnl" dirty="0" smtClean="0">
                <a:latin typeface="Calibri" pitchFamily="34" charset="0"/>
                <a:cs typeface="Calibri" pitchFamily="34" charset="0"/>
              </a:rPr>
              <a:t>componente normal del peso </a:t>
            </a:r>
            <a:r>
              <a:rPr lang="es-ES_tradnl" b="1" i="1" dirty="0" smtClean="0">
                <a:solidFill>
                  <a:srgbClr val="000000"/>
                </a:solidFill>
                <a:latin typeface="Times New Roman"/>
                <a:cs typeface="Calibri" pitchFamily="34" charset="0"/>
              </a:rPr>
              <a:t>mg </a:t>
            </a:r>
            <a:r>
              <a:rPr lang="es-ES_tradnl" b="1" i="1" dirty="0" err="1" smtClean="0">
                <a:solidFill>
                  <a:srgbClr val="000000"/>
                </a:solidFill>
                <a:latin typeface="Times New Roman"/>
                <a:cs typeface="Calibri" pitchFamily="34" charset="0"/>
              </a:rPr>
              <a:t>cos</a:t>
            </a:r>
            <a:r>
              <a:rPr lang="el-GR" b="1" i="1" dirty="0" smtClean="0">
                <a:solidFill>
                  <a:srgbClr val="000000"/>
                </a:solidFill>
                <a:latin typeface="Times New Roman"/>
                <a:cs typeface="Calibri" pitchFamily="34" charset="0"/>
              </a:rPr>
              <a:t>ϕ </a:t>
            </a:r>
            <a:r>
              <a:rPr lang="es-ES_tradnl" dirty="0" smtClean="0">
                <a:latin typeface="Calibri" pitchFamily="34" charset="0"/>
                <a:cs typeface="Calibri" pitchFamily="34" charset="0"/>
              </a:rPr>
              <a:t>con un tamaño sensiblemente mayor que la tensión </a:t>
            </a:r>
            <a:r>
              <a:rPr lang="es-ES_tradnl" b="1" i="1" dirty="0" smtClean="0">
                <a:latin typeface="Calibri" pitchFamily="34" charset="0"/>
                <a:cs typeface="Calibri" pitchFamily="34" charset="0"/>
              </a:rPr>
              <a:t>T</a:t>
            </a:r>
            <a:r>
              <a:rPr lang="es-ES_tradnl" dirty="0" smtClean="0">
                <a:latin typeface="Calibri" pitchFamily="34" charset="0"/>
                <a:cs typeface="Calibri" pitchFamily="34" charset="0"/>
              </a:rPr>
              <a:t>, lo que no es correcto.</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additive="base">
                                        <p:cTn id="7" dur="500" fill="hold"/>
                                        <p:tgtEl>
                                          <p:spTgt spid="46084"/>
                                        </p:tgtEl>
                                        <p:attrNameLst>
                                          <p:attrName>ppt_x</p:attrName>
                                        </p:attrNameLst>
                                      </p:cBhvr>
                                      <p:tavLst>
                                        <p:tav tm="0">
                                          <p:val>
                                            <p:strVal val="0-#ppt_w/2"/>
                                          </p:val>
                                        </p:tav>
                                        <p:tav tm="100000">
                                          <p:val>
                                            <p:strVal val="#ppt_x"/>
                                          </p:val>
                                        </p:tav>
                                      </p:tavLst>
                                    </p:anim>
                                    <p:anim calcmode="lin" valueType="num">
                                      <p:cBhvr additive="base">
                                        <p:cTn id="8" dur="500" fill="hold"/>
                                        <p:tgtEl>
                                          <p:spTgt spid="460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5"/>
                                        </p:tgtEl>
                                        <p:attrNameLst>
                                          <p:attrName>style.visibility</p:attrName>
                                        </p:attrNameLst>
                                      </p:cBhvr>
                                      <p:to>
                                        <p:strVal val="visible"/>
                                      </p:to>
                                    </p:set>
                                    <p:anim calcmode="lin" valueType="num">
                                      <p:cBhvr additive="base">
                                        <p:cTn id="13" dur="500" fill="hold"/>
                                        <p:tgtEl>
                                          <p:spTgt spid="46085"/>
                                        </p:tgtEl>
                                        <p:attrNameLst>
                                          <p:attrName>ppt_x</p:attrName>
                                        </p:attrNameLst>
                                      </p:cBhvr>
                                      <p:tavLst>
                                        <p:tav tm="0">
                                          <p:val>
                                            <p:strVal val="0-#ppt_w/2"/>
                                          </p:val>
                                        </p:tav>
                                        <p:tav tm="100000">
                                          <p:val>
                                            <p:strVal val="#ppt_x"/>
                                          </p:val>
                                        </p:tav>
                                      </p:tavLst>
                                    </p:anim>
                                    <p:anim calcmode="lin" valueType="num">
                                      <p:cBhvr additive="base">
                                        <p:cTn id="14" dur="500" fill="hold"/>
                                        <p:tgtEl>
                                          <p:spTgt spid="4608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7"/>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utoUpdateAnimBg="0"/>
      <p:bldP spid="46085" grpId="0" autoUpdateAnimBg="0"/>
      <p:bldP spid="6" grpId="0" animBg="1"/>
      <p:bldP spid="7" grpId="0"/>
      <p:bldP spid="7" grpId="1"/>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s-ES_tradnl" sz="2400" b="1" dirty="0" err="1">
                <a:solidFill>
                  <a:schemeClr val="bg1"/>
                </a:solidFill>
                <a:latin typeface="Calibri" pitchFamily="34" charset="0"/>
                <a:cs typeface="Calibri" pitchFamily="34" charset="0"/>
              </a:rPr>
              <a:t>Gartenhaus</a:t>
            </a:r>
            <a:r>
              <a:rPr lang="es-ES_tradnl" sz="2400" b="1" dirty="0">
                <a:solidFill>
                  <a:schemeClr val="bg1"/>
                </a:solidFill>
                <a:latin typeface="Calibri" pitchFamily="34" charset="0"/>
                <a:cs typeface="Calibri" pitchFamily="34" charset="0"/>
              </a:rPr>
              <a:t>, S.,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a:t>
            </a:r>
          </a:p>
          <a:p>
            <a:pPr algn="ctr"/>
            <a:r>
              <a:rPr lang="es-ES_tradnl" sz="2400" b="1" dirty="0">
                <a:solidFill>
                  <a:schemeClr val="bg1"/>
                </a:solidFill>
                <a:latin typeface="Calibri" pitchFamily="34" charset="0"/>
                <a:cs typeface="Calibri" pitchFamily="34" charset="0"/>
              </a:rPr>
              <a:t>(Nueva Editorial Interamericana, México, 1979). </a:t>
            </a:r>
          </a:p>
        </p:txBody>
      </p:sp>
      <p:pic>
        <p:nvPicPr>
          <p:cNvPr id="36867" name="Picture 3" descr="Gartenhaus_1979"/>
          <p:cNvPicPr>
            <a:picLocks noChangeAspect="1" noChangeArrowheads="1"/>
          </p:cNvPicPr>
          <p:nvPr/>
        </p:nvPicPr>
        <p:blipFill>
          <a:blip r:embed="rId2" cstate="print"/>
          <a:srcRect l="3322" r="4179" b="16423"/>
          <a:stretch>
            <a:fillRect/>
          </a:stretch>
        </p:blipFill>
        <p:spPr bwMode="auto">
          <a:xfrm>
            <a:off x="646176" y="1021080"/>
            <a:ext cx="7924800" cy="4391025"/>
          </a:xfrm>
          <a:prstGeom prst="rect">
            <a:avLst/>
          </a:prstGeom>
          <a:noFill/>
          <a:ln w="9525">
            <a:solidFill>
              <a:schemeClr val="tx1"/>
            </a:solidFill>
            <a:miter lim="800000"/>
            <a:headEnd/>
            <a:tailEnd/>
          </a:ln>
        </p:spPr>
      </p:pic>
      <p:sp>
        <p:nvSpPr>
          <p:cNvPr id="47108" name="Text Box 4"/>
          <p:cNvSpPr txBox="1">
            <a:spLocks noChangeArrowheads="1"/>
          </p:cNvSpPr>
          <p:nvPr/>
        </p:nvSpPr>
        <p:spPr bwMode="auto">
          <a:xfrm>
            <a:off x="7059613" y="3012758"/>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1,4 cm</a:t>
            </a:r>
          </a:p>
        </p:txBody>
      </p:sp>
      <p:sp>
        <p:nvSpPr>
          <p:cNvPr id="47109" name="Text Box 5"/>
          <p:cNvSpPr txBox="1">
            <a:spLocks noChangeArrowheads="1"/>
          </p:cNvSpPr>
          <p:nvPr/>
        </p:nvSpPr>
        <p:spPr bwMode="auto">
          <a:xfrm>
            <a:off x="7352221" y="4141280"/>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1,5 cm</a:t>
            </a:r>
          </a:p>
        </p:txBody>
      </p:sp>
      <p:sp>
        <p:nvSpPr>
          <p:cNvPr id="6" name="5 Rectángulo"/>
          <p:cNvSpPr/>
          <p:nvPr/>
        </p:nvSpPr>
        <p:spPr>
          <a:xfrm>
            <a:off x="0" y="5748528"/>
            <a:ext cx="9144000" cy="11094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6 CuadroTexto"/>
          <p:cNvSpPr txBox="1"/>
          <p:nvPr/>
        </p:nvSpPr>
        <p:spPr>
          <a:xfrm>
            <a:off x="0" y="6003474"/>
            <a:ext cx="1828086" cy="584775"/>
          </a:xfrm>
          <a:prstGeom prst="rect">
            <a:avLst/>
          </a:prstGeom>
          <a:noFill/>
        </p:spPr>
        <p:txBody>
          <a:bodyPr wrap="square" rtlCol="0">
            <a:spAutoFit/>
          </a:bodyPr>
          <a:lstStyle/>
          <a:p>
            <a:r>
              <a:rPr lang="es-ES_tradnl" sz="3200" b="1" dirty="0" smtClean="0">
                <a:solidFill>
                  <a:srgbClr val="FF0000"/>
                </a:solidFill>
              </a:rPr>
              <a:t>¡¡ NO !!</a:t>
            </a:r>
            <a:endParaRPr lang="es-ES_tradnl" sz="3200" b="1" dirty="0">
              <a:solidFill>
                <a:srgbClr val="FF0000"/>
              </a:solidFill>
            </a:endParaRPr>
          </a:p>
        </p:txBody>
      </p:sp>
      <p:sp>
        <p:nvSpPr>
          <p:cNvPr id="8" name="7 CuadroTexto"/>
          <p:cNvSpPr txBox="1"/>
          <p:nvPr/>
        </p:nvSpPr>
        <p:spPr>
          <a:xfrm>
            <a:off x="1475232" y="5828998"/>
            <a:ext cx="7510272" cy="877163"/>
          </a:xfrm>
          <a:prstGeom prst="rect">
            <a:avLst/>
          </a:prstGeom>
          <a:noFill/>
        </p:spPr>
        <p:txBody>
          <a:bodyPr wrap="square" rtlCol="0">
            <a:spAutoFit/>
          </a:bodyPr>
          <a:lstStyle/>
          <a:p>
            <a:pPr algn="just">
              <a:tabLst>
                <a:tab pos="268288" algn="l"/>
              </a:tabLst>
            </a:pPr>
            <a:r>
              <a:rPr lang="es-ES_tradnl" sz="1700" dirty="0" smtClean="0">
                <a:latin typeface="Calibri" pitchFamily="34" charset="0"/>
                <a:cs typeface="Calibri" pitchFamily="34" charset="0"/>
              </a:rPr>
              <a:t>	</a:t>
            </a:r>
            <a:r>
              <a:rPr lang="es-ES_tradnl" sz="1700" dirty="0" smtClean="0">
                <a:latin typeface="Calibri" pitchFamily="34" charset="0"/>
                <a:cs typeface="Calibri" pitchFamily="34" charset="0"/>
              </a:rPr>
              <a:t>El autor dibuja </a:t>
            </a:r>
            <a:r>
              <a:rPr lang="es-ES_tradnl" sz="1700" dirty="0" smtClean="0">
                <a:latin typeface="Calibri" pitchFamily="34" charset="0"/>
                <a:cs typeface="Calibri" pitchFamily="34" charset="0"/>
              </a:rPr>
              <a:t>la componente normal del peso </a:t>
            </a:r>
            <a:r>
              <a:rPr lang="es-ES_tradnl" sz="1700" b="1" i="1" dirty="0" smtClean="0">
                <a:latin typeface="+mn-lt"/>
                <a:cs typeface="Calibri" pitchFamily="34" charset="0"/>
              </a:rPr>
              <a:t>mg </a:t>
            </a:r>
            <a:r>
              <a:rPr lang="es-ES_tradnl" sz="1700" b="1" i="1" dirty="0" err="1" smtClean="0">
                <a:latin typeface="+mn-lt"/>
                <a:cs typeface="Calibri" pitchFamily="34" charset="0"/>
              </a:rPr>
              <a:t>cos</a:t>
            </a:r>
            <a:r>
              <a:rPr lang="el-GR" sz="1700" b="1" i="1" dirty="0" smtClean="0">
                <a:solidFill>
                  <a:srgbClr val="000000"/>
                </a:solidFill>
                <a:latin typeface="Times New Roman"/>
                <a:cs typeface="Calibri" pitchFamily="34" charset="0"/>
              </a:rPr>
              <a:t>θ</a:t>
            </a:r>
            <a:r>
              <a:rPr lang="es-ES_tradnl" sz="1700" b="1" i="1" dirty="0" smtClean="0">
                <a:cs typeface="Calibri" pitchFamily="34" charset="0"/>
              </a:rPr>
              <a:t> </a:t>
            </a:r>
            <a:r>
              <a:rPr lang="es-ES_tradnl" sz="1700" dirty="0" smtClean="0">
                <a:latin typeface="Calibri" pitchFamily="34" charset="0"/>
                <a:cs typeface="Calibri" pitchFamily="34" charset="0"/>
              </a:rPr>
              <a:t>con un tamaño muy parecido al de la tensión pero lo hace en una posición claramente intermedia, lo que no es correcto porque esto </a:t>
            </a:r>
            <a:r>
              <a:rPr lang="es-ES_tradnl" sz="1700" b="1" dirty="0" smtClean="0">
                <a:latin typeface="Calibri" pitchFamily="34" charset="0"/>
                <a:cs typeface="Calibri" pitchFamily="34" charset="0"/>
              </a:rPr>
              <a:t>únicamente</a:t>
            </a:r>
            <a:r>
              <a:rPr lang="es-ES_tradnl" sz="1700" dirty="0" smtClean="0">
                <a:latin typeface="Calibri" pitchFamily="34" charset="0"/>
                <a:cs typeface="Calibri" pitchFamily="34" charset="0"/>
              </a:rPr>
              <a:t> ocurre en las dos posiciones extremas.</a:t>
            </a:r>
          </a:p>
        </p:txBody>
      </p:sp>
      <p:sp>
        <p:nvSpPr>
          <p:cNvPr id="10" name="9 CuadroTexto"/>
          <p:cNvSpPr txBox="1"/>
          <p:nvPr/>
        </p:nvSpPr>
        <p:spPr>
          <a:xfrm>
            <a:off x="8180832" y="4498848"/>
            <a:ext cx="560832" cy="369332"/>
          </a:xfrm>
          <a:prstGeom prst="rect">
            <a:avLst/>
          </a:prstGeom>
          <a:noFill/>
        </p:spPr>
        <p:txBody>
          <a:bodyPr wrap="square" rtlCol="0">
            <a:spAutoFit/>
          </a:bodyPr>
          <a:lstStyle/>
          <a:p>
            <a:r>
              <a:rPr lang="el-GR" b="1" dirty="0" smtClean="0">
                <a:solidFill>
                  <a:srgbClr val="000000"/>
                </a:solidFill>
                <a:latin typeface="Times New Roman"/>
                <a:cs typeface="Calibri" pitchFamily="34" charset="0"/>
              </a:rPr>
              <a:t>θ</a:t>
            </a:r>
            <a:endParaRPr lang="es-ES_tradnl" dirty="0"/>
          </a:p>
        </p:txBody>
      </p:sp>
      <p:cxnSp>
        <p:nvCxnSpPr>
          <p:cNvPr id="12" name="11 Conector recto de flecha"/>
          <p:cNvCxnSpPr/>
          <p:nvPr/>
        </p:nvCxnSpPr>
        <p:spPr>
          <a:xfrm>
            <a:off x="3803904" y="3852672"/>
            <a:ext cx="719328" cy="304800"/>
          </a:xfrm>
          <a:prstGeom prst="straightConnector1">
            <a:avLst/>
          </a:prstGeom>
          <a:ln w="5715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0-#ppt_w/2"/>
                                          </p:val>
                                        </p:tav>
                                        <p:tav tm="100000">
                                          <p:val>
                                            <p:strVal val="#ppt_x"/>
                                          </p:val>
                                        </p:tav>
                                      </p:tavLst>
                                    </p:anim>
                                    <p:anim calcmode="lin" valueType="num">
                                      <p:cBhvr additive="base">
                                        <p:cTn id="8"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 calcmode="lin" valueType="num">
                                      <p:cBhvr additive="base">
                                        <p:cTn id="13" dur="500" fill="hold"/>
                                        <p:tgtEl>
                                          <p:spTgt spid="47109"/>
                                        </p:tgtEl>
                                        <p:attrNameLst>
                                          <p:attrName>ppt_x</p:attrName>
                                        </p:attrNameLst>
                                      </p:cBhvr>
                                      <p:tavLst>
                                        <p:tav tm="0">
                                          <p:val>
                                            <p:strVal val="0-#ppt_w/2"/>
                                          </p:val>
                                        </p:tav>
                                        <p:tav tm="100000">
                                          <p:val>
                                            <p:strVal val="#ppt_x"/>
                                          </p:val>
                                        </p:tav>
                                      </p:tavLst>
                                    </p:anim>
                                    <p:anim calcmode="lin" valueType="num">
                                      <p:cBhvr additive="base">
                                        <p:cTn id="14" dur="5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7"/>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utoUpdateAnimBg="0"/>
      <p:bldP spid="47109" grpId="0" autoUpdateAnimBg="0"/>
      <p:bldP spid="6" grpId="0" animBg="1"/>
      <p:bldP spid="7" grpId="0"/>
      <p:bldP spid="7" grpId="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0" y="0"/>
            <a:ext cx="8851392"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C. </a:t>
            </a:r>
            <a:r>
              <a:rPr lang="en-US" sz="2400" b="1" dirty="0" err="1">
                <a:solidFill>
                  <a:schemeClr val="bg1"/>
                </a:solidFill>
                <a:latin typeface="Calibri" pitchFamily="34" charset="0"/>
                <a:cs typeface="Calibri" pitchFamily="34" charset="0"/>
              </a:rPr>
              <a:t>Gerthsen</a:t>
            </a:r>
            <a:r>
              <a:rPr lang="en-US" sz="2400" b="1" dirty="0">
                <a:solidFill>
                  <a:schemeClr val="bg1"/>
                </a:solidFill>
                <a:latin typeface="Calibri" pitchFamily="34" charset="0"/>
                <a:cs typeface="Calibri" pitchFamily="34" charset="0"/>
              </a:rPr>
              <a:t>, H.O. </a:t>
            </a:r>
            <a:r>
              <a:rPr lang="en-US" sz="2400" b="1" dirty="0" err="1">
                <a:solidFill>
                  <a:schemeClr val="bg1"/>
                </a:solidFill>
                <a:latin typeface="Calibri" pitchFamily="34" charset="0"/>
                <a:cs typeface="Calibri" pitchFamily="34" charset="0"/>
              </a:rPr>
              <a:t>Kneser</a:t>
            </a:r>
            <a:r>
              <a:rPr lang="en-US" sz="2400" b="1" dirty="0">
                <a:solidFill>
                  <a:schemeClr val="bg1"/>
                </a:solidFill>
                <a:latin typeface="Calibri" pitchFamily="34" charset="0"/>
                <a:cs typeface="Calibri" pitchFamily="34" charset="0"/>
              </a:rPr>
              <a:t> and H. Vogel.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 </a:t>
            </a:r>
          </a:p>
          <a:p>
            <a:pPr algn="ctr"/>
            <a:r>
              <a:rPr lang="es-ES_tradnl" sz="2400" b="1" dirty="0">
                <a:solidFill>
                  <a:schemeClr val="bg1"/>
                </a:solidFill>
                <a:latin typeface="Calibri" pitchFamily="34" charset="0"/>
                <a:cs typeface="Calibri" pitchFamily="34" charset="0"/>
              </a:rPr>
              <a:t>(Editorial </a:t>
            </a:r>
            <a:r>
              <a:rPr lang="es-ES_tradnl" sz="2400" b="1" dirty="0" err="1">
                <a:solidFill>
                  <a:schemeClr val="bg1"/>
                </a:solidFill>
                <a:latin typeface="Calibri" pitchFamily="34" charset="0"/>
                <a:cs typeface="Calibri" pitchFamily="34" charset="0"/>
              </a:rPr>
              <a:t>Dossat</a:t>
            </a:r>
            <a:r>
              <a:rPr lang="es-ES_tradnl" sz="2400" b="1" dirty="0">
                <a:solidFill>
                  <a:schemeClr val="bg1"/>
                </a:solidFill>
                <a:latin typeface="Calibri" pitchFamily="34" charset="0"/>
                <a:cs typeface="Calibri" pitchFamily="34" charset="0"/>
              </a:rPr>
              <a:t>, Madrid, </a:t>
            </a:r>
            <a:r>
              <a:rPr lang="es-ES_tradnl" sz="2400" b="1" dirty="0" err="1">
                <a:solidFill>
                  <a:schemeClr val="bg1"/>
                </a:solidFill>
                <a:latin typeface="Calibri" pitchFamily="34" charset="0"/>
                <a:cs typeface="Calibri" pitchFamily="34" charset="0"/>
              </a:rPr>
              <a:t>Spain</a:t>
            </a:r>
            <a:r>
              <a:rPr lang="es-ES_tradnl" sz="2400" b="1" dirty="0">
                <a:solidFill>
                  <a:schemeClr val="bg1"/>
                </a:solidFill>
                <a:latin typeface="Calibri" pitchFamily="34" charset="0"/>
                <a:cs typeface="Calibri" pitchFamily="34" charset="0"/>
              </a:rPr>
              <a:t>, 1979). </a:t>
            </a:r>
          </a:p>
        </p:txBody>
      </p:sp>
      <p:sp>
        <p:nvSpPr>
          <p:cNvPr id="5" name="4 Rectángulo"/>
          <p:cNvSpPr/>
          <p:nvPr/>
        </p:nvSpPr>
        <p:spPr>
          <a:xfrm>
            <a:off x="5096256" y="1486338"/>
            <a:ext cx="3523488" cy="46218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5 CuadroTexto"/>
          <p:cNvSpPr txBox="1"/>
          <p:nvPr/>
        </p:nvSpPr>
        <p:spPr>
          <a:xfrm>
            <a:off x="5991996" y="1535106"/>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7" name="6 CuadroTexto"/>
          <p:cNvSpPr txBox="1"/>
          <p:nvPr/>
        </p:nvSpPr>
        <p:spPr>
          <a:xfrm>
            <a:off x="5218176" y="2275030"/>
            <a:ext cx="3249251" cy="3693319"/>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a:t>
            </a:r>
            <a:r>
              <a:rPr lang="es-ES_tradnl" dirty="0" smtClean="0">
                <a:latin typeface="Calibri" pitchFamily="34" charset="0"/>
                <a:cs typeface="Calibri" pitchFamily="34" charset="0"/>
              </a:rPr>
              <a:t>n </a:t>
            </a:r>
            <a:r>
              <a:rPr lang="es-ES_tradnl" dirty="0" smtClean="0">
                <a:latin typeface="Calibri" pitchFamily="34" charset="0"/>
                <a:cs typeface="Calibri" pitchFamily="34" charset="0"/>
              </a:rPr>
              <a:t>la </a:t>
            </a:r>
            <a:r>
              <a:rPr lang="es-ES_tradnl" dirty="0" smtClean="0">
                <a:latin typeface="Calibri" pitchFamily="34" charset="0"/>
                <a:cs typeface="Calibri" pitchFamily="34" charset="0"/>
              </a:rPr>
              <a:t>figura, los autores dibujan el vector aceleración </a:t>
            </a:r>
            <a:r>
              <a:rPr lang="es-ES_tradnl" b="1" i="1" dirty="0" smtClean="0">
                <a:latin typeface="+mj-lt"/>
                <a:cs typeface="Calibri" pitchFamily="34" charset="0"/>
              </a:rPr>
              <a:t>a</a:t>
            </a:r>
            <a:r>
              <a:rPr lang="es-ES_tradnl" dirty="0" smtClean="0">
                <a:latin typeface="Calibri" pitchFamily="34" charset="0"/>
                <a:cs typeface="Calibri" pitchFamily="34" charset="0"/>
              </a:rPr>
              <a:t> tangente a la trayectoria en  una posición intermedia,</a:t>
            </a:r>
            <a:r>
              <a:rPr lang="es-ES_tradnl" b="1" i="1" dirty="0" smtClean="0">
                <a:latin typeface="Calibri" pitchFamily="34" charset="0"/>
                <a:cs typeface="Calibri" pitchFamily="34" charset="0"/>
              </a:rPr>
              <a:t> </a:t>
            </a:r>
            <a:r>
              <a:rPr lang="es-ES_tradnl" dirty="0" smtClean="0">
                <a:latin typeface="Calibri" pitchFamily="34" charset="0"/>
                <a:cs typeface="Calibri" pitchFamily="34" charset="0"/>
              </a:rPr>
              <a:t>lo que </a:t>
            </a:r>
            <a:r>
              <a:rPr lang="es-ES_tradnl" b="1" dirty="0" smtClean="0">
                <a:latin typeface="Calibri" pitchFamily="34" charset="0"/>
                <a:cs typeface="Calibri" pitchFamily="34" charset="0"/>
              </a:rPr>
              <a:t>únicamente</a:t>
            </a:r>
            <a:r>
              <a:rPr lang="es-ES_tradnl" dirty="0" smtClean="0">
                <a:latin typeface="Calibri" pitchFamily="34" charset="0"/>
                <a:cs typeface="Calibri" pitchFamily="34" charset="0"/>
              </a:rPr>
              <a:t> sucede en las dos posiciones extremas.</a:t>
            </a:r>
          </a:p>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Por otra parte, no dibujan la componente normal del peso ni la tensión, lo que podría interpretarse como que se anulan por ser iguales y opuestas, lo cual no es correcto en una posición intermedia.</a:t>
            </a:r>
            <a:endParaRPr lang="es-ES_tradnl" dirty="0">
              <a:latin typeface="Calibri" pitchFamily="34" charset="0"/>
              <a:cs typeface="Calibri" pitchFamily="34" charset="0"/>
            </a:endParaRPr>
          </a:p>
        </p:txBody>
      </p:sp>
      <p:grpSp>
        <p:nvGrpSpPr>
          <p:cNvPr id="12" name="11 Grupo"/>
          <p:cNvGrpSpPr/>
          <p:nvPr/>
        </p:nvGrpSpPr>
        <p:grpSpPr>
          <a:xfrm>
            <a:off x="0" y="1024128"/>
            <a:ext cx="5010912" cy="5596128"/>
            <a:chOff x="426720" y="1036320"/>
            <a:chExt cx="5010912" cy="5596128"/>
          </a:xfrm>
        </p:grpSpPr>
        <p:grpSp>
          <p:nvGrpSpPr>
            <p:cNvPr id="10" name="9 Grupo"/>
            <p:cNvGrpSpPr/>
            <p:nvPr/>
          </p:nvGrpSpPr>
          <p:grpSpPr>
            <a:xfrm>
              <a:off x="426720" y="1036320"/>
              <a:ext cx="5010912" cy="5596128"/>
              <a:chOff x="426720" y="1036320"/>
              <a:chExt cx="5010912" cy="5596128"/>
            </a:xfrm>
          </p:grpSpPr>
          <p:pic>
            <p:nvPicPr>
              <p:cNvPr id="37892" name="Picture 4" descr="Gerthsen"/>
              <p:cNvPicPr>
                <a:picLocks noChangeAspect="1" noChangeArrowheads="1"/>
              </p:cNvPicPr>
              <p:nvPr/>
            </p:nvPicPr>
            <p:blipFill>
              <a:blip r:embed="rId2" cstate="print"/>
              <a:srcRect l="8934" r="8717" b="9981"/>
              <a:stretch>
                <a:fillRect/>
              </a:stretch>
            </p:blipFill>
            <p:spPr bwMode="auto">
              <a:xfrm>
                <a:off x="612648" y="1158240"/>
                <a:ext cx="4591050" cy="5257800"/>
              </a:xfrm>
              <a:prstGeom prst="rect">
                <a:avLst/>
              </a:prstGeom>
              <a:noFill/>
              <a:ln w="9525">
                <a:noFill/>
                <a:miter lim="800000"/>
                <a:headEnd/>
                <a:tailEnd/>
              </a:ln>
            </p:spPr>
          </p:pic>
          <p:sp>
            <p:nvSpPr>
              <p:cNvPr id="8" name="7 Rectángulo"/>
              <p:cNvSpPr/>
              <p:nvPr/>
            </p:nvSpPr>
            <p:spPr>
              <a:xfrm>
                <a:off x="426720" y="1036320"/>
                <a:ext cx="548640" cy="559612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aseline="30000"/>
              </a:p>
            </p:txBody>
          </p:sp>
          <p:sp>
            <p:nvSpPr>
              <p:cNvPr id="9" name="8 Rectángulo"/>
              <p:cNvSpPr/>
              <p:nvPr/>
            </p:nvSpPr>
            <p:spPr>
              <a:xfrm>
                <a:off x="4888992" y="1036320"/>
                <a:ext cx="548640" cy="559612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aseline="30000"/>
              </a:p>
            </p:txBody>
          </p:sp>
        </p:grpSp>
        <p:sp>
          <p:nvSpPr>
            <p:cNvPr id="11" name="10 Rectángulo"/>
            <p:cNvSpPr/>
            <p:nvPr/>
          </p:nvSpPr>
          <p:spPr>
            <a:xfrm>
              <a:off x="975360" y="1158240"/>
              <a:ext cx="3925824" cy="52669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5" presetClass="emph" presetSubtype="0" repeatCount="indefinite" fill="hold" grpId="1" nodeType="withEffect">
                                  <p:stCondLst>
                                    <p:cond delay="0"/>
                                  </p:stCondLst>
                                  <p:childTnLst>
                                    <p:anim calcmode="discrete" valueType="str">
                                      <p:cBhvr>
                                        <p:cTn id="10" dur="500" fill="hold"/>
                                        <p:tgtEl>
                                          <p:spTgt spid="6"/>
                                        </p:tgtEl>
                                        <p:attrNameLst>
                                          <p:attrName>style.visibility</p:attrName>
                                        </p:attrNameLst>
                                      </p:cBhvr>
                                      <p:tavLst>
                                        <p:tav tm="0">
                                          <p:val>
                                            <p:strVal val="hidden"/>
                                          </p:val>
                                        </p:tav>
                                        <p:tav tm="50000">
                                          <p:val>
                                            <p:strVal val="visible"/>
                                          </p:val>
                                        </p:tav>
                                      </p:tavLst>
                                    </p:anim>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03238" y="516954"/>
            <a:ext cx="8107362" cy="4278312"/>
          </a:xfrm>
          <a:prstGeom prst="rect">
            <a:avLst/>
          </a:prstGeom>
          <a:solidFill>
            <a:schemeClr val="bg1"/>
          </a:solidFill>
          <a:ln w="28575">
            <a:solidFill>
              <a:schemeClr val="tx1"/>
            </a:solidFill>
            <a:miter lim="800000"/>
            <a:headEnd/>
            <a:tailEnd/>
          </a:ln>
        </p:spPr>
        <p:txBody>
          <a:bodyPr>
            <a:spAutoFit/>
          </a:bodyPr>
          <a:lstStyle/>
          <a:p>
            <a:pPr algn="ctr" eaLnBrk="0" hangingPunct="0">
              <a:spcBef>
                <a:spcPct val="50000"/>
              </a:spcBef>
            </a:pPr>
            <a:r>
              <a:rPr lang="es-ES" sz="8000" b="1" dirty="0">
                <a:solidFill>
                  <a:srgbClr val="FF3300"/>
                </a:solidFill>
                <a:latin typeface="Times New Roman" pitchFamily="18" charset="0"/>
              </a:rPr>
              <a:t>1</a:t>
            </a:r>
          </a:p>
          <a:p>
            <a:pPr algn="ctr" eaLnBrk="0" hangingPunct="0">
              <a:spcBef>
                <a:spcPct val="50000"/>
              </a:spcBef>
            </a:pPr>
            <a:r>
              <a:rPr lang="es-ES" sz="3200" b="1" dirty="0">
                <a:solidFill>
                  <a:schemeClr val="accent2"/>
                </a:solidFill>
                <a:latin typeface="Calibri" pitchFamily="34" charset="0"/>
                <a:cs typeface="Calibri" pitchFamily="34" charset="0"/>
              </a:rPr>
              <a:t>Resultados Encuesta</a:t>
            </a:r>
          </a:p>
          <a:p>
            <a:pPr algn="ctr" eaLnBrk="0" hangingPunct="0">
              <a:spcBef>
                <a:spcPct val="50000"/>
              </a:spcBef>
            </a:pPr>
            <a:r>
              <a:rPr lang="es-ES" sz="3200" b="1" dirty="0">
                <a:solidFill>
                  <a:schemeClr val="accent2"/>
                </a:solidFill>
                <a:latin typeface="Calibri" pitchFamily="34" charset="0"/>
                <a:cs typeface="Calibri" pitchFamily="34" charset="0"/>
              </a:rPr>
              <a:t>Alumnos: 3º Lic. en Química</a:t>
            </a:r>
          </a:p>
          <a:p>
            <a:pPr algn="ctr" eaLnBrk="0" hangingPunct="0">
              <a:spcBef>
                <a:spcPct val="50000"/>
              </a:spcBef>
            </a:pPr>
            <a:r>
              <a:rPr lang="es-ES" sz="3200" b="1" dirty="0">
                <a:solidFill>
                  <a:schemeClr val="accent2"/>
                </a:solidFill>
                <a:latin typeface="Calibri" pitchFamily="34" charset="0"/>
                <a:cs typeface="Calibri" pitchFamily="34" charset="0"/>
              </a:rPr>
              <a:t>Asignatura: Didáctica de la Física (Optativa)</a:t>
            </a:r>
          </a:p>
          <a:p>
            <a:pPr algn="ctr" eaLnBrk="0" hangingPunct="0">
              <a:spcBef>
                <a:spcPct val="50000"/>
              </a:spcBef>
            </a:pPr>
            <a:r>
              <a:rPr lang="es-ES" sz="3200" b="1" dirty="0">
                <a:solidFill>
                  <a:schemeClr val="accent2"/>
                </a:solidFill>
                <a:latin typeface="Calibri" pitchFamily="34" charset="0"/>
                <a:cs typeface="Calibri" pitchFamily="34" charset="0"/>
              </a:rPr>
              <a:t>Universidad de Alicante</a:t>
            </a:r>
          </a:p>
        </p:txBody>
      </p:sp>
      <p:sp>
        <p:nvSpPr>
          <p:cNvPr id="3" name="2 CuadroTexto"/>
          <p:cNvSpPr txBox="1"/>
          <p:nvPr/>
        </p:nvSpPr>
        <p:spPr>
          <a:xfrm>
            <a:off x="3072384" y="5401056"/>
            <a:ext cx="3401568" cy="923330"/>
          </a:xfrm>
          <a:prstGeom prst="rect">
            <a:avLst/>
          </a:prstGeom>
          <a:solidFill>
            <a:schemeClr val="accent1">
              <a:lumMod val="60000"/>
              <a:lumOff val="40000"/>
            </a:schemeClr>
          </a:solidFill>
          <a:ln>
            <a:solidFill>
              <a:schemeClr val="tx1"/>
            </a:solidFill>
          </a:ln>
        </p:spPr>
        <p:txBody>
          <a:bodyPr wrap="square" rtlCol="0">
            <a:spAutoFit/>
          </a:bodyPr>
          <a:lstStyle/>
          <a:p>
            <a:pPr algn="ctr"/>
            <a:r>
              <a:rPr lang="es-ES_tradnl" dirty="0" smtClean="0"/>
              <a:t>En verde el porcentaje de alumnos que respondieron correctamente.</a:t>
            </a:r>
            <a:endParaRPr lang="es-ES_tradnl"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38917" name="Picture 3" descr="Resnick_Halliday_83">
            <a:hlinkClick r:id="" action="ppaction://noaction" highlightClick="1"/>
          </p:cNvPr>
          <p:cNvPicPr>
            <a:picLocks noChangeAspect="1" noChangeArrowheads="1"/>
          </p:cNvPicPr>
          <p:nvPr/>
        </p:nvPicPr>
        <p:blipFill>
          <a:blip r:embed="rId2" cstate="print"/>
          <a:srcRect b="9756"/>
          <a:stretch>
            <a:fillRect/>
          </a:stretch>
        </p:blipFill>
        <p:spPr bwMode="auto">
          <a:xfrm>
            <a:off x="685800" y="1042416"/>
            <a:ext cx="3841750" cy="5638800"/>
          </a:xfrm>
          <a:prstGeom prst="rect">
            <a:avLst/>
          </a:prstGeom>
          <a:noFill/>
          <a:ln w="9525">
            <a:solidFill>
              <a:srgbClr val="000000"/>
            </a:solidFill>
            <a:miter lim="800000"/>
            <a:headEnd/>
            <a:tailEnd/>
          </a:ln>
        </p:spPr>
      </p:pic>
      <p:sp>
        <p:nvSpPr>
          <p:cNvPr id="38918" name="Rectangle 4"/>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R. </a:t>
            </a:r>
            <a:r>
              <a:rPr lang="en-US" sz="2400" b="1" dirty="0" err="1">
                <a:solidFill>
                  <a:schemeClr val="bg1"/>
                </a:solidFill>
                <a:latin typeface="Calibri" pitchFamily="34" charset="0"/>
                <a:cs typeface="Calibri" pitchFamily="34" charset="0"/>
              </a:rPr>
              <a:t>Resnick</a:t>
            </a:r>
            <a:r>
              <a:rPr lang="en-US" sz="2400" b="1" dirty="0">
                <a:solidFill>
                  <a:schemeClr val="bg1"/>
                </a:solidFill>
                <a:latin typeface="Calibri" pitchFamily="34" charset="0"/>
                <a:cs typeface="Calibri" pitchFamily="34" charset="0"/>
              </a:rPr>
              <a:t> and D. </a:t>
            </a:r>
            <a:r>
              <a:rPr lang="en-US" sz="2400" b="1" dirty="0" err="1">
                <a:solidFill>
                  <a:schemeClr val="bg1"/>
                </a:solidFill>
                <a:latin typeface="Calibri" pitchFamily="34" charset="0"/>
                <a:cs typeface="Calibri" pitchFamily="34" charset="0"/>
              </a:rPr>
              <a:t>Halliday</a:t>
            </a:r>
            <a:r>
              <a:rPr lang="en-US" sz="2400" b="1" dirty="0">
                <a:solidFill>
                  <a:schemeClr val="bg1"/>
                </a:solidFill>
                <a:latin typeface="Calibri" pitchFamily="34" charset="0"/>
                <a:cs typeface="Calibri" pitchFamily="34" charset="0"/>
              </a:rPr>
              <a:t>. </a:t>
            </a:r>
            <a:r>
              <a:rPr lang="es-ES_tradnl" sz="2400" b="1" i="1" dirty="0">
                <a:solidFill>
                  <a:schemeClr val="bg1"/>
                </a:solidFill>
                <a:latin typeface="Calibri" pitchFamily="34" charset="0"/>
                <a:cs typeface="Calibri" pitchFamily="34" charset="0"/>
              </a:rPr>
              <a:t>Física</a:t>
            </a:r>
            <a:r>
              <a:rPr lang="es-ES_tradnl" sz="2400" b="1" dirty="0" smtClean="0">
                <a:solidFill>
                  <a:schemeClr val="bg1"/>
                </a:solidFill>
                <a:latin typeface="Calibri" pitchFamily="34" charset="0"/>
                <a:cs typeface="Calibri" pitchFamily="34" charset="0"/>
              </a:rPr>
              <a:t>.</a:t>
            </a:r>
          </a:p>
          <a:p>
            <a:pPr algn="ctr"/>
            <a:r>
              <a:rPr lang="es-ES_tradnl" sz="2400" b="1" dirty="0" smtClean="0">
                <a:solidFill>
                  <a:schemeClr val="bg1"/>
                </a:solidFill>
                <a:latin typeface="Calibri" pitchFamily="34" charset="0"/>
                <a:cs typeface="Calibri" pitchFamily="34" charset="0"/>
              </a:rPr>
              <a:t>(</a:t>
            </a:r>
            <a:r>
              <a:rPr lang="es-ES_tradnl" sz="2400" b="1" dirty="0">
                <a:solidFill>
                  <a:schemeClr val="bg1"/>
                </a:solidFill>
                <a:latin typeface="Calibri" pitchFamily="34" charset="0"/>
                <a:cs typeface="Calibri" pitchFamily="34" charset="0"/>
              </a:rPr>
              <a:t>Editorial Continental, México, 1983).</a:t>
            </a:r>
            <a:r>
              <a:rPr lang="es-ES" sz="2400" b="1" dirty="0">
                <a:solidFill>
                  <a:schemeClr val="bg1"/>
                </a:solidFill>
                <a:latin typeface="Calibri" pitchFamily="34" charset="0"/>
                <a:cs typeface="Calibri" pitchFamily="34" charset="0"/>
              </a:rPr>
              <a:t> </a:t>
            </a:r>
          </a:p>
        </p:txBody>
      </p:sp>
      <p:sp>
        <p:nvSpPr>
          <p:cNvPr id="49157" name="Text Box 5"/>
          <p:cNvSpPr txBox="1">
            <a:spLocks noChangeArrowheads="1"/>
          </p:cNvSpPr>
          <p:nvPr/>
        </p:nvSpPr>
        <p:spPr bwMode="auto">
          <a:xfrm>
            <a:off x="668338" y="4727004"/>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2,1 cm</a:t>
            </a:r>
          </a:p>
        </p:txBody>
      </p:sp>
      <p:sp>
        <p:nvSpPr>
          <p:cNvPr id="49158" name="Text Box 6"/>
          <p:cNvSpPr txBox="1">
            <a:spLocks noChangeArrowheads="1"/>
          </p:cNvSpPr>
          <p:nvPr/>
        </p:nvSpPr>
        <p:spPr bwMode="auto">
          <a:xfrm>
            <a:off x="1363663" y="3434779"/>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2,0 cm</a:t>
            </a:r>
          </a:p>
        </p:txBody>
      </p:sp>
      <p:sp>
        <p:nvSpPr>
          <p:cNvPr id="7" name="6 Rectángulo"/>
          <p:cNvSpPr/>
          <p:nvPr/>
        </p:nvSpPr>
        <p:spPr>
          <a:xfrm>
            <a:off x="5108448" y="1888674"/>
            <a:ext cx="3523488" cy="367087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8 CuadroTexto"/>
          <p:cNvSpPr txBox="1"/>
          <p:nvPr/>
        </p:nvSpPr>
        <p:spPr>
          <a:xfrm>
            <a:off x="5230368" y="2104342"/>
            <a:ext cx="3249251" cy="3416320"/>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Esta figura es </a:t>
            </a:r>
            <a:r>
              <a:rPr lang="es-ES_tradnl" b="1" dirty="0" smtClean="0">
                <a:latin typeface="Calibri" pitchFamily="34" charset="0"/>
                <a:cs typeface="Calibri" pitchFamily="34" charset="0"/>
              </a:rPr>
              <a:t>correcta</a:t>
            </a:r>
            <a:r>
              <a:rPr lang="es-ES_tradnl" dirty="0" smtClean="0">
                <a:latin typeface="Calibri" pitchFamily="34" charset="0"/>
                <a:cs typeface="Calibri" pitchFamily="34" charset="0"/>
              </a:rPr>
              <a:t> si se entiende que los autores están haciendo referencia a una de las posiciones extremas, que son las </a:t>
            </a:r>
            <a:r>
              <a:rPr lang="es-ES_tradnl" b="1" dirty="0" smtClean="0">
                <a:latin typeface="Calibri" pitchFamily="34" charset="0"/>
                <a:cs typeface="Calibri" pitchFamily="34" charset="0"/>
              </a:rPr>
              <a:t>únicas </a:t>
            </a:r>
            <a:r>
              <a:rPr lang="es-ES_tradnl" dirty="0" smtClean="0">
                <a:latin typeface="Calibri" pitchFamily="34" charset="0"/>
                <a:cs typeface="Calibri" pitchFamily="34" charset="0"/>
              </a:rPr>
              <a:t>en las que son iguales la tensión </a:t>
            </a:r>
            <a:r>
              <a:rPr lang="es-ES_tradnl" b="1" dirty="0" smtClean="0">
                <a:latin typeface="Calibri" pitchFamily="34" charset="0"/>
                <a:cs typeface="Calibri" pitchFamily="34" charset="0"/>
              </a:rPr>
              <a:t>T </a:t>
            </a:r>
            <a:r>
              <a:rPr lang="es-ES_tradnl" dirty="0" smtClean="0">
                <a:latin typeface="Calibri" pitchFamily="34" charset="0"/>
                <a:cs typeface="Calibri" pitchFamily="34" charset="0"/>
              </a:rPr>
              <a:t>y la componente normal del peso </a:t>
            </a:r>
            <a:r>
              <a:rPr lang="es-ES_tradnl" sz="1700" b="1" i="1" dirty="0" smtClean="0">
                <a:solidFill>
                  <a:srgbClr val="000000"/>
                </a:solidFill>
                <a:latin typeface="Times New Roman"/>
                <a:cs typeface="Calibri" pitchFamily="34" charset="0"/>
              </a:rPr>
              <a:t>mg </a:t>
            </a:r>
            <a:r>
              <a:rPr lang="es-ES_tradnl" sz="1700" b="1" i="1" dirty="0" err="1" smtClean="0">
                <a:solidFill>
                  <a:srgbClr val="000000"/>
                </a:solidFill>
                <a:latin typeface="Times New Roman"/>
                <a:cs typeface="Calibri" pitchFamily="34" charset="0"/>
              </a:rPr>
              <a:t>cos</a:t>
            </a:r>
            <a:r>
              <a:rPr lang="el-GR" sz="1700" b="1" i="1" dirty="0" smtClean="0">
                <a:solidFill>
                  <a:srgbClr val="000000"/>
                </a:solidFill>
                <a:latin typeface="Times New Roman"/>
                <a:cs typeface="Calibri" pitchFamily="34" charset="0"/>
              </a:rPr>
              <a:t>θ</a:t>
            </a:r>
            <a:r>
              <a:rPr lang="es-ES_tradnl" dirty="0" smtClean="0">
                <a:latin typeface="Calibri" pitchFamily="34" charset="0"/>
                <a:cs typeface="Calibri" pitchFamily="34" charset="0"/>
              </a:rPr>
              <a:t>.</a:t>
            </a:r>
          </a:p>
          <a:p>
            <a:pPr algn="just">
              <a:tabLst>
                <a:tab pos="268288" algn="l"/>
              </a:tabLst>
            </a:pPr>
            <a:r>
              <a:rPr lang="es-ES_tradnl" dirty="0" smtClean="0">
                <a:latin typeface="Calibri" pitchFamily="34" charset="0"/>
                <a:cs typeface="Calibri" pitchFamily="34" charset="0"/>
              </a:rPr>
              <a:t>	Pero… el lector puede interpretar que este diagrama de fuerzas es el mismo para cualquier otra posición, lo que no es correcto.</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 calcmode="lin" valueType="num">
                                      <p:cBhvr additive="base">
                                        <p:cTn id="7" dur="500" fill="hold"/>
                                        <p:tgtEl>
                                          <p:spTgt spid="49158"/>
                                        </p:tgtEl>
                                        <p:attrNameLst>
                                          <p:attrName>ppt_x</p:attrName>
                                        </p:attrNameLst>
                                      </p:cBhvr>
                                      <p:tavLst>
                                        <p:tav tm="0">
                                          <p:val>
                                            <p:strVal val="0-#ppt_w/2"/>
                                          </p:val>
                                        </p:tav>
                                        <p:tav tm="100000">
                                          <p:val>
                                            <p:strVal val="#ppt_x"/>
                                          </p:val>
                                        </p:tav>
                                      </p:tavLst>
                                    </p:anim>
                                    <p:anim calcmode="lin" valueType="num">
                                      <p:cBhvr additive="base">
                                        <p:cTn id="8"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0-#ppt_w/2"/>
                                          </p:val>
                                        </p:tav>
                                        <p:tav tm="100000">
                                          <p:val>
                                            <p:strVal val="#ppt_x"/>
                                          </p:val>
                                        </p:tav>
                                      </p:tavLst>
                                    </p:anim>
                                    <p:anim calcmode="lin" valueType="num">
                                      <p:cBhvr additive="base">
                                        <p:cTn id="14"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utoUpdateAnimBg="0"/>
      <p:bldP spid="49158" grpId="0" autoUpdateAnimBg="0"/>
      <p:bldP spid="7"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39941"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err="1">
                <a:solidFill>
                  <a:schemeClr val="bg1"/>
                </a:solidFill>
                <a:latin typeface="Calibri" pitchFamily="34" charset="0"/>
                <a:cs typeface="Calibri" pitchFamily="34" charset="0"/>
              </a:rPr>
              <a:t>Halliday</a:t>
            </a:r>
            <a:r>
              <a:rPr lang="en-US" sz="2400" b="1" dirty="0">
                <a:solidFill>
                  <a:schemeClr val="bg1"/>
                </a:solidFill>
                <a:latin typeface="Calibri" pitchFamily="34" charset="0"/>
                <a:cs typeface="Calibri" pitchFamily="34" charset="0"/>
              </a:rPr>
              <a:t>, R. </a:t>
            </a:r>
            <a:r>
              <a:rPr lang="en-US" sz="2400" b="1" dirty="0" err="1">
                <a:solidFill>
                  <a:schemeClr val="bg1"/>
                </a:solidFill>
                <a:latin typeface="Calibri" pitchFamily="34" charset="0"/>
                <a:cs typeface="Calibri" pitchFamily="34" charset="0"/>
              </a:rPr>
              <a:t>Resnick</a:t>
            </a:r>
            <a:r>
              <a:rPr lang="en-US" sz="2400" b="1" dirty="0">
                <a:solidFill>
                  <a:schemeClr val="bg1"/>
                </a:solidFill>
                <a:latin typeface="Calibri" pitchFamily="34" charset="0"/>
                <a:cs typeface="Calibri" pitchFamily="34" charset="0"/>
              </a:rPr>
              <a:t> and J. </a:t>
            </a:r>
            <a:r>
              <a:rPr lang="en-US" sz="2400" b="1" dirty="0" smtClean="0">
                <a:solidFill>
                  <a:schemeClr val="bg1"/>
                </a:solidFill>
                <a:latin typeface="Calibri" pitchFamily="34" charset="0"/>
                <a:cs typeface="Calibri" pitchFamily="34" charset="0"/>
              </a:rPr>
              <a:t>Walker.</a:t>
            </a:r>
          </a:p>
          <a:p>
            <a:pPr algn="ctr"/>
            <a:r>
              <a:rPr lang="en-US" sz="2400" b="1" i="1" dirty="0" smtClean="0">
                <a:solidFill>
                  <a:schemeClr val="bg1"/>
                </a:solidFill>
                <a:latin typeface="Calibri" pitchFamily="34" charset="0"/>
                <a:cs typeface="Calibri" pitchFamily="34" charset="0"/>
              </a:rPr>
              <a:t>Fundamentals </a:t>
            </a:r>
            <a:r>
              <a:rPr lang="en-US" sz="2400" b="1" i="1" dirty="0">
                <a:solidFill>
                  <a:schemeClr val="bg1"/>
                </a:solidFill>
                <a:latin typeface="Calibri" pitchFamily="34" charset="0"/>
                <a:cs typeface="Calibri" pitchFamily="34" charset="0"/>
              </a:rPr>
              <a:t>of </a:t>
            </a:r>
            <a:r>
              <a:rPr lang="en-US" sz="2400" b="1" i="1" dirty="0" smtClean="0">
                <a:solidFill>
                  <a:schemeClr val="bg1"/>
                </a:solidFill>
                <a:latin typeface="Calibri" pitchFamily="34" charset="0"/>
                <a:cs typeface="Calibri" pitchFamily="34" charset="0"/>
              </a:rPr>
              <a:t>Physics</a:t>
            </a:r>
            <a:r>
              <a:rPr lang="en-US" sz="2400" b="1" dirty="0" smtClean="0">
                <a:solidFill>
                  <a:schemeClr val="bg1"/>
                </a:solidFill>
                <a:latin typeface="Calibri" pitchFamily="34" charset="0"/>
                <a:cs typeface="Calibri" pitchFamily="34" charset="0"/>
              </a:rPr>
              <a:t>. 6</a:t>
            </a:r>
            <a:r>
              <a:rPr lang="en-US" sz="2400" b="1" baseline="30000" dirty="0" smtClean="0">
                <a:solidFill>
                  <a:schemeClr val="bg1"/>
                </a:solidFill>
                <a:latin typeface="Calibri" pitchFamily="34" charset="0"/>
                <a:cs typeface="Calibri" pitchFamily="34" charset="0"/>
              </a:rPr>
              <a:t>th</a:t>
            </a:r>
            <a:r>
              <a:rPr lang="en-US" sz="2400" b="1" dirty="0" smtClean="0">
                <a:solidFill>
                  <a:schemeClr val="bg1"/>
                </a:solidFill>
                <a:latin typeface="Calibri" pitchFamily="34" charset="0"/>
                <a:cs typeface="Calibri" pitchFamily="34" charset="0"/>
              </a:rPr>
              <a:t> </a:t>
            </a:r>
            <a:r>
              <a:rPr lang="en-US" sz="2400" b="1" dirty="0">
                <a:solidFill>
                  <a:schemeClr val="bg1"/>
                </a:solidFill>
                <a:latin typeface="Calibri" pitchFamily="34" charset="0"/>
                <a:cs typeface="Calibri" pitchFamily="34" charset="0"/>
              </a:rPr>
              <a:t>edition. Wiley, New York (2001).</a:t>
            </a:r>
            <a:endParaRPr lang="es-ES" sz="2400" b="1" dirty="0">
              <a:solidFill>
                <a:schemeClr val="bg1"/>
              </a:solidFill>
              <a:latin typeface="Calibri" pitchFamily="34" charset="0"/>
              <a:cs typeface="Calibri" pitchFamily="34" charset="0"/>
            </a:endParaRPr>
          </a:p>
        </p:txBody>
      </p:sp>
      <p:pic>
        <p:nvPicPr>
          <p:cNvPr id="39942" name="Picture 4" descr="Halliday_Resnik_2001"/>
          <p:cNvPicPr>
            <a:picLocks noChangeAspect="1" noChangeArrowheads="1"/>
          </p:cNvPicPr>
          <p:nvPr/>
        </p:nvPicPr>
        <p:blipFill>
          <a:blip r:embed="rId2" cstate="print"/>
          <a:srcRect/>
          <a:stretch>
            <a:fillRect/>
          </a:stretch>
        </p:blipFill>
        <p:spPr bwMode="auto">
          <a:xfrm>
            <a:off x="566928" y="1045464"/>
            <a:ext cx="4238625" cy="5486400"/>
          </a:xfrm>
          <a:prstGeom prst="rect">
            <a:avLst/>
          </a:prstGeom>
          <a:noFill/>
          <a:ln w="9525">
            <a:solidFill>
              <a:schemeClr val="tx1"/>
            </a:solidFill>
            <a:miter lim="800000"/>
            <a:headEnd/>
            <a:tailEnd/>
          </a:ln>
        </p:spPr>
      </p:pic>
      <p:sp>
        <p:nvSpPr>
          <p:cNvPr id="50181" name="Text Box 5"/>
          <p:cNvSpPr txBox="1">
            <a:spLocks noChangeArrowheads="1"/>
          </p:cNvSpPr>
          <p:nvPr/>
        </p:nvSpPr>
        <p:spPr bwMode="auto">
          <a:xfrm>
            <a:off x="2406841" y="3021902"/>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1,3 cm</a:t>
            </a:r>
          </a:p>
        </p:txBody>
      </p:sp>
      <p:sp>
        <p:nvSpPr>
          <p:cNvPr id="50182" name="Text Box 6"/>
          <p:cNvSpPr txBox="1">
            <a:spLocks noChangeArrowheads="1"/>
          </p:cNvSpPr>
          <p:nvPr/>
        </p:nvSpPr>
        <p:spPr bwMode="auto">
          <a:xfrm>
            <a:off x="3162491" y="4691952"/>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1,7 cm</a:t>
            </a:r>
          </a:p>
        </p:txBody>
      </p:sp>
      <p:sp>
        <p:nvSpPr>
          <p:cNvPr id="7" name="6 Rectángulo"/>
          <p:cNvSpPr/>
          <p:nvPr/>
        </p:nvSpPr>
        <p:spPr>
          <a:xfrm>
            <a:off x="5157216" y="1803330"/>
            <a:ext cx="3547872" cy="265894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7 CuadroTexto"/>
          <p:cNvSpPr txBox="1"/>
          <p:nvPr/>
        </p:nvSpPr>
        <p:spPr>
          <a:xfrm>
            <a:off x="6077340" y="1815522"/>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9" name="8 CuadroTexto"/>
          <p:cNvSpPr txBox="1"/>
          <p:nvPr/>
        </p:nvSpPr>
        <p:spPr>
          <a:xfrm>
            <a:off x="5340096" y="2579830"/>
            <a:ext cx="3243072" cy="1754326"/>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En esta figura, los autores dibujan la  </a:t>
            </a:r>
            <a:r>
              <a:rPr lang="es-ES_tradnl" dirty="0" smtClean="0">
                <a:latin typeface="Calibri" pitchFamily="34" charset="0"/>
                <a:cs typeface="Calibri" pitchFamily="34" charset="0"/>
              </a:rPr>
              <a:t>componente normal del peso </a:t>
            </a:r>
            <a:r>
              <a:rPr lang="es-ES_tradnl" b="1" i="1" dirty="0" err="1" smtClean="0">
                <a:solidFill>
                  <a:srgbClr val="000000"/>
                </a:solidFill>
                <a:latin typeface="Times New Roman"/>
                <a:cs typeface="Calibri" pitchFamily="34" charset="0"/>
              </a:rPr>
              <a:t>F</a:t>
            </a:r>
            <a:r>
              <a:rPr lang="es-ES_tradnl" b="1" i="1" baseline="-25000" dirty="0" err="1" smtClean="0">
                <a:solidFill>
                  <a:srgbClr val="000000"/>
                </a:solidFill>
                <a:latin typeface="Times New Roman"/>
                <a:cs typeface="Calibri" pitchFamily="34" charset="0"/>
              </a:rPr>
              <a:t>g</a:t>
            </a:r>
            <a:r>
              <a:rPr lang="es-ES_tradnl" b="1" i="1" dirty="0" err="1" smtClean="0">
                <a:solidFill>
                  <a:srgbClr val="000000"/>
                </a:solidFill>
                <a:latin typeface="Times New Roman"/>
                <a:cs typeface="Calibri" pitchFamily="34" charset="0"/>
              </a:rPr>
              <a:t>cos</a:t>
            </a:r>
            <a:r>
              <a:rPr lang="el-GR" b="1" i="1" dirty="0" smtClean="0">
                <a:solidFill>
                  <a:srgbClr val="000000"/>
                </a:solidFill>
                <a:latin typeface="Times New Roman"/>
                <a:cs typeface="Calibri" pitchFamily="34" charset="0"/>
              </a:rPr>
              <a:t>θ</a:t>
            </a:r>
            <a:r>
              <a:rPr lang="el-GR" b="1" i="1" dirty="0" smtClean="0">
                <a:solidFill>
                  <a:srgbClr val="000000"/>
                </a:solidFill>
                <a:latin typeface="Times New Roman"/>
                <a:cs typeface="Calibri" pitchFamily="34" charset="0"/>
              </a:rPr>
              <a:t> </a:t>
            </a:r>
            <a:r>
              <a:rPr lang="es-ES_tradnl" dirty="0" smtClean="0">
                <a:latin typeface="Calibri" pitchFamily="34" charset="0"/>
                <a:cs typeface="Calibri" pitchFamily="34" charset="0"/>
              </a:rPr>
              <a:t>con un tamaño sensiblemente mayor que la tensión </a:t>
            </a:r>
            <a:r>
              <a:rPr lang="es-ES_tradnl" dirty="0" smtClean="0">
                <a:latin typeface="Calibri" pitchFamily="34" charset="0"/>
                <a:cs typeface="Calibri" pitchFamily="34" charset="0"/>
              </a:rPr>
              <a:t> </a:t>
            </a:r>
            <a:r>
              <a:rPr lang="es-ES_tradnl" b="1" i="1" dirty="0" smtClean="0">
                <a:latin typeface="Calibri" pitchFamily="34" charset="0"/>
                <a:cs typeface="Calibri" pitchFamily="34" charset="0"/>
              </a:rPr>
              <a:t>T</a:t>
            </a:r>
            <a:r>
              <a:rPr lang="es-ES_tradnl" dirty="0" smtClean="0">
                <a:latin typeface="Calibri" pitchFamily="34" charset="0"/>
                <a:cs typeface="Calibri" pitchFamily="34" charset="0"/>
              </a:rPr>
              <a:t>, lo que no es correcto en ninguna posición.</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 calcmode="lin" valueType="num">
                                      <p:cBhvr additive="base">
                                        <p:cTn id="7" dur="500" fill="hold"/>
                                        <p:tgtEl>
                                          <p:spTgt spid="50181"/>
                                        </p:tgtEl>
                                        <p:attrNameLst>
                                          <p:attrName>ppt_x</p:attrName>
                                        </p:attrNameLst>
                                      </p:cBhvr>
                                      <p:tavLst>
                                        <p:tav tm="0">
                                          <p:val>
                                            <p:strVal val="0-#ppt_w/2"/>
                                          </p:val>
                                        </p:tav>
                                        <p:tav tm="100000">
                                          <p:val>
                                            <p:strVal val="#ppt_x"/>
                                          </p:val>
                                        </p:tav>
                                      </p:tavLst>
                                    </p:anim>
                                    <p:anim calcmode="lin" valueType="num">
                                      <p:cBhvr additive="base">
                                        <p:cTn id="8"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additive="base">
                                        <p:cTn id="13" dur="500" fill="hold"/>
                                        <p:tgtEl>
                                          <p:spTgt spid="50182"/>
                                        </p:tgtEl>
                                        <p:attrNameLst>
                                          <p:attrName>ppt_x</p:attrName>
                                        </p:attrNameLst>
                                      </p:cBhvr>
                                      <p:tavLst>
                                        <p:tav tm="0">
                                          <p:val>
                                            <p:strVal val="0-#ppt_w/2"/>
                                          </p:val>
                                        </p:tav>
                                        <p:tav tm="100000">
                                          <p:val>
                                            <p:strVal val="#ppt_x"/>
                                          </p:val>
                                        </p:tav>
                                      </p:tavLst>
                                    </p:anim>
                                    <p:anim calcmode="lin" valueType="num">
                                      <p:cBhvr additive="base">
                                        <p:cTn id="14" dur="500" fill="hold"/>
                                        <p:tgtEl>
                                          <p:spTgt spid="501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8"/>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P spid="50182" grpId="0" autoUpdateAnimBg="0"/>
      <p:bldP spid="7" grpId="0" animBg="1"/>
      <p:bldP spid="8" grpId="0"/>
      <p:bldP spid="8" grpId="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15" name="14 Grupo"/>
          <p:cNvGrpSpPr/>
          <p:nvPr/>
        </p:nvGrpSpPr>
        <p:grpSpPr>
          <a:xfrm>
            <a:off x="475171" y="1118489"/>
            <a:ext cx="4533900" cy="5445125"/>
            <a:chOff x="475171" y="1118489"/>
            <a:chExt cx="4533900" cy="5445125"/>
          </a:xfrm>
        </p:grpSpPr>
        <p:pic>
          <p:nvPicPr>
            <p:cNvPr id="40968" name="Picture 4" descr="Roller_Blum_86"/>
            <p:cNvPicPr>
              <a:picLocks noChangeAspect="1" noChangeArrowheads="1"/>
            </p:cNvPicPr>
            <p:nvPr/>
          </p:nvPicPr>
          <p:blipFill>
            <a:blip r:embed="rId2" cstate="print"/>
            <a:srcRect/>
            <a:stretch>
              <a:fillRect/>
            </a:stretch>
          </p:blipFill>
          <p:spPr bwMode="auto">
            <a:xfrm>
              <a:off x="475171" y="1118489"/>
              <a:ext cx="4533900" cy="5445125"/>
            </a:xfrm>
            <a:prstGeom prst="rect">
              <a:avLst/>
            </a:prstGeom>
            <a:noFill/>
            <a:ln w="9525">
              <a:solidFill>
                <a:schemeClr val="tx1"/>
              </a:solidFill>
              <a:miter lim="800000"/>
              <a:headEnd/>
              <a:tailEnd/>
            </a:ln>
          </p:spPr>
        </p:pic>
        <p:sp>
          <p:nvSpPr>
            <p:cNvPr id="13" name="Text Box 7"/>
            <p:cNvSpPr txBox="1">
              <a:spLocks noChangeArrowheads="1"/>
            </p:cNvSpPr>
            <p:nvPr/>
          </p:nvSpPr>
          <p:spPr bwMode="auto">
            <a:xfrm>
              <a:off x="3701797" y="5417571"/>
              <a:ext cx="687323" cy="307777"/>
            </a:xfrm>
            <a:prstGeom prst="rect">
              <a:avLst/>
            </a:prstGeom>
            <a:noFill/>
            <a:ln w="9525">
              <a:noFill/>
              <a:miter lim="800000"/>
              <a:headEnd/>
              <a:tailEnd/>
            </a:ln>
          </p:spPr>
          <p:txBody>
            <a:bodyPr wrap="square">
              <a:spAutoFit/>
            </a:bodyPr>
            <a:lstStyle/>
            <a:p>
              <a:pPr eaLnBrk="0" hangingPunct="0">
                <a:spcBef>
                  <a:spcPct val="50000"/>
                </a:spcBef>
              </a:pPr>
              <a:r>
                <a:rPr lang="es-ES_tradnl" sz="1400" b="1" i="1" dirty="0" smtClean="0">
                  <a:solidFill>
                    <a:schemeClr val="bg1">
                      <a:lumMod val="50000"/>
                    </a:schemeClr>
                  </a:solidFill>
                  <a:latin typeface="Times New Roman" pitchFamily="18" charset="0"/>
                </a:rPr>
                <a:t>P</a:t>
              </a:r>
              <a:r>
                <a:rPr lang="es-ES_tradnl" sz="1400" b="1" i="1" baseline="-25000" dirty="0" smtClean="0">
                  <a:solidFill>
                    <a:schemeClr val="bg1">
                      <a:lumMod val="50000"/>
                    </a:schemeClr>
                  </a:solidFill>
                  <a:latin typeface="Times New Roman" pitchFamily="18" charset="0"/>
                </a:rPr>
                <a:t>N</a:t>
              </a:r>
              <a:endParaRPr lang="es-ES_tradnl" sz="1400" b="1" i="1" dirty="0">
                <a:solidFill>
                  <a:schemeClr val="bg1">
                    <a:lumMod val="50000"/>
                  </a:schemeClr>
                </a:solidFill>
                <a:latin typeface="Times New Roman" pitchFamily="18" charset="0"/>
              </a:endParaRPr>
            </a:p>
          </p:txBody>
        </p:sp>
      </p:grpSp>
      <p:sp>
        <p:nvSpPr>
          <p:cNvPr id="40967"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a:solidFill>
                  <a:schemeClr val="bg1"/>
                </a:solidFill>
                <a:latin typeface="Calibri" pitchFamily="34" charset="0"/>
                <a:cs typeface="Calibri" pitchFamily="34" charset="0"/>
              </a:rPr>
              <a:t>D.E. Roller and R. </a:t>
            </a:r>
            <a:r>
              <a:rPr lang="en-US" sz="2400" b="1" dirty="0" smtClean="0">
                <a:solidFill>
                  <a:schemeClr val="bg1"/>
                </a:solidFill>
                <a:latin typeface="Calibri" pitchFamily="34" charset="0"/>
                <a:cs typeface="Calibri" pitchFamily="34" charset="0"/>
              </a:rPr>
              <a:t>Blum.</a:t>
            </a:r>
            <a:endParaRPr lang="en-US" sz="2400" b="1" i="1" dirty="0">
              <a:solidFill>
                <a:schemeClr val="bg1"/>
              </a:solidFill>
              <a:latin typeface="Calibri" pitchFamily="34" charset="0"/>
              <a:cs typeface="Calibri" pitchFamily="34" charset="0"/>
            </a:endParaRPr>
          </a:p>
          <a:p>
            <a:pPr algn="ctr"/>
            <a:r>
              <a:rPr lang="es-ES_tradnl" sz="2400" b="1" i="1" dirty="0" smtClean="0">
                <a:solidFill>
                  <a:schemeClr val="bg1"/>
                </a:solidFill>
                <a:latin typeface="Calibri" pitchFamily="34" charset="0"/>
                <a:cs typeface="Calibri" pitchFamily="34" charset="0"/>
              </a:rPr>
              <a:t>Física</a:t>
            </a:r>
            <a:r>
              <a:rPr lang="es-ES_tradnl" sz="2400" b="1" dirty="0" smtClean="0">
                <a:solidFill>
                  <a:schemeClr val="bg1"/>
                </a:solidFill>
                <a:latin typeface="Calibri" pitchFamily="34" charset="0"/>
                <a:cs typeface="Calibri" pitchFamily="34" charset="0"/>
              </a:rPr>
              <a:t>. (</a:t>
            </a:r>
            <a:r>
              <a:rPr lang="es-ES_tradnl" sz="2400" b="1" dirty="0" err="1">
                <a:solidFill>
                  <a:schemeClr val="bg1"/>
                </a:solidFill>
                <a:latin typeface="Calibri" pitchFamily="34" charset="0"/>
                <a:cs typeface="Calibri" pitchFamily="34" charset="0"/>
              </a:rPr>
              <a:t>Reverté</a:t>
            </a:r>
            <a:r>
              <a:rPr lang="es-ES_tradnl" sz="2400" b="1" dirty="0">
                <a:solidFill>
                  <a:schemeClr val="bg1"/>
                </a:solidFill>
                <a:latin typeface="Calibri" pitchFamily="34" charset="0"/>
                <a:cs typeface="Calibri" pitchFamily="34" charset="0"/>
              </a:rPr>
              <a:t>, Barcelona, 1986). </a:t>
            </a:r>
          </a:p>
        </p:txBody>
      </p:sp>
      <p:sp>
        <p:nvSpPr>
          <p:cNvPr id="51205" name="Text Box 5"/>
          <p:cNvSpPr txBox="1">
            <a:spLocks noChangeArrowheads="1"/>
          </p:cNvSpPr>
          <p:nvPr/>
        </p:nvSpPr>
        <p:spPr bwMode="auto">
          <a:xfrm>
            <a:off x="3405696" y="3164777"/>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a:solidFill>
                  <a:srgbClr val="FF3300"/>
                </a:solidFill>
                <a:latin typeface="Times New Roman" pitchFamily="18" charset="0"/>
              </a:rPr>
              <a:t>2,2 cm</a:t>
            </a:r>
          </a:p>
        </p:txBody>
      </p:sp>
      <p:grpSp>
        <p:nvGrpSpPr>
          <p:cNvPr id="3" name="Group 6"/>
          <p:cNvGrpSpPr>
            <a:grpSpLocks/>
          </p:cNvGrpSpPr>
          <p:nvPr/>
        </p:nvGrpSpPr>
        <p:grpSpPr bwMode="auto">
          <a:xfrm>
            <a:off x="3348229" y="5632963"/>
            <a:ext cx="1625601" cy="563563"/>
            <a:chOff x="3192" y="2980"/>
            <a:chExt cx="1024" cy="355"/>
          </a:xfrm>
        </p:grpSpPr>
        <p:sp>
          <p:nvSpPr>
            <p:cNvPr id="40965" name="Text Box 7"/>
            <p:cNvSpPr txBox="1">
              <a:spLocks noChangeArrowheads="1"/>
            </p:cNvSpPr>
            <p:nvPr/>
          </p:nvSpPr>
          <p:spPr bwMode="auto">
            <a:xfrm>
              <a:off x="3192" y="3044"/>
              <a:ext cx="1024" cy="291"/>
            </a:xfrm>
            <a:prstGeom prst="rect">
              <a:avLst/>
            </a:prstGeom>
            <a:noFill/>
            <a:ln w="9525">
              <a:noFill/>
              <a:miter lim="800000"/>
              <a:headEnd/>
              <a:tailEnd/>
            </a:ln>
          </p:spPr>
          <p:txBody>
            <a:bodyPr wrap="square">
              <a:spAutoFit/>
            </a:bodyPr>
            <a:lstStyle/>
            <a:p>
              <a:pPr eaLnBrk="0" hangingPunct="0">
                <a:spcBef>
                  <a:spcPct val="50000"/>
                </a:spcBef>
              </a:pPr>
              <a:r>
                <a:rPr lang="es-ES_tradnl" sz="2400" b="1" dirty="0" smtClean="0">
                  <a:solidFill>
                    <a:srgbClr val="FF3300"/>
                  </a:solidFill>
                  <a:latin typeface="Times New Roman" pitchFamily="18" charset="0"/>
                </a:rPr>
                <a:t>1,7 </a:t>
              </a:r>
              <a:r>
                <a:rPr lang="es-ES_tradnl" sz="2400" b="1" dirty="0">
                  <a:solidFill>
                    <a:srgbClr val="FF3300"/>
                  </a:solidFill>
                  <a:latin typeface="Times New Roman" pitchFamily="18" charset="0"/>
                </a:rPr>
                <a:t>cm</a:t>
              </a:r>
            </a:p>
          </p:txBody>
        </p:sp>
        <p:sp>
          <p:nvSpPr>
            <p:cNvPr id="40966" name="Line 8"/>
            <p:cNvSpPr>
              <a:spLocks noChangeShapeType="1"/>
            </p:cNvSpPr>
            <p:nvPr/>
          </p:nvSpPr>
          <p:spPr bwMode="auto">
            <a:xfrm flipH="1">
              <a:off x="3505" y="2980"/>
              <a:ext cx="176" cy="125"/>
            </a:xfrm>
            <a:prstGeom prst="line">
              <a:avLst/>
            </a:prstGeom>
            <a:noFill/>
            <a:ln w="9525">
              <a:solidFill>
                <a:srgbClr val="FF3300"/>
              </a:solidFill>
              <a:round/>
              <a:headEnd type="triangle" w="med" len="med"/>
              <a:tailEnd/>
            </a:ln>
          </p:spPr>
          <p:txBody>
            <a:bodyPr/>
            <a:lstStyle/>
            <a:p>
              <a:endParaRPr lang="es-ES_tradnl"/>
            </a:p>
          </p:txBody>
        </p:sp>
      </p:grpSp>
      <p:sp>
        <p:nvSpPr>
          <p:cNvPr id="10" name="9 Rectángulo"/>
          <p:cNvSpPr/>
          <p:nvPr/>
        </p:nvSpPr>
        <p:spPr>
          <a:xfrm>
            <a:off x="5303520" y="1755648"/>
            <a:ext cx="3523488" cy="3901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10 CuadroTexto"/>
          <p:cNvSpPr txBox="1"/>
          <p:nvPr/>
        </p:nvSpPr>
        <p:spPr>
          <a:xfrm>
            <a:off x="5425440" y="1848310"/>
            <a:ext cx="3249251" cy="3693319"/>
          </a:xfrm>
          <a:prstGeom prst="rect">
            <a:avLst/>
          </a:prstGeom>
          <a:noFill/>
        </p:spPr>
        <p:txBody>
          <a:bodyPr wrap="square" rtlCol="0">
            <a:spAutoFit/>
          </a:bodyPr>
          <a:lstStyle/>
          <a:p>
            <a:pPr algn="just">
              <a:tabLst>
                <a:tab pos="268288" algn="l"/>
              </a:tabLst>
            </a:pPr>
            <a:r>
              <a:rPr lang="es-ES_tradnl" dirty="0" smtClean="0">
                <a:latin typeface="Calibri" pitchFamily="34" charset="0"/>
                <a:cs typeface="Calibri" pitchFamily="34" charset="0"/>
              </a:rPr>
              <a:t>	Esta figura es </a:t>
            </a:r>
            <a:r>
              <a:rPr lang="es-ES_tradnl" b="1" dirty="0" smtClean="0">
                <a:latin typeface="Calibri" pitchFamily="34" charset="0"/>
                <a:cs typeface="Calibri" pitchFamily="34" charset="0"/>
              </a:rPr>
              <a:t>correcta</a:t>
            </a:r>
            <a:r>
              <a:rPr lang="es-ES_tradnl" dirty="0" smtClean="0">
                <a:latin typeface="Calibri" pitchFamily="34" charset="0"/>
                <a:cs typeface="Calibri" pitchFamily="34" charset="0"/>
              </a:rPr>
              <a:t> si se entiende que los autores están haciendo referencia a cualquiera de las posiciones intermedias ya que en ellas la tensión </a:t>
            </a:r>
            <a:r>
              <a:rPr lang="es-ES_tradnl" b="1" i="1" dirty="0" smtClean="0">
                <a:latin typeface="Calibri" pitchFamily="34" charset="0"/>
                <a:cs typeface="Calibri" pitchFamily="34" charset="0"/>
              </a:rPr>
              <a:t>F </a:t>
            </a:r>
            <a:r>
              <a:rPr lang="es-ES_tradnl" dirty="0" smtClean="0">
                <a:latin typeface="Calibri" pitchFamily="34" charset="0"/>
                <a:cs typeface="Calibri" pitchFamily="34" charset="0"/>
              </a:rPr>
              <a:t>es mayor (</a:t>
            </a:r>
            <a:r>
              <a:rPr lang="es-ES_tradnl" dirty="0" smtClean="0">
                <a:latin typeface="Calibri" pitchFamily="34" charset="0"/>
                <a:cs typeface="Calibri" pitchFamily="34" charset="0"/>
              </a:rPr>
              <a:t>2,2 cm</a:t>
            </a:r>
            <a:r>
              <a:rPr lang="es-ES_tradnl" dirty="0" smtClean="0">
                <a:latin typeface="Calibri" pitchFamily="34" charset="0"/>
                <a:cs typeface="Calibri" pitchFamily="34" charset="0"/>
              </a:rPr>
              <a:t>) que la componente normal del peso </a:t>
            </a:r>
            <a:r>
              <a:rPr lang="es-ES_tradnl" b="1" i="1" dirty="0" smtClean="0">
                <a:latin typeface="Calibri" pitchFamily="34" charset="0"/>
                <a:cs typeface="Calibri" pitchFamily="34" charset="0"/>
              </a:rPr>
              <a:t>P</a:t>
            </a:r>
            <a:r>
              <a:rPr lang="es-ES_tradnl" b="1" i="1" baseline="-25000" dirty="0" smtClean="0">
                <a:latin typeface="Calibri" pitchFamily="34" charset="0"/>
                <a:cs typeface="Calibri" pitchFamily="34" charset="0"/>
              </a:rPr>
              <a:t>N</a:t>
            </a:r>
            <a:r>
              <a:rPr lang="es-ES_tradnl" dirty="0" smtClean="0">
                <a:latin typeface="Calibri" pitchFamily="34" charset="0"/>
                <a:cs typeface="Calibri" pitchFamily="34" charset="0"/>
              </a:rPr>
              <a:t> (1,7 cm). </a:t>
            </a:r>
          </a:p>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Sin embargo, </a:t>
            </a:r>
            <a:r>
              <a:rPr lang="es-ES_tradnl" dirty="0" smtClean="0">
                <a:latin typeface="Calibri" pitchFamily="34" charset="0"/>
                <a:cs typeface="Calibri" pitchFamily="34" charset="0"/>
              </a:rPr>
              <a:t>todo parece indicar</a:t>
            </a:r>
            <a:r>
              <a:rPr lang="es-ES_tradnl" dirty="0" smtClean="0">
                <a:latin typeface="Calibri" pitchFamily="34" charset="0"/>
                <a:cs typeface="Calibri" pitchFamily="34" charset="0"/>
              </a:rPr>
              <a:t> que los autores están haciendo referencia a una posición extrema, en cuyo caso la figura no sería correcta. </a:t>
            </a:r>
            <a:endParaRPr lang="es-ES_tradnl"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0-#ppt_w/2"/>
                                          </p:val>
                                        </p:tav>
                                        <p:tav tm="100000">
                                          <p:val>
                                            <p:strVal val="#ppt_x"/>
                                          </p:val>
                                        </p:tav>
                                      </p:tavLst>
                                    </p:anim>
                                    <p:anim calcmode="lin" valueType="num">
                                      <p:cBhvr additive="base">
                                        <p:cTn id="8"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autoUpdateAnimBg="0"/>
      <p:bldP spid="10" grpId="0" animBg="1"/>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pic>
        <p:nvPicPr>
          <p:cNvPr id="41986" name="Picture 2" descr="untitled"/>
          <p:cNvPicPr>
            <a:picLocks noChangeAspect="1" noChangeArrowheads="1"/>
          </p:cNvPicPr>
          <p:nvPr/>
        </p:nvPicPr>
        <p:blipFill>
          <a:blip r:embed="rId2" cstate="print"/>
          <a:srcRect r="9212"/>
          <a:stretch>
            <a:fillRect/>
          </a:stretch>
        </p:blipFill>
        <p:spPr bwMode="auto">
          <a:xfrm>
            <a:off x="344869" y="1159956"/>
            <a:ext cx="4897691" cy="4970750"/>
          </a:xfrm>
          <a:prstGeom prst="rect">
            <a:avLst/>
          </a:prstGeom>
          <a:noFill/>
          <a:ln w="9525">
            <a:solidFill>
              <a:schemeClr val="tx1"/>
            </a:solidFill>
            <a:miter lim="800000"/>
            <a:headEnd/>
            <a:tailEnd/>
          </a:ln>
        </p:spPr>
      </p:pic>
      <p:sp>
        <p:nvSpPr>
          <p:cNvPr id="41987" name="Rectangle 3"/>
          <p:cNvSpPr>
            <a:spLocks noChangeArrowheads="1"/>
          </p:cNvSpPr>
          <p:nvPr/>
        </p:nvSpPr>
        <p:spPr bwMode="auto">
          <a:xfrm>
            <a:off x="0" y="0"/>
            <a:ext cx="8912352" cy="830997"/>
          </a:xfrm>
          <a:prstGeom prst="rect">
            <a:avLst/>
          </a:prstGeom>
          <a:solidFill>
            <a:srgbClr val="00339A"/>
          </a:solidFill>
          <a:ln w="9525">
            <a:noFill/>
            <a:miter lim="800000"/>
            <a:headEnd/>
            <a:tailEnd/>
          </a:ln>
        </p:spPr>
        <p:txBody>
          <a:bodyPr wrap="square">
            <a:spAutoFit/>
          </a:bodyPr>
          <a:lstStyle/>
          <a:p>
            <a:pPr algn="ctr"/>
            <a:r>
              <a:rPr lang="en-US" sz="2400" b="1" dirty="0">
                <a:solidFill>
                  <a:srgbClr val="FFFFFF"/>
                </a:solidFill>
                <a:latin typeface="Calibri" pitchFamily="34" charset="0"/>
                <a:cs typeface="Calibri" pitchFamily="34" charset="0"/>
              </a:rPr>
              <a:t>Lara, C., Puente, J. y </a:t>
            </a:r>
            <a:r>
              <a:rPr lang="en-US" sz="2400" b="1" dirty="0" err="1">
                <a:solidFill>
                  <a:srgbClr val="FFFFFF"/>
                </a:solidFill>
                <a:latin typeface="Calibri" pitchFamily="34" charset="0"/>
                <a:cs typeface="Calibri" pitchFamily="34" charset="0"/>
              </a:rPr>
              <a:t>Romo</a:t>
            </a:r>
            <a:r>
              <a:rPr lang="en-US" sz="2400" b="1" dirty="0">
                <a:solidFill>
                  <a:srgbClr val="FFFFFF"/>
                </a:solidFill>
                <a:latin typeface="Calibri" pitchFamily="34" charset="0"/>
                <a:cs typeface="Calibri" pitchFamily="34" charset="0"/>
              </a:rPr>
              <a:t>, N . </a:t>
            </a:r>
            <a:r>
              <a:rPr lang="es-ES_tradnl" sz="2400" b="1" i="1" dirty="0">
                <a:solidFill>
                  <a:srgbClr val="FFFFFF"/>
                </a:solidFill>
                <a:latin typeface="Calibri" pitchFamily="34" charset="0"/>
                <a:cs typeface="Calibri" pitchFamily="34" charset="0"/>
              </a:rPr>
              <a:t>Física</a:t>
            </a:r>
            <a:r>
              <a:rPr lang="es-ES_tradnl" sz="2400" b="1" dirty="0">
                <a:solidFill>
                  <a:srgbClr val="FFFFFF"/>
                </a:solidFill>
                <a:latin typeface="Calibri" pitchFamily="34" charset="0"/>
                <a:cs typeface="Calibri" pitchFamily="34" charset="0"/>
              </a:rPr>
              <a:t>. 2º Bachillerato.</a:t>
            </a:r>
          </a:p>
          <a:p>
            <a:pPr algn="ctr"/>
            <a:r>
              <a:rPr lang="es-ES_tradnl" sz="2400" b="1" dirty="0">
                <a:solidFill>
                  <a:srgbClr val="FFFFFF"/>
                </a:solidFill>
                <a:latin typeface="Calibri" pitchFamily="34" charset="0"/>
                <a:cs typeface="Calibri" pitchFamily="34" charset="0"/>
              </a:rPr>
              <a:t>(</a:t>
            </a:r>
            <a:r>
              <a:rPr lang="es-ES_tradnl" sz="2400" b="1" dirty="0" err="1">
                <a:solidFill>
                  <a:srgbClr val="FFFFFF"/>
                </a:solidFill>
                <a:latin typeface="Calibri" pitchFamily="34" charset="0"/>
                <a:cs typeface="Calibri" pitchFamily="34" charset="0"/>
              </a:rPr>
              <a:t>Edicions</a:t>
            </a:r>
            <a:r>
              <a:rPr lang="es-ES_tradnl" sz="2400" b="1" dirty="0">
                <a:solidFill>
                  <a:srgbClr val="FFFFFF"/>
                </a:solidFill>
                <a:latin typeface="Calibri" pitchFamily="34" charset="0"/>
                <a:cs typeface="Calibri" pitchFamily="34" charset="0"/>
              </a:rPr>
              <a:t> SM. Madrid. 2001). </a:t>
            </a:r>
          </a:p>
        </p:txBody>
      </p:sp>
      <p:sp>
        <p:nvSpPr>
          <p:cNvPr id="52228" name="Text Box 4"/>
          <p:cNvSpPr txBox="1">
            <a:spLocks noChangeArrowheads="1"/>
          </p:cNvSpPr>
          <p:nvPr/>
        </p:nvSpPr>
        <p:spPr bwMode="auto">
          <a:xfrm>
            <a:off x="2139633" y="3663442"/>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a:rPr>
              <a:t>1,8 cm</a:t>
            </a:r>
          </a:p>
        </p:txBody>
      </p:sp>
      <p:sp>
        <p:nvSpPr>
          <p:cNvPr id="52229" name="Text Box 5"/>
          <p:cNvSpPr txBox="1">
            <a:spLocks noChangeArrowheads="1"/>
          </p:cNvSpPr>
          <p:nvPr/>
        </p:nvSpPr>
        <p:spPr bwMode="auto">
          <a:xfrm>
            <a:off x="4234815" y="4730814"/>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a:rPr>
              <a:t>2,0 cm</a:t>
            </a:r>
          </a:p>
        </p:txBody>
      </p:sp>
      <p:sp>
        <p:nvSpPr>
          <p:cNvPr id="6" name="5 Rectángulo"/>
          <p:cNvSpPr/>
          <p:nvPr/>
        </p:nvSpPr>
        <p:spPr>
          <a:xfrm>
            <a:off x="5682808" y="1169346"/>
            <a:ext cx="3071048" cy="50241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FFFF"/>
              </a:solidFill>
            </a:endParaRPr>
          </a:p>
        </p:txBody>
      </p:sp>
      <p:sp>
        <p:nvSpPr>
          <p:cNvPr id="7" name="6 CuadroTexto"/>
          <p:cNvSpPr txBox="1"/>
          <p:nvPr/>
        </p:nvSpPr>
        <p:spPr>
          <a:xfrm>
            <a:off x="6296796" y="1303458"/>
            <a:ext cx="1828086" cy="646331"/>
          </a:xfrm>
          <a:prstGeom prst="rect">
            <a:avLst/>
          </a:prstGeom>
          <a:noFill/>
        </p:spPr>
        <p:txBody>
          <a:bodyPr wrap="square" rtlCol="0">
            <a:spAutoFit/>
          </a:bodyPr>
          <a:lstStyle/>
          <a:p>
            <a:r>
              <a:rPr lang="es-ES_tradnl" sz="3600" b="1" dirty="0" smtClean="0">
                <a:solidFill>
                  <a:srgbClr val="FF0000"/>
                </a:solidFill>
              </a:rPr>
              <a:t>¡¡ NO !!</a:t>
            </a:r>
            <a:endParaRPr lang="es-ES_tradnl" sz="3600" b="1" dirty="0">
              <a:solidFill>
                <a:srgbClr val="FF0000"/>
              </a:solidFill>
            </a:endParaRPr>
          </a:p>
        </p:txBody>
      </p:sp>
      <p:sp>
        <p:nvSpPr>
          <p:cNvPr id="8" name="7 CuadroTexto"/>
          <p:cNvSpPr txBox="1"/>
          <p:nvPr/>
        </p:nvSpPr>
        <p:spPr>
          <a:xfrm>
            <a:off x="5743100" y="2043382"/>
            <a:ext cx="2986372" cy="3970318"/>
          </a:xfrm>
          <a:prstGeom prst="rect">
            <a:avLst/>
          </a:prstGeom>
          <a:noFill/>
        </p:spPr>
        <p:txBody>
          <a:bodyPr wrap="square" rtlCol="0">
            <a:spAutoFit/>
          </a:bodyPr>
          <a:lstStyle/>
          <a:p>
            <a:pPr algn="just">
              <a:tabLst>
                <a:tab pos="268288" algn="l"/>
              </a:tabLst>
            </a:pPr>
            <a:r>
              <a:rPr lang="es-ES_tradnl" dirty="0" smtClean="0">
                <a:solidFill>
                  <a:srgbClr val="000000"/>
                </a:solidFill>
                <a:latin typeface="Calibri" pitchFamily="34" charset="0"/>
                <a:cs typeface="Calibri" pitchFamily="34" charset="0"/>
              </a:rPr>
              <a:t>	Los autores dibujan la  componente normal del peso </a:t>
            </a:r>
            <a:r>
              <a:rPr lang="es-ES_tradnl" b="1" i="1" dirty="0" smtClean="0">
                <a:solidFill>
                  <a:srgbClr val="000000"/>
                </a:solidFill>
                <a:latin typeface="Times New Roman"/>
                <a:cs typeface="Calibri" pitchFamily="34" charset="0"/>
              </a:rPr>
              <a:t>mg </a:t>
            </a:r>
            <a:r>
              <a:rPr lang="es-ES_tradnl" b="1" i="1" dirty="0" err="1" smtClean="0">
                <a:solidFill>
                  <a:srgbClr val="000000"/>
                </a:solidFill>
                <a:latin typeface="Times New Roman"/>
                <a:cs typeface="Calibri" pitchFamily="34" charset="0"/>
              </a:rPr>
              <a:t>cos</a:t>
            </a:r>
            <a:r>
              <a:rPr lang="el-GR" b="1" i="1" dirty="0" smtClean="0">
                <a:solidFill>
                  <a:srgbClr val="000000"/>
                </a:solidFill>
                <a:latin typeface="Times New Roman"/>
                <a:cs typeface="Calibri" pitchFamily="34" charset="0"/>
              </a:rPr>
              <a:t>θ </a:t>
            </a:r>
            <a:r>
              <a:rPr lang="es-ES_tradnl" dirty="0" smtClean="0">
                <a:solidFill>
                  <a:srgbClr val="000000"/>
                </a:solidFill>
                <a:latin typeface="Calibri" pitchFamily="34" charset="0"/>
                <a:cs typeface="Calibri" pitchFamily="34" charset="0"/>
              </a:rPr>
              <a:t>con un tamaño mayor que la tensión </a:t>
            </a:r>
            <a:r>
              <a:rPr lang="es-ES_tradnl" b="1" i="1" dirty="0" smtClean="0">
                <a:solidFill>
                  <a:srgbClr val="000000"/>
                </a:solidFill>
                <a:latin typeface="Calibri" pitchFamily="34" charset="0"/>
                <a:cs typeface="Calibri" pitchFamily="34" charset="0"/>
              </a:rPr>
              <a:t>T</a:t>
            </a:r>
            <a:r>
              <a:rPr lang="es-ES_tradnl" dirty="0" smtClean="0">
                <a:solidFill>
                  <a:srgbClr val="000000"/>
                </a:solidFill>
                <a:latin typeface="Calibri" pitchFamily="34" charset="0"/>
                <a:cs typeface="Calibri" pitchFamily="34" charset="0"/>
              </a:rPr>
              <a:t>, lo que no es correcto para </a:t>
            </a:r>
            <a:r>
              <a:rPr lang="es-ES_tradnl" b="1" dirty="0" smtClean="0">
                <a:solidFill>
                  <a:srgbClr val="000000"/>
                </a:solidFill>
                <a:latin typeface="Calibri" pitchFamily="34" charset="0"/>
                <a:cs typeface="Calibri" pitchFamily="34" charset="0"/>
              </a:rPr>
              <a:t>ninguna</a:t>
            </a:r>
            <a:r>
              <a:rPr lang="es-ES_tradnl" dirty="0" smtClean="0">
                <a:solidFill>
                  <a:srgbClr val="000000"/>
                </a:solidFill>
                <a:latin typeface="Calibri" pitchFamily="34" charset="0"/>
                <a:cs typeface="Calibri" pitchFamily="34" charset="0"/>
              </a:rPr>
              <a:t> posición.</a:t>
            </a:r>
          </a:p>
          <a:p>
            <a:pPr algn="just">
              <a:tabLst>
                <a:tab pos="268288" algn="l"/>
              </a:tabLst>
            </a:pPr>
            <a:r>
              <a:rPr lang="es-ES_tradnl" dirty="0" smtClean="0">
                <a:solidFill>
                  <a:srgbClr val="000000"/>
                </a:solidFill>
                <a:latin typeface="Calibri" pitchFamily="34" charset="0"/>
                <a:cs typeface="Calibri" pitchFamily="34" charset="0"/>
              </a:rPr>
              <a:t>	Aunque se considerara que las fuerzas son iguales, tampoco ese diagrama sería correcto porque eso sólo sucede en las posiciones extremas, lo que no parece ser así en la figura (ver línea de puntos de la trayectoria).</a:t>
            </a:r>
            <a:endParaRPr lang="es-ES_tradnl" dirty="0">
              <a:solidFill>
                <a:srgbClr val="000000"/>
              </a:solidFill>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additive="base">
                                        <p:cTn id="7" dur="500" fill="hold"/>
                                        <p:tgtEl>
                                          <p:spTgt spid="52228"/>
                                        </p:tgtEl>
                                        <p:attrNameLst>
                                          <p:attrName>ppt_x</p:attrName>
                                        </p:attrNameLst>
                                      </p:cBhvr>
                                      <p:tavLst>
                                        <p:tav tm="0">
                                          <p:val>
                                            <p:strVal val="0-#ppt_w/2"/>
                                          </p:val>
                                        </p:tav>
                                        <p:tav tm="100000">
                                          <p:val>
                                            <p:strVal val="#ppt_x"/>
                                          </p:val>
                                        </p:tav>
                                      </p:tavLst>
                                    </p:anim>
                                    <p:anim calcmode="lin" valueType="num">
                                      <p:cBhvr additive="base">
                                        <p:cTn id="8" dur="5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9"/>
                                        </p:tgtEl>
                                        <p:attrNameLst>
                                          <p:attrName>style.visibility</p:attrName>
                                        </p:attrNameLst>
                                      </p:cBhvr>
                                      <p:to>
                                        <p:strVal val="visible"/>
                                      </p:to>
                                    </p:set>
                                    <p:anim calcmode="lin" valueType="num">
                                      <p:cBhvr additive="base">
                                        <p:cTn id="13" dur="500" fill="hold"/>
                                        <p:tgtEl>
                                          <p:spTgt spid="52229"/>
                                        </p:tgtEl>
                                        <p:attrNameLst>
                                          <p:attrName>ppt_x</p:attrName>
                                        </p:attrNameLst>
                                      </p:cBhvr>
                                      <p:tavLst>
                                        <p:tav tm="0">
                                          <p:val>
                                            <p:strVal val="0-#ppt_w/2"/>
                                          </p:val>
                                        </p:tav>
                                        <p:tav tm="100000">
                                          <p:val>
                                            <p:strVal val="#ppt_x"/>
                                          </p:val>
                                        </p:tav>
                                      </p:tavLst>
                                    </p:anim>
                                    <p:anim calcmode="lin" valueType="num">
                                      <p:cBhvr additive="base">
                                        <p:cTn id="14"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35" presetClass="emph" presetSubtype="0" repeatCount="indefinite" fill="hold" grpId="1" nodeType="withEffect">
                                  <p:stCondLst>
                                    <p:cond delay="0"/>
                                  </p:stCondLst>
                                  <p:childTnLst>
                                    <p:anim calcmode="discrete" valueType="str">
                                      <p:cBhvr>
                                        <p:cTn id="22" dur="500" fill="hold"/>
                                        <p:tgtEl>
                                          <p:spTgt spid="7"/>
                                        </p:tgtEl>
                                        <p:attrNameLst>
                                          <p:attrName>style.visibility</p:attrName>
                                        </p:attrNameLst>
                                      </p:cBhvr>
                                      <p:tavLst>
                                        <p:tav tm="0">
                                          <p:val>
                                            <p:strVal val="hidden"/>
                                          </p:val>
                                        </p:tav>
                                        <p:tav tm="50000">
                                          <p:val>
                                            <p:strVal val="visible"/>
                                          </p:val>
                                        </p:tav>
                                      </p:tavLst>
                                    </p:anim>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P spid="52229" grpId="0" autoUpdateAnimBg="0"/>
      <p:bldP spid="6" grpId="0" animBg="1"/>
      <p:bldP spid="7" grpId="0"/>
      <p:bldP spid="7" grpId="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7" name="6 Rectángulo"/>
          <p:cNvSpPr/>
          <p:nvPr/>
        </p:nvSpPr>
        <p:spPr>
          <a:xfrm>
            <a:off x="1511808" y="1146048"/>
            <a:ext cx="6169152" cy="4425696"/>
          </a:xfrm>
          <a:prstGeom prst="rect">
            <a:avLst/>
          </a:prstGeom>
          <a:solidFill>
            <a:srgbClr val="FBFB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3250" name="Picture 2" descr="Bruño_1998"/>
          <p:cNvPicPr>
            <a:picLocks noChangeAspect="1" noChangeArrowheads="1"/>
          </p:cNvPicPr>
          <p:nvPr/>
        </p:nvPicPr>
        <p:blipFill>
          <a:blip r:embed="rId3" cstate="print"/>
          <a:srcRect t="5297" b="2087"/>
          <a:stretch>
            <a:fillRect/>
          </a:stretch>
        </p:blipFill>
        <p:spPr bwMode="auto">
          <a:xfrm>
            <a:off x="1600772" y="1182624"/>
            <a:ext cx="6017628" cy="4328160"/>
          </a:xfrm>
          <a:prstGeom prst="rect">
            <a:avLst/>
          </a:prstGeom>
          <a:noFill/>
          <a:ln w="9525">
            <a:noFill/>
            <a:miter lim="800000"/>
            <a:headEnd/>
            <a:tailEnd/>
          </a:ln>
        </p:spPr>
      </p:pic>
      <p:sp>
        <p:nvSpPr>
          <p:cNvPr id="53251" name="Rectangle 3"/>
          <p:cNvSpPr>
            <a:spLocks noChangeArrowheads="1"/>
          </p:cNvSpPr>
          <p:nvPr/>
        </p:nvSpPr>
        <p:spPr bwMode="auto">
          <a:xfrm>
            <a:off x="0" y="0"/>
            <a:ext cx="9144000" cy="830997"/>
          </a:xfrm>
          <a:prstGeom prst="rect">
            <a:avLst/>
          </a:prstGeom>
          <a:solidFill>
            <a:srgbClr val="00339A"/>
          </a:solidFill>
          <a:ln w="9525">
            <a:noFill/>
            <a:miter lim="800000"/>
            <a:headEnd/>
            <a:tailEnd/>
          </a:ln>
        </p:spPr>
        <p:txBody>
          <a:bodyPr wrap="square">
            <a:spAutoFit/>
          </a:bodyPr>
          <a:lstStyle/>
          <a:p>
            <a:pPr algn="ctr"/>
            <a:r>
              <a:rPr lang="en-US" sz="2400" b="1" dirty="0" err="1">
                <a:solidFill>
                  <a:schemeClr val="bg1"/>
                </a:solidFill>
                <a:latin typeface="Calibri" pitchFamily="34" charset="0"/>
                <a:cs typeface="Calibri" pitchFamily="34" charset="0"/>
              </a:rPr>
              <a:t>Gisbert</a:t>
            </a:r>
            <a:r>
              <a:rPr lang="en-US" sz="2400" b="1" dirty="0">
                <a:solidFill>
                  <a:schemeClr val="bg1"/>
                </a:solidFill>
                <a:latin typeface="Calibri" pitchFamily="34" charset="0"/>
                <a:cs typeface="Calibri" pitchFamily="34" charset="0"/>
              </a:rPr>
              <a:t>, M. y </a:t>
            </a:r>
            <a:r>
              <a:rPr lang="en-US" sz="2400" b="1" dirty="0" err="1">
                <a:solidFill>
                  <a:schemeClr val="bg1"/>
                </a:solidFill>
                <a:latin typeface="Calibri" pitchFamily="34" charset="0"/>
                <a:cs typeface="Calibri" pitchFamily="34" charset="0"/>
              </a:rPr>
              <a:t>Hernández</a:t>
            </a:r>
            <a:r>
              <a:rPr lang="en-US" sz="2400" b="1" dirty="0">
                <a:solidFill>
                  <a:schemeClr val="bg1"/>
                </a:solidFill>
                <a:latin typeface="Calibri" pitchFamily="34" charset="0"/>
                <a:cs typeface="Calibri" pitchFamily="34" charset="0"/>
              </a:rPr>
              <a:t>, J.L. </a:t>
            </a:r>
            <a:r>
              <a:rPr lang="es-ES_tradnl" sz="2400" b="1" i="1" dirty="0">
                <a:solidFill>
                  <a:schemeClr val="bg1"/>
                </a:solidFill>
                <a:latin typeface="Calibri" pitchFamily="34" charset="0"/>
                <a:cs typeface="Calibri" pitchFamily="34" charset="0"/>
              </a:rPr>
              <a:t>Física</a:t>
            </a:r>
            <a:r>
              <a:rPr lang="es-ES_tradnl" sz="2400" b="1" dirty="0">
                <a:solidFill>
                  <a:schemeClr val="bg1"/>
                </a:solidFill>
                <a:latin typeface="Calibri" pitchFamily="34" charset="0"/>
                <a:cs typeface="Calibri" pitchFamily="34" charset="0"/>
              </a:rPr>
              <a:t>. 2º Bachillerato.</a:t>
            </a:r>
          </a:p>
          <a:p>
            <a:pPr algn="ctr"/>
            <a:r>
              <a:rPr lang="es-ES_tradnl" sz="2400" b="1" dirty="0">
                <a:solidFill>
                  <a:schemeClr val="bg1"/>
                </a:solidFill>
                <a:latin typeface="Calibri" pitchFamily="34" charset="0"/>
                <a:cs typeface="Calibri" pitchFamily="34" charset="0"/>
              </a:rPr>
              <a:t>(Editorial Bruño. Madrid. 1998). </a:t>
            </a:r>
          </a:p>
        </p:txBody>
      </p:sp>
      <p:sp>
        <p:nvSpPr>
          <p:cNvPr id="53252" name="Text Box 4">
            <a:hlinkClick r:id="" action="ppaction://noaction" highlightClick="1"/>
            <a:hlinkHover r:id="" action="ppaction://noaction" highlightClick="1">
              <a:snd r:embed="rId2" name="applause.wav"/>
            </a:hlinkHover>
          </p:cNvPr>
          <p:cNvSpPr txBox="1">
            <a:spLocks noChangeArrowheads="1"/>
          </p:cNvSpPr>
          <p:nvPr/>
        </p:nvSpPr>
        <p:spPr bwMode="auto">
          <a:xfrm>
            <a:off x="1633728" y="2763203"/>
            <a:ext cx="2604453" cy="461665"/>
          </a:xfrm>
          <a:prstGeom prst="rect">
            <a:avLst/>
          </a:prstGeom>
          <a:noFill/>
          <a:ln w="9525">
            <a:noFill/>
            <a:miter lim="800000"/>
            <a:headEnd/>
            <a:tailEnd/>
          </a:ln>
        </p:spPr>
        <p:txBody>
          <a:bodyPr wrap="square">
            <a:spAutoFit/>
          </a:bodyPr>
          <a:lstStyle/>
          <a:p>
            <a:pPr eaLnBrk="0" hangingPunct="0">
              <a:spcBef>
                <a:spcPct val="50000"/>
              </a:spcBef>
            </a:pPr>
            <a:r>
              <a:rPr lang="es-ES" sz="2400" b="1" dirty="0" smtClean="0">
                <a:solidFill>
                  <a:srgbClr val="009900"/>
                </a:solidFill>
                <a:latin typeface="Times New Roman" pitchFamily="18" charset="0"/>
              </a:rPr>
              <a:t>¡¡¡CORRECTA</a:t>
            </a:r>
            <a:r>
              <a:rPr lang="es-ES" sz="2400" b="1" dirty="0">
                <a:solidFill>
                  <a:srgbClr val="009900"/>
                </a:solidFill>
                <a:latin typeface="Times New Roman" pitchFamily="18" charset="0"/>
              </a:rPr>
              <a:t>!!!</a:t>
            </a:r>
          </a:p>
        </p:txBody>
      </p:sp>
      <p:sp>
        <p:nvSpPr>
          <p:cNvPr id="53253" name="Text Box 5"/>
          <p:cNvSpPr txBox="1">
            <a:spLocks noChangeArrowheads="1"/>
          </p:cNvSpPr>
          <p:nvPr/>
        </p:nvSpPr>
        <p:spPr bwMode="auto">
          <a:xfrm>
            <a:off x="5042853" y="2915730"/>
            <a:ext cx="1112837"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1,6 cm</a:t>
            </a:r>
          </a:p>
        </p:txBody>
      </p:sp>
      <p:sp>
        <p:nvSpPr>
          <p:cNvPr id="53254" name="Text Box 6"/>
          <p:cNvSpPr txBox="1">
            <a:spLocks noChangeArrowheads="1"/>
          </p:cNvSpPr>
          <p:nvPr/>
        </p:nvSpPr>
        <p:spPr bwMode="auto">
          <a:xfrm>
            <a:off x="6698488" y="4052253"/>
            <a:ext cx="1112838" cy="457200"/>
          </a:xfrm>
          <a:prstGeom prst="rect">
            <a:avLst/>
          </a:prstGeom>
          <a:noFill/>
          <a:ln w="9525">
            <a:noFill/>
            <a:miter lim="800000"/>
            <a:headEnd/>
            <a:tailEnd/>
          </a:ln>
        </p:spPr>
        <p:txBody>
          <a:bodyPr>
            <a:spAutoFit/>
          </a:bodyPr>
          <a:lstStyle/>
          <a:p>
            <a:pPr eaLnBrk="0" hangingPunct="0">
              <a:spcBef>
                <a:spcPct val="50000"/>
              </a:spcBef>
            </a:pPr>
            <a:r>
              <a:rPr lang="es-ES_tradnl" sz="2400" b="1" dirty="0">
                <a:solidFill>
                  <a:srgbClr val="FF3300"/>
                </a:solidFill>
                <a:latin typeface="Times New Roman" pitchFamily="18" charset="0"/>
              </a:rPr>
              <a:t>1,1 cm</a:t>
            </a:r>
          </a:p>
        </p:txBody>
      </p:sp>
      <p:cxnSp>
        <p:nvCxnSpPr>
          <p:cNvPr id="9" name="8 Conector recto de flecha"/>
          <p:cNvCxnSpPr/>
          <p:nvPr/>
        </p:nvCxnSpPr>
        <p:spPr>
          <a:xfrm>
            <a:off x="6425184" y="2657856"/>
            <a:ext cx="195072" cy="5364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0" y="5754624"/>
            <a:ext cx="9144000" cy="923330"/>
          </a:xfrm>
          <a:prstGeom prst="rect">
            <a:avLst/>
          </a:prstGeom>
          <a:solidFill>
            <a:schemeClr val="bg1"/>
          </a:solidFill>
          <a:ln>
            <a:solidFill>
              <a:schemeClr val="tx1"/>
            </a:solidFill>
          </a:ln>
        </p:spPr>
        <p:txBody>
          <a:bodyPr wrap="square" rtlCol="0">
            <a:spAutoFit/>
          </a:bodyPr>
          <a:lstStyle/>
          <a:p>
            <a:pPr algn="just">
              <a:tabLst>
                <a:tab pos="268288" algn="l"/>
              </a:tabLst>
            </a:pPr>
            <a:r>
              <a:rPr lang="es-ES_tradnl" dirty="0" smtClean="0">
                <a:latin typeface="Calibri" pitchFamily="34" charset="0"/>
                <a:cs typeface="Calibri" pitchFamily="34" charset="0"/>
              </a:rPr>
              <a:t>	</a:t>
            </a:r>
            <a:r>
              <a:rPr lang="es-ES_tradnl" dirty="0" smtClean="0">
                <a:latin typeface="Calibri" pitchFamily="34" charset="0"/>
                <a:cs typeface="Calibri" pitchFamily="34" charset="0"/>
              </a:rPr>
              <a:t>Entendiendo que los autores sitúan al cuerpo en una posición intermedia (ver flecha), el diagrama de fuerzas es correcto porque asignan a la tensión </a:t>
            </a:r>
            <a:r>
              <a:rPr lang="es-ES_tradnl" b="1" i="1" dirty="0" smtClean="0">
                <a:latin typeface="Calibri" pitchFamily="34" charset="0"/>
                <a:cs typeface="Calibri" pitchFamily="34" charset="0"/>
              </a:rPr>
              <a:t>T</a:t>
            </a:r>
            <a:r>
              <a:rPr lang="es-ES_tradnl" dirty="0" smtClean="0">
                <a:latin typeface="Calibri" pitchFamily="34" charset="0"/>
                <a:cs typeface="Calibri" pitchFamily="34" charset="0"/>
              </a:rPr>
              <a:t> una mayor magnitud que a la componente normal del peso </a:t>
            </a:r>
            <a:r>
              <a:rPr lang="es-ES_tradnl" b="1" i="1" dirty="0" err="1" smtClean="0">
                <a:latin typeface="Calibri" pitchFamily="34" charset="0"/>
                <a:cs typeface="Calibri" pitchFamily="34" charset="0"/>
              </a:rPr>
              <a:t>P</a:t>
            </a:r>
            <a:r>
              <a:rPr lang="es-ES_tradnl" b="1" i="1" baseline="-25000" dirty="0" err="1" smtClean="0">
                <a:latin typeface="Calibri" pitchFamily="34" charset="0"/>
                <a:cs typeface="Calibri" pitchFamily="34" charset="0"/>
              </a:rPr>
              <a:t>y</a:t>
            </a:r>
            <a:r>
              <a:rPr lang="es-ES_tradnl" b="1" i="1" baseline="-25000" dirty="0" smtClean="0">
                <a:latin typeface="Calibri" pitchFamily="34" charset="0"/>
                <a:cs typeface="Calibri" pitchFamily="34" charset="0"/>
              </a:rPr>
              <a:t> </a:t>
            </a:r>
            <a:r>
              <a:rPr lang="es-ES_tradnl" b="1" i="1" dirty="0" smtClean="0">
                <a:latin typeface="Calibri" pitchFamily="34" charset="0"/>
                <a:cs typeface="Calibri" pitchFamily="34" charset="0"/>
              </a:rPr>
              <a:t>.</a:t>
            </a:r>
            <a:endParaRPr lang="es-ES_tradnl" b="1" i="1"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532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3253"/>
                                        </p:tgtEl>
                                        <p:attrNameLst>
                                          <p:attrName>style.visibility</p:attrName>
                                        </p:attrNameLst>
                                      </p:cBhvr>
                                      <p:to>
                                        <p:strVal val="visible"/>
                                      </p:to>
                                    </p:set>
                                    <p:anim calcmode="lin" valueType="num">
                                      <p:cBhvr additive="base">
                                        <p:cTn id="17" dur="500" fill="hold"/>
                                        <p:tgtEl>
                                          <p:spTgt spid="53253"/>
                                        </p:tgtEl>
                                        <p:attrNameLst>
                                          <p:attrName>ppt_x</p:attrName>
                                        </p:attrNameLst>
                                      </p:cBhvr>
                                      <p:tavLst>
                                        <p:tav tm="0">
                                          <p:val>
                                            <p:strVal val="0-#ppt_w/2"/>
                                          </p:val>
                                        </p:tav>
                                        <p:tav tm="100000">
                                          <p:val>
                                            <p:strVal val="#ppt_x"/>
                                          </p:val>
                                        </p:tav>
                                      </p:tavLst>
                                    </p:anim>
                                    <p:anim calcmode="lin" valueType="num">
                                      <p:cBhvr additive="base">
                                        <p:cTn id="18"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 calcmode="lin" valueType="num">
                                      <p:cBhvr additive="base">
                                        <p:cTn id="23" dur="500" fill="hold"/>
                                        <p:tgtEl>
                                          <p:spTgt spid="53254"/>
                                        </p:tgtEl>
                                        <p:attrNameLst>
                                          <p:attrName>ppt_x</p:attrName>
                                        </p:attrNameLst>
                                      </p:cBhvr>
                                      <p:tavLst>
                                        <p:tav tm="0">
                                          <p:val>
                                            <p:strVal val="0-#ppt_w/2"/>
                                          </p:val>
                                        </p:tav>
                                        <p:tav tm="100000">
                                          <p:val>
                                            <p:strVal val="#ppt_x"/>
                                          </p:val>
                                        </p:tav>
                                      </p:tavLst>
                                    </p:anim>
                                    <p:anim calcmode="lin" valueType="num">
                                      <p:cBhvr additive="base">
                                        <p:cTn id="24"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3252">
                                            <p:txEl>
                                              <p:pRg st="0" end="0"/>
                                            </p:txEl>
                                          </p:spTgt>
                                        </p:tgtEl>
                                        <p:attrNameLst>
                                          <p:attrName>style.visibility</p:attrName>
                                        </p:attrNameLst>
                                      </p:cBhvr>
                                      <p:to>
                                        <p:strVal val="visible"/>
                                      </p:to>
                                    </p:set>
                                  </p:childTnLst>
                                </p:cTn>
                              </p:par>
                              <p:par>
                                <p:cTn id="29" presetID="35" presetClass="emph" presetSubtype="0" repeatCount="indefinite" fill="hold" grpId="0" nodeType="withEffect">
                                  <p:stCondLst>
                                    <p:cond delay="0"/>
                                  </p:stCondLst>
                                  <p:childTnLst>
                                    <p:anim calcmode="discrete" valueType="str">
                                      <p:cBhvr>
                                        <p:cTn id="30" dur="500" fill="hold"/>
                                        <p:tgtEl>
                                          <p:spTgt spid="53252">
                                            <p:txEl>
                                              <p:pRg st="0" end="0"/>
                                            </p:txEl>
                                          </p:spTgt>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3251" grpId="0" autoUpdateAnimBg="0"/>
      <p:bldP spid="53252" grpId="0" build="p" autoUpdateAnimBg="0"/>
      <p:bldP spid="53252" grpId="1" build="allAtOnce"/>
      <p:bldP spid="53253" grpId="0" autoUpdateAnimBg="0"/>
      <p:bldP spid="53254" grpId="0" autoUpdateAnimBg="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39A"/>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375007" y="4916488"/>
            <a:ext cx="6320961" cy="584775"/>
          </a:xfrm>
          <a:prstGeom prst="rect">
            <a:avLst/>
          </a:prstGeom>
          <a:noFill/>
          <a:ln w="9525">
            <a:noFill/>
            <a:miter lim="800000"/>
            <a:headEnd/>
            <a:tailEnd/>
          </a:ln>
        </p:spPr>
        <p:txBody>
          <a:bodyPr wrap="none">
            <a:spAutoFit/>
          </a:bodyPr>
          <a:lstStyle/>
          <a:p>
            <a:pPr algn="ctr"/>
            <a:r>
              <a:rPr lang="en-US" sz="1600" dirty="0">
                <a:solidFill>
                  <a:srgbClr val="FFFF00"/>
                </a:solidFill>
                <a:latin typeface="Comic Sans MS" pitchFamily="66" charset="0"/>
                <a:cs typeface="Arial" charset="0"/>
              </a:rPr>
              <a:t>D. L. Wallach, “</a:t>
            </a:r>
            <a:r>
              <a:rPr lang="en-US" sz="1600" dirty="0" err="1">
                <a:solidFill>
                  <a:srgbClr val="FFFF00"/>
                </a:solidFill>
                <a:latin typeface="Comic Sans MS" pitchFamily="66" charset="0"/>
                <a:cs typeface="Arial" charset="0"/>
              </a:rPr>
              <a:t>Halliday</a:t>
            </a:r>
            <a:r>
              <a:rPr lang="en-US" sz="1600" dirty="0">
                <a:solidFill>
                  <a:srgbClr val="FFFF00"/>
                </a:solidFill>
                <a:latin typeface="Comic Sans MS" pitchFamily="66" charset="0"/>
                <a:cs typeface="Arial" charset="0"/>
              </a:rPr>
              <a:t> and </a:t>
            </a:r>
            <a:r>
              <a:rPr lang="en-US" sz="1600" dirty="0" err="1">
                <a:solidFill>
                  <a:srgbClr val="FFFF00"/>
                </a:solidFill>
                <a:latin typeface="Comic Sans MS" pitchFamily="66" charset="0"/>
                <a:cs typeface="Arial" charset="0"/>
              </a:rPr>
              <a:t>Resnick</a:t>
            </a:r>
            <a:r>
              <a:rPr lang="en-US" sz="1600" dirty="0">
                <a:solidFill>
                  <a:srgbClr val="FFFF00"/>
                </a:solidFill>
                <a:latin typeface="Comic Sans MS" pitchFamily="66" charset="0"/>
                <a:cs typeface="Arial" charset="0"/>
              </a:rPr>
              <a:t> Physics Through the Years”,</a:t>
            </a:r>
          </a:p>
          <a:p>
            <a:pPr algn="ctr"/>
            <a:r>
              <a:rPr lang="en-US" sz="1600" i="1" dirty="0" smtClean="0">
                <a:solidFill>
                  <a:srgbClr val="FFFF00"/>
                </a:solidFill>
                <a:latin typeface="Comic Sans MS" pitchFamily="66" charset="0"/>
                <a:cs typeface="Arial" charset="0"/>
              </a:rPr>
              <a:t>Physics Teacher.</a:t>
            </a:r>
            <a:r>
              <a:rPr lang="en-US" sz="1600" dirty="0" smtClean="0">
                <a:solidFill>
                  <a:srgbClr val="FFFF00"/>
                </a:solidFill>
                <a:latin typeface="Comic Sans MS" pitchFamily="66" charset="0"/>
                <a:cs typeface="Arial" charset="0"/>
              </a:rPr>
              <a:t>, </a:t>
            </a:r>
            <a:r>
              <a:rPr lang="en-US" sz="1600" dirty="0">
                <a:solidFill>
                  <a:srgbClr val="FFFF00"/>
                </a:solidFill>
                <a:latin typeface="Comic Sans MS" pitchFamily="66" charset="0"/>
                <a:cs typeface="Arial" charset="0"/>
              </a:rPr>
              <a:t>31, 506-507 (Nov. 1993).</a:t>
            </a:r>
            <a:endParaRPr lang="es-ES" sz="1600" dirty="0">
              <a:solidFill>
                <a:srgbClr val="FFFF00"/>
              </a:solidFill>
              <a:latin typeface="Comic Sans MS" pitchFamily="66" charset="0"/>
              <a:cs typeface="Arial" charset="0"/>
            </a:endParaRPr>
          </a:p>
        </p:txBody>
      </p:sp>
      <p:sp>
        <p:nvSpPr>
          <p:cNvPr id="54275" name="Rectangle 3"/>
          <p:cNvSpPr>
            <a:spLocks noChangeArrowheads="1"/>
          </p:cNvSpPr>
          <p:nvPr/>
        </p:nvSpPr>
        <p:spPr bwMode="auto">
          <a:xfrm>
            <a:off x="668338" y="922338"/>
            <a:ext cx="8088312" cy="3662541"/>
          </a:xfrm>
          <a:prstGeom prst="rect">
            <a:avLst/>
          </a:prstGeom>
          <a:noFill/>
          <a:ln w="9525">
            <a:noFill/>
            <a:miter lim="800000"/>
            <a:headEnd/>
            <a:tailEnd/>
          </a:ln>
        </p:spPr>
        <p:txBody>
          <a:bodyPr>
            <a:spAutoFit/>
          </a:bodyPr>
          <a:lstStyle/>
          <a:p>
            <a:pPr algn="ctr">
              <a:lnSpc>
                <a:spcPct val="130000"/>
              </a:lnSpc>
            </a:pPr>
            <a:r>
              <a:rPr lang="en-US" sz="3200" b="1" i="1" dirty="0">
                <a:solidFill>
                  <a:schemeClr val="bg1"/>
                </a:solidFill>
                <a:latin typeface="Comic Sans MS" pitchFamily="66" charset="0"/>
                <a:ea typeface="Arial Unicode MS" pitchFamily="34" charset="-128"/>
                <a:cs typeface="Arial Unicode MS" pitchFamily="34" charset="-128"/>
              </a:rPr>
              <a:t>“If you are an author of books</a:t>
            </a:r>
            <a:endParaRPr lang="es-ES" sz="3200" b="1" dirty="0">
              <a:solidFill>
                <a:schemeClr val="bg1"/>
              </a:solidFill>
              <a:latin typeface="Comic Sans MS" pitchFamily="66" charset="0"/>
              <a:ea typeface="Arial Unicode MS" pitchFamily="34" charset="-128"/>
              <a:cs typeface="Arial Unicode MS" pitchFamily="34" charset="-128"/>
            </a:endParaRPr>
          </a:p>
          <a:p>
            <a:pPr algn="ctr" eaLnBrk="0" hangingPunct="0">
              <a:lnSpc>
                <a:spcPct val="130000"/>
              </a:lnSpc>
            </a:pPr>
            <a:r>
              <a:rPr lang="en-US" sz="3200" b="1" i="1" dirty="0">
                <a:solidFill>
                  <a:schemeClr val="bg1"/>
                </a:solidFill>
                <a:latin typeface="Comic Sans MS" pitchFamily="66" charset="0"/>
                <a:ea typeface="Arial Unicode MS" pitchFamily="34" charset="-128"/>
                <a:cs typeface="Arial Unicode MS" pitchFamily="34" charset="-128"/>
              </a:rPr>
              <a:t>You’d better beware of what cooks.</a:t>
            </a:r>
            <a:endParaRPr lang="es-ES" sz="3200" b="1" dirty="0">
              <a:solidFill>
                <a:schemeClr val="bg1"/>
              </a:solidFill>
              <a:latin typeface="Comic Sans MS" pitchFamily="66" charset="0"/>
              <a:ea typeface="Arial Unicode MS" pitchFamily="34" charset="-128"/>
              <a:cs typeface="Arial Unicode MS" pitchFamily="34" charset="-128"/>
            </a:endParaRPr>
          </a:p>
          <a:p>
            <a:pPr algn="ctr" eaLnBrk="0" hangingPunct="0">
              <a:lnSpc>
                <a:spcPct val="130000"/>
              </a:lnSpc>
            </a:pPr>
            <a:r>
              <a:rPr lang="en-US" sz="3200" b="1" i="1" dirty="0">
                <a:solidFill>
                  <a:schemeClr val="bg1"/>
                </a:solidFill>
                <a:latin typeface="Comic Sans MS" pitchFamily="66" charset="0"/>
                <a:ea typeface="Arial Unicode MS" pitchFamily="34" charset="-128"/>
                <a:cs typeface="Arial Unicode MS" pitchFamily="34" charset="-128"/>
              </a:rPr>
              <a:t>The figures you draw</a:t>
            </a:r>
            <a:endParaRPr lang="es-ES" sz="3200" b="1" dirty="0">
              <a:solidFill>
                <a:schemeClr val="bg1"/>
              </a:solidFill>
              <a:latin typeface="Comic Sans MS" pitchFamily="66" charset="0"/>
              <a:ea typeface="Arial Unicode MS" pitchFamily="34" charset="-128"/>
              <a:cs typeface="Arial Unicode MS" pitchFamily="34" charset="-128"/>
            </a:endParaRPr>
          </a:p>
          <a:p>
            <a:pPr algn="ctr" eaLnBrk="0" hangingPunct="0">
              <a:lnSpc>
                <a:spcPct val="130000"/>
              </a:lnSpc>
            </a:pPr>
            <a:r>
              <a:rPr lang="en-US" sz="3200" b="1" i="1" dirty="0">
                <a:solidFill>
                  <a:schemeClr val="bg1"/>
                </a:solidFill>
                <a:latin typeface="Comic Sans MS" pitchFamily="66" charset="0"/>
                <a:ea typeface="Arial Unicode MS" pitchFamily="34" charset="-128"/>
                <a:cs typeface="Arial Unicode MS" pitchFamily="34" charset="-128"/>
              </a:rPr>
              <a:t>You think have no flaw</a:t>
            </a:r>
            <a:endParaRPr lang="es-ES" sz="3200" b="1" dirty="0">
              <a:solidFill>
                <a:schemeClr val="bg1"/>
              </a:solidFill>
              <a:latin typeface="Comic Sans MS" pitchFamily="66" charset="0"/>
              <a:ea typeface="Arial Unicode MS" pitchFamily="34" charset="-128"/>
              <a:cs typeface="Arial Unicode MS" pitchFamily="34" charset="-128"/>
            </a:endParaRPr>
          </a:p>
          <a:p>
            <a:pPr algn="ctr" eaLnBrk="0" hangingPunct="0">
              <a:lnSpc>
                <a:spcPct val="130000"/>
              </a:lnSpc>
            </a:pPr>
            <a:r>
              <a:rPr lang="en-US" sz="3200" b="1" i="1" dirty="0">
                <a:solidFill>
                  <a:schemeClr val="bg1"/>
                </a:solidFill>
                <a:latin typeface="Comic Sans MS" pitchFamily="66" charset="0"/>
                <a:ea typeface="Arial Unicode MS" pitchFamily="34" charset="-128"/>
                <a:cs typeface="Arial Unicode MS" pitchFamily="34" charset="-128"/>
              </a:rPr>
              <a:t>Until viewed by a student who looks”.</a:t>
            </a:r>
            <a:endParaRPr lang="es-ES" sz="3200" b="1" dirty="0">
              <a:solidFill>
                <a:schemeClr val="bg1"/>
              </a:solidFill>
              <a:latin typeface="Comic Sans MS" pitchFamily="66" charset="0"/>
              <a:ea typeface="Arial Unicode MS" pitchFamily="34" charset="-128"/>
              <a:cs typeface="Arial Unicode MS" pitchFamily="34" charset="-128"/>
            </a:endParaRPr>
          </a:p>
          <a:p>
            <a:pPr eaLnBrk="0" hangingPunct="0"/>
            <a:endParaRPr lang="es-ES" sz="2400" b="1" dirty="0">
              <a:solidFill>
                <a:schemeClr val="bg1"/>
              </a:solidFill>
              <a:latin typeface="Comic Sans MS"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0" fill="hold"/>
                                        <p:tgtEl>
                                          <p:spTgt spid="54275"/>
                                        </p:tgtEl>
                                        <p:attrNameLst>
                                          <p:attrName>ppt_x</p:attrName>
                                        </p:attrNameLst>
                                      </p:cBhvr>
                                      <p:tavLst>
                                        <p:tav tm="0">
                                          <p:val>
                                            <p:strVal val="#ppt_x"/>
                                          </p:val>
                                        </p:tav>
                                        <p:tav tm="100000">
                                          <p:val>
                                            <p:strVal val="#ppt_x"/>
                                          </p:val>
                                        </p:tav>
                                      </p:tavLst>
                                    </p:anim>
                                    <p:anim calcmode="lin" valueType="num">
                                      <p:cBhvr additive="base">
                                        <p:cTn id="8" dur="5000" fill="hold"/>
                                        <p:tgtEl>
                                          <p:spTgt spid="5427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54274"/>
                                        </p:tgtEl>
                                        <p:attrNameLst>
                                          <p:attrName>style.visibility</p:attrName>
                                        </p:attrNameLst>
                                      </p:cBhvr>
                                      <p:to>
                                        <p:strVal val="visible"/>
                                      </p:to>
                                    </p:set>
                                    <p:animEffect transition="in" filter="fade">
                                      <p:cBhvr>
                                        <p:cTn id="12" dur="2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9220" name="AutoShape 4">
            <a:hlinkClick r:id="" action="ppaction://noaction" highlightClick="1"/>
          </p:cNvPr>
          <p:cNvSpPr>
            <a:spLocks noChangeArrowheads="1"/>
          </p:cNvSpPr>
          <p:nvPr/>
        </p:nvSpPr>
        <p:spPr bwMode="auto">
          <a:xfrm>
            <a:off x="2022475" y="854075"/>
            <a:ext cx="5132388" cy="3811588"/>
          </a:xfrm>
          <a:prstGeom prst="actionButtonBlank">
            <a:avLst/>
          </a:prstGeom>
          <a:solidFill>
            <a:srgbClr val="000066"/>
          </a:solidFill>
          <a:ln w="9525">
            <a:noFill/>
            <a:miter lim="800000"/>
            <a:headEnd/>
            <a:tailEnd/>
          </a:ln>
        </p:spPr>
        <p:txBody>
          <a:bodyPr wrap="none" anchor="ctr"/>
          <a:lstStyle/>
          <a:p>
            <a:pPr algn="ctr">
              <a:defRPr/>
            </a:pPr>
            <a:r>
              <a:rPr lang="es-ES" sz="8000" b="1" kern="0" dirty="0" smtClean="0">
                <a:solidFill>
                  <a:srgbClr val="FFFFFF"/>
                </a:solidFill>
                <a:latin typeface="Arial"/>
              </a:rPr>
              <a:t>4</a:t>
            </a:r>
            <a:endParaRPr lang="es-ES" sz="8000" b="1" kern="0" dirty="0">
              <a:solidFill>
                <a:srgbClr val="FFFFFF"/>
              </a:solidFill>
              <a:latin typeface="Arial"/>
            </a:endParaRPr>
          </a:p>
          <a:p>
            <a:pPr algn="ctr">
              <a:defRPr/>
            </a:pPr>
            <a:endParaRPr lang="es-ES" sz="4800" b="1" dirty="0">
              <a:solidFill>
                <a:srgbClr val="FFFF00"/>
              </a:solidFill>
              <a:latin typeface="Calibri" pitchFamily="34" charset="0"/>
            </a:endParaRPr>
          </a:p>
          <a:p>
            <a:pPr algn="ctr">
              <a:defRPr/>
            </a:pPr>
            <a:r>
              <a:rPr lang="es-ES" sz="4800" b="1" dirty="0">
                <a:solidFill>
                  <a:srgbClr val="FFFF00"/>
                </a:solidFill>
                <a:latin typeface="Calibri" pitchFamily="34" charset="0"/>
              </a:rPr>
              <a:t>AUTOEVALUACIÓN</a:t>
            </a:r>
          </a:p>
          <a:p>
            <a:pPr algn="ctr">
              <a:defRPr/>
            </a:pPr>
            <a:endParaRPr lang="es-ES" b="1" dirty="0">
              <a:solidFill>
                <a:srgbClr val="FFFFFF"/>
              </a:solidFill>
              <a:latin typeface="Calibri" pitchFamily="34" charset="0"/>
            </a:endParaRPr>
          </a:p>
          <a:p>
            <a:pPr algn="ctr">
              <a:defRPr/>
            </a:pPr>
            <a:r>
              <a:rPr lang="es-ES" dirty="0">
                <a:solidFill>
                  <a:srgbClr val="FFFFFF"/>
                </a:solidFill>
                <a:latin typeface="Calibri" pitchFamily="34" charset="0"/>
              </a:rPr>
              <a:t>Ir a Flash interactivo:</a:t>
            </a:r>
          </a:p>
          <a:p>
            <a:pPr algn="ctr">
              <a:defRPr/>
            </a:pPr>
            <a:r>
              <a:rPr lang="es-ES" b="1" dirty="0">
                <a:solidFill>
                  <a:srgbClr val="FFFFFF"/>
                </a:solidFill>
                <a:latin typeface="Calibri" pitchFamily="34" charset="0"/>
              </a:rPr>
              <a:t> </a:t>
            </a:r>
            <a:r>
              <a:rPr lang="es-ES" b="1" dirty="0">
                <a:solidFill>
                  <a:srgbClr val="92D050"/>
                </a:solidFill>
                <a:latin typeface="Calibri" pitchFamily="34" charset="0"/>
              </a:rPr>
              <a:t>PénduloSimple.swf</a:t>
            </a:r>
          </a:p>
          <a:p>
            <a:pPr algn="ctr">
              <a:defRPr/>
            </a:pPr>
            <a:endParaRPr lang="es-ES" b="1" dirty="0">
              <a:solidFill>
                <a:srgbClr val="FFFFFF"/>
              </a:solidFill>
              <a:latin typeface="Calibri" pitchFamily="34" charset="0"/>
            </a:endParaRPr>
          </a:p>
          <a:p>
            <a:pPr algn="ctr">
              <a:defRPr/>
            </a:pPr>
            <a:r>
              <a:rPr lang="es-ES_tradnl" dirty="0">
                <a:solidFill>
                  <a:srgbClr val="000000"/>
                </a:solidFill>
              </a:rPr>
              <a:t> </a:t>
            </a:r>
            <a:r>
              <a:rPr lang="es-ES_tradnl" dirty="0">
                <a:solidFill>
                  <a:srgbClr val="000000"/>
                </a:solidFill>
                <a:hlinkClick r:id="rId2"/>
              </a:rPr>
              <a:t>https://goo.gl/F6hi0I</a:t>
            </a:r>
            <a:endParaRPr lang="es-ES" b="1" dirty="0">
              <a:solidFill>
                <a:srgbClr val="FFFFFF"/>
              </a:solidFill>
              <a:latin typeface="Calibri" pitchFamily="34" charset="0"/>
            </a:endParaRPr>
          </a:p>
          <a:p>
            <a:pPr algn="ctr">
              <a:defRPr/>
            </a:pPr>
            <a:endParaRPr lang="es-ES" sz="2400" b="1" dirty="0">
              <a:solidFill>
                <a:srgbClr val="FFFFFF"/>
              </a:solidFill>
              <a:latin typeface="Comic Sans MS" pitchFamily="66" charset="0"/>
            </a:endParaRPr>
          </a:p>
          <a:p>
            <a:pPr algn="ctr">
              <a:defRPr/>
            </a:pPr>
            <a:endParaRPr lang="es-ES" sz="3200" b="1" dirty="0">
              <a:solidFill>
                <a:srgbClr val="FFFF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685800" y="1628775"/>
            <a:ext cx="7772400" cy="3529013"/>
          </a:xfrm>
        </p:spPr>
        <p:txBody>
          <a:bodyPr/>
          <a:lstStyle/>
          <a:p>
            <a:pPr eaLnBrk="1" hangingPunct="1">
              <a:lnSpc>
                <a:spcPct val="130000"/>
              </a:lnSpc>
            </a:pPr>
            <a:r>
              <a:rPr lang="es-ES" sz="9600" b="1" smtClean="0">
                <a:solidFill>
                  <a:schemeClr val="bg1"/>
                </a:solidFill>
                <a:latin typeface="Calibri" pitchFamily="34" charset="0"/>
                <a:cs typeface="Times New Roman" pitchFamily="18" charset="0"/>
              </a:rPr>
              <a:t>F I 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0" y="849313"/>
          <a:ext cx="9144000" cy="6008687"/>
        </p:xfrm>
        <a:graphic>
          <a:graphicData uri="http://schemas.openxmlformats.org/presentationml/2006/ole">
            <p:oleObj spid="_x0000_s104450" name="Dibujo" r:id="rId3" imgW="9887040" imgH="6496200" progId="Presentations.Drawing.17">
              <p:embed/>
            </p:oleObj>
          </a:graphicData>
        </a:graphic>
      </p:graphicFrame>
      <p:sp>
        <p:nvSpPr>
          <p:cNvPr id="1028" name="4 CuadroTexto"/>
          <p:cNvSpPr txBox="1">
            <a:spLocks noChangeArrowheads="1"/>
          </p:cNvSpPr>
          <p:nvPr/>
        </p:nvSpPr>
        <p:spPr bwMode="auto">
          <a:xfrm>
            <a:off x="0" y="0"/>
            <a:ext cx="9144000" cy="923330"/>
          </a:xfrm>
          <a:prstGeom prst="rect">
            <a:avLst/>
          </a:prstGeom>
          <a:solidFill>
            <a:srgbClr val="00339A"/>
          </a:solidFill>
          <a:ln w="9525">
            <a:noFill/>
            <a:miter lim="800000"/>
            <a:headEnd/>
            <a:tailEnd/>
          </a:ln>
        </p:spPr>
        <p:txBody>
          <a:bodyPr>
            <a:spAutoFit/>
          </a:bodyPr>
          <a:lstStyle/>
          <a:p>
            <a:pPr algn="ctr"/>
            <a:r>
              <a:rPr lang="es-ES_tradnl" b="1" dirty="0" smtClean="0">
                <a:solidFill>
                  <a:srgbClr val="FFFFFF"/>
                </a:solidFill>
                <a:latin typeface="Calibri" pitchFamily="34" charset="0"/>
              </a:rPr>
              <a:t>En las siguientes opciones, elegir la que responde correctamente a las fuerzas que, en la posición de </a:t>
            </a:r>
            <a:r>
              <a:rPr lang="es-ES_tradnl" b="1" dirty="0" smtClean="0">
                <a:solidFill>
                  <a:srgbClr val="FFFF00"/>
                </a:solidFill>
                <a:latin typeface="Calibri" pitchFamily="34" charset="0"/>
              </a:rPr>
              <a:t>máxima elongación</a:t>
            </a:r>
            <a:r>
              <a:rPr lang="es-ES_tradnl" b="1" dirty="0" smtClean="0">
                <a:solidFill>
                  <a:srgbClr val="FFFFFF"/>
                </a:solidFill>
                <a:latin typeface="Calibri" pitchFamily="34" charset="0"/>
              </a:rPr>
              <a:t>, </a:t>
            </a:r>
            <a:r>
              <a:rPr lang="es-ES_tradnl" b="1" dirty="0">
                <a:solidFill>
                  <a:srgbClr val="FFFFFF"/>
                </a:solidFill>
                <a:latin typeface="Calibri" pitchFamily="34" charset="0"/>
              </a:rPr>
              <a:t>actúan sobre el cuerpo de la figura que oscila en el plano vertical (péndulo simple</a:t>
            </a:r>
            <a:r>
              <a:rPr lang="es-ES_tradnl" b="1" dirty="0" smtClean="0">
                <a:solidFill>
                  <a:srgbClr val="FFFFFF"/>
                </a:solidFill>
                <a:latin typeface="Calibri" pitchFamily="34" charset="0"/>
              </a:rPr>
              <a:t>). Señalar </a:t>
            </a:r>
            <a:r>
              <a:rPr lang="es-ES_tradnl" b="1" dirty="0">
                <a:solidFill>
                  <a:srgbClr val="FFFFFF"/>
                </a:solidFill>
                <a:latin typeface="Calibri" pitchFamily="34" charset="0"/>
              </a:rPr>
              <a:t>también la fuerza </a:t>
            </a:r>
            <a:r>
              <a:rPr lang="es-ES_tradnl" b="1" dirty="0" smtClean="0">
                <a:solidFill>
                  <a:srgbClr val="FFFFFF"/>
                </a:solidFill>
                <a:latin typeface="Calibri" pitchFamily="34" charset="0"/>
              </a:rPr>
              <a:t>resultante </a:t>
            </a:r>
            <a:r>
              <a:rPr lang="el-GR" b="1" dirty="0" smtClean="0">
                <a:solidFill>
                  <a:srgbClr val="FFFFFF"/>
                </a:solidFill>
                <a:latin typeface="Calibri" pitchFamily="34" charset="0"/>
              </a:rPr>
              <a:t>Σ</a:t>
            </a:r>
            <a:r>
              <a:rPr lang="es-ES_tradnl" b="1" dirty="0" smtClean="0">
                <a:solidFill>
                  <a:srgbClr val="FFFFFF"/>
                </a:solidFill>
                <a:latin typeface="Calibri" pitchFamily="34" charset="0"/>
              </a:rPr>
              <a:t>F.</a:t>
            </a:r>
            <a:endParaRPr lang="es-ES_tradnl" dirty="0">
              <a:solidFill>
                <a:srgbClr val="FFFFFF"/>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849313"/>
          <a:ext cx="9144000" cy="6008687"/>
        </p:xfrm>
        <a:graphic>
          <a:graphicData uri="http://schemas.openxmlformats.org/presentationml/2006/ole">
            <p:oleObj spid="_x0000_s2050" name="Dibujo" r:id="rId3" imgW="9887040" imgH="6496200" progId="Presentations.Drawing.17">
              <p:embed/>
            </p:oleObj>
          </a:graphicData>
        </a:graphic>
      </p:graphicFrame>
      <p:sp>
        <p:nvSpPr>
          <p:cNvPr id="5" name="4 CuadroTexto"/>
          <p:cNvSpPr txBox="1">
            <a:spLocks noChangeArrowheads="1"/>
          </p:cNvSpPr>
          <p:nvPr/>
        </p:nvSpPr>
        <p:spPr bwMode="auto">
          <a:xfrm>
            <a:off x="0" y="0"/>
            <a:ext cx="9144000" cy="923330"/>
          </a:xfrm>
          <a:prstGeom prst="rect">
            <a:avLst/>
          </a:prstGeom>
          <a:solidFill>
            <a:srgbClr val="00339A"/>
          </a:solidFill>
          <a:ln w="9525">
            <a:noFill/>
            <a:miter lim="800000"/>
            <a:headEnd/>
            <a:tailEnd/>
          </a:ln>
        </p:spPr>
        <p:txBody>
          <a:bodyPr>
            <a:spAutoFit/>
          </a:bodyPr>
          <a:lstStyle/>
          <a:p>
            <a:pPr algn="ctr"/>
            <a:r>
              <a:rPr lang="es-ES_tradnl" b="1" dirty="0" smtClean="0">
                <a:solidFill>
                  <a:srgbClr val="FFFFFF"/>
                </a:solidFill>
                <a:latin typeface="Calibri" pitchFamily="34" charset="0"/>
              </a:rPr>
              <a:t>En las siguientes opciones, elegir la que responde correctamente a las fuerzas que, en </a:t>
            </a:r>
            <a:r>
              <a:rPr lang="es-ES_tradnl" b="1" dirty="0" smtClean="0">
                <a:solidFill>
                  <a:srgbClr val="FFFFFF"/>
                </a:solidFill>
                <a:latin typeface="Calibri" pitchFamily="34" charset="0"/>
              </a:rPr>
              <a:t>una </a:t>
            </a:r>
            <a:r>
              <a:rPr lang="es-ES_tradnl" b="1" dirty="0" smtClean="0">
                <a:solidFill>
                  <a:srgbClr val="FFFFFF"/>
                </a:solidFill>
                <a:latin typeface="Calibri" pitchFamily="34" charset="0"/>
              </a:rPr>
              <a:t>posición </a:t>
            </a:r>
            <a:r>
              <a:rPr lang="es-ES_tradnl" b="1" dirty="0" smtClean="0">
                <a:solidFill>
                  <a:srgbClr val="FFFF00"/>
                </a:solidFill>
                <a:latin typeface="Calibri" pitchFamily="34" charset="0"/>
              </a:rPr>
              <a:t> intermedia</a:t>
            </a:r>
            <a:r>
              <a:rPr lang="es-ES_tradnl" b="1" dirty="0" smtClean="0">
                <a:solidFill>
                  <a:srgbClr val="FFFFFF"/>
                </a:solidFill>
                <a:latin typeface="Calibri" pitchFamily="34" charset="0"/>
              </a:rPr>
              <a:t>, </a:t>
            </a:r>
            <a:r>
              <a:rPr lang="es-ES_tradnl" b="1" dirty="0">
                <a:solidFill>
                  <a:srgbClr val="FFFFFF"/>
                </a:solidFill>
                <a:latin typeface="Calibri" pitchFamily="34" charset="0"/>
              </a:rPr>
              <a:t>actúan sobre el cuerpo de la figura que oscila en el plano vertical (péndulo simple</a:t>
            </a:r>
            <a:r>
              <a:rPr lang="es-ES_tradnl" b="1" dirty="0" smtClean="0">
                <a:solidFill>
                  <a:srgbClr val="FFFFFF"/>
                </a:solidFill>
                <a:latin typeface="Calibri" pitchFamily="34" charset="0"/>
              </a:rPr>
              <a:t>). </a:t>
            </a:r>
            <a:r>
              <a:rPr lang="es-ES_tradnl" b="1" dirty="0" smtClean="0">
                <a:solidFill>
                  <a:srgbClr val="FFFFFF"/>
                </a:solidFill>
                <a:latin typeface="Calibri" pitchFamily="34" charset="0"/>
              </a:rPr>
              <a:t>Señalar </a:t>
            </a:r>
            <a:r>
              <a:rPr lang="es-ES_tradnl" b="1" dirty="0">
                <a:solidFill>
                  <a:srgbClr val="FFFFFF"/>
                </a:solidFill>
                <a:latin typeface="Calibri" pitchFamily="34" charset="0"/>
              </a:rPr>
              <a:t>también la fuerza </a:t>
            </a:r>
            <a:r>
              <a:rPr lang="es-ES_tradnl" b="1" dirty="0" smtClean="0">
                <a:solidFill>
                  <a:srgbClr val="FFFFFF"/>
                </a:solidFill>
                <a:latin typeface="Calibri" pitchFamily="34" charset="0"/>
              </a:rPr>
              <a:t>resultante </a:t>
            </a:r>
            <a:r>
              <a:rPr lang="el-GR" b="1" dirty="0" smtClean="0">
                <a:solidFill>
                  <a:srgbClr val="FFFFFF"/>
                </a:solidFill>
                <a:latin typeface="Calibri" pitchFamily="34" charset="0"/>
              </a:rPr>
              <a:t>Σ</a:t>
            </a:r>
            <a:r>
              <a:rPr lang="es-ES_tradnl" b="1" dirty="0" smtClean="0">
                <a:solidFill>
                  <a:srgbClr val="FFFFFF"/>
                </a:solidFill>
                <a:latin typeface="Calibri" pitchFamily="34" charset="0"/>
              </a:rPr>
              <a:t>F.</a:t>
            </a:r>
            <a:endParaRPr lang="es-ES_tradnl" dirty="0">
              <a:solidFill>
                <a:srgbClr val="FFFFFF"/>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fade">
                                      <p:cBhvr>
                                        <p:cTn id="7"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849313"/>
          <a:ext cx="9144000" cy="6008687"/>
        </p:xfrm>
        <a:graphic>
          <a:graphicData uri="http://schemas.openxmlformats.org/presentationml/2006/ole">
            <p:oleObj spid="_x0000_s3074" name="Dibujo" r:id="rId3" imgW="9887040" imgH="6496200" progId="Presentations.Drawing.17">
              <p:embed/>
            </p:oleObj>
          </a:graphicData>
        </a:graphic>
      </p:graphicFrame>
      <p:sp>
        <p:nvSpPr>
          <p:cNvPr id="5" name="4 CuadroTexto"/>
          <p:cNvSpPr txBox="1">
            <a:spLocks noChangeArrowheads="1"/>
          </p:cNvSpPr>
          <p:nvPr/>
        </p:nvSpPr>
        <p:spPr bwMode="auto">
          <a:xfrm>
            <a:off x="0" y="0"/>
            <a:ext cx="9144000" cy="923330"/>
          </a:xfrm>
          <a:prstGeom prst="rect">
            <a:avLst/>
          </a:prstGeom>
          <a:solidFill>
            <a:srgbClr val="00339A"/>
          </a:solidFill>
          <a:ln w="9525">
            <a:noFill/>
            <a:miter lim="800000"/>
            <a:headEnd/>
            <a:tailEnd/>
          </a:ln>
        </p:spPr>
        <p:txBody>
          <a:bodyPr>
            <a:spAutoFit/>
          </a:bodyPr>
          <a:lstStyle/>
          <a:p>
            <a:pPr algn="ctr"/>
            <a:r>
              <a:rPr lang="es-ES_tradnl" b="1" dirty="0" smtClean="0">
                <a:solidFill>
                  <a:srgbClr val="FFFFFF"/>
                </a:solidFill>
                <a:latin typeface="Calibri" pitchFamily="34" charset="0"/>
              </a:rPr>
              <a:t>En las siguientes opciones, elegir la que responde correctamente a las fuerzas que, en la posición de </a:t>
            </a:r>
            <a:r>
              <a:rPr lang="es-ES_tradnl" b="1" dirty="0" smtClean="0">
                <a:solidFill>
                  <a:srgbClr val="FFFF00"/>
                </a:solidFill>
                <a:latin typeface="Calibri" pitchFamily="34" charset="0"/>
              </a:rPr>
              <a:t>mínima </a:t>
            </a:r>
            <a:r>
              <a:rPr lang="es-ES_tradnl" b="1" dirty="0" smtClean="0">
                <a:solidFill>
                  <a:srgbClr val="FFFF00"/>
                </a:solidFill>
                <a:latin typeface="Calibri" pitchFamily="34" charset="0"/>
              </a:rPr>
              <a:t>elongación</a:t>
            </a:r>
            <a:r>
              <a:rPr lang="es-ES_tradnl" b="1" dirty="0" smtClean="0">
                <a:solidFill>
                  <a:srgbClr val="FFFFFF"/>
                </a:solidFill>
                <a:latin typeface="Calibri" pitchFamily="34" charset="0"/>
              </a:rPr>
              <a:t>, </a:t>
            </a:r>
            <a:r>
              <a:rPr lang="es-ES_tradnl" b="1" dirty="0">
                <a:solidFill>
                  <a:srgbClr val="FFFFFF"/>
                </a:solidFill>
                <a:latin typeface="Calibri" pitchFamily="34" charset="0"/>
              </a:rPr>
              <a:t>actúan sobre el cuerpo de la figura que oscila en el plano vertical (péndulo simple</a:t>
            </a:r>
            <a:r>
              <a:rPr lang="es-ES_tradnl" b="1" dirty="0" smtClean="0">
                <a:solidFill>
                  <a:srgbClr val="FFFFFF"/>
                </a:solidFill>
                <a:latin typeface="Calibri" pitchFamily="34" charset="0"/>
              </a:rPr>
              <a:t>). </a:t>
            </a:r>
            <a:r>
              <a:rPr lang="es-ES_tradnl" b="1" dirty="0" smtClean="0">
                <a:solidFill>
                  <a:srgbClr val="FFFFFF"/>
                </a:solidFill>
                <a:latin typeface="Calibri" pitchFamily="34" charset="0"/>
              </a:rPr>
              <a:t>Señalar </a:t>
            </a:r>
            <a:r>
              <a:rPr lang="es-ES_tradnl" b="1" dirty="0">
                <a:solidFill>
                  <a:srgbClr val="FFFFFF"/>
                </a:solidFill>
                <a:latin typeface="Calibri" pitchFamily="34" charset="0"/>
              </a:rPr>
              <a:t>también la fuerza </a:t>
            </a:r>
            <a:r>
              <a:rPr lang="es-ES_tradnl" b="1" dirty="0" smtClean="0">
                <a:solidFill>
                  <a:srgbClr val="FFFFFF"/>
                </a:solidFill>
                <a:latin typeface="Calibri" pitchFamily="34" charset="0"/>
              </a:rPr>
              <a:t>resultante </a:t>
            </a:r>
            <a:r>
              <a:rPr lang="el-GR" b="1" dirty="0" smtClean="0">
                <a:solidFill>
                  <a:srgbClr val="FFFFFF"/>
                </a:solidFill>
                <a:latin typeface="Calibri" pitchFamily="34" charset="0"/>
              </a:rPr>
              <a:t>Σ</a:t>
            </a:r>
            <a:r>
              <a:rPr lang="es-ES_tradnl" b="1" dirty="0" smtClean="0">
                <a:solidFill>
                  <a:srgbClr val="FFFFFF"/>
                </a:solidFill>
                <a:latin typeface="Calibri" pitchFamily="34" charset="0"/>
              </a:rPr>
              <a:t>F.</a:t>
            </a:r>
            <a:endParaRPr lang="es-ES_tradnl" dirty="0">
              <a:solidFill>
                <a:srgbClr val="FFFFFF"/>
              </a:solidFill>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684213" y="404813"/>
            <a:ext cx="7772400" cy="4392612"/>
          </a:xfrm>
        </p:spPr>
        <p:txBody>
          <a:bodyPr/>
          <a:lstStyle/>
          <a:p>
            <a:pPr eaLnBrk="1" hangingPunct="1"/>
            <a:r>
              <a:rPr lang="es-ES" sz="7200" b="1" dirty="0" smtClean="0">
                <a:solidFill>
                  <a:srgbClr val="FFFF00"/>
                </a:solidFill>
              </a:rPr>
              <a:t>2</a:t>
            </a:r>
            <a:r>
              <a:rPr lang="es-ES" sz="6000" b="1" dirty="0" smtClean="0">
                <a:solidFill>
                  <a:schemeClr val="accent2"/>
                </a:solidFill>
              </a:rPr>
              <a:t/>
            </a:r>
            <a:br>
              <a:rPr lang="es-ES" sz="6000" b="1" dirty="0" smtClean="0">
                <a:solidFill>
                  <a:schemeClr val="accent2"/>
                </a:solidFill>
              </a:rPr>
            </a:br>
            <a:r>
              <a:rPr lang="es-ES" sz="6000" b="1" dirty="0" smtClean="0">
                <a:solidFill>
                  <a:schemeClr val="accent2"/>
                </a:solidFill>
              </a:rPr>
              <a:t/>
            </a:r>
            <a:br>
              <a:rPr lang="es-ES" sz="6000" b="1" dirty="0" smtClean="0">
                <a:solidFill>
                  <a:schemeClr val="accent2"/>
                </a:solidFill>
              </a:rPr>
            </a:br>
            <a:r>
              <a:rPr lang="es-ES" sz="6000" b="1" dirty="0" smtClean="0">
                <a:solidFill>
                  <a:schemeClr val="bg1"/>
                </a:solidFill>
                <a:latin typeface="Calibri" pitchFamily="34" charset="0"/>
                <a:cs typeface="Calibri" pitchFamily="34" charset="0"/>
              </a:rPr>
              <a:t>REVISIÓN</a:t>
            </a:r>
            <a:br>
              <a:rPr lang="es-ES" sz="6000" b="1" dirty="0" smtClean="0">
                <a:solidFill>
                  <a:schemeClr val="bg1"/>
                </a:solidFill>
                <a:latin typeface="Calibri" pitchFamily="34" charset="0"/>
                <a:cs typeface="Calibri" pitchFamily="34" charset="0"/>
              </a:rPr>
            </a:br>
            <a:r>
              <a:rPr lang="es-ES" sz="6000" b="1" dirty="0" smtClean="0">
                <a:solidFill>
                  <a:schemeClr val="bg1"/>
                </a:solidFill>
                <a:latin typeface="Calibri" pitchFamily="34" charset="0"/>
                <a:cs typeface="Calibri" pitchFamily="34" charset="0"/>
              </a:rPr>
              <a:t>CONCEPTUA</a:t>
            </a:r>
            <a:r>
              <a:rPr lang="es-ES" sz="6000" b="1" dirty="0" smtClean="0">
                <a:solidFill>
                  <a:schemeClr val="bg1"/>
                </a:solidFill>
              </a:rPr>
              <a:t>L</a:t>
            </a:r>
            <a:endParaRPr lang="es-ES" sz="6000" b="1" dirty="0" smtClean="0">
              <a:solidFill>
                <a:schemeClr val="bg1"/>
              </a:solidFill>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104" name="Text Box 44"/>
          <p:cNvSpPr txBox="1">
            <a:spLocks noChangeArrowheads="1"/>
          </p:cNvSpPr>
          <p:nvPr/>
        </p:nvSpPr>
        <p:spPr bwMode="auto">
          <a:xfrm>
            <a:off x="0" y="0"/>
            <a:ext cx="9144000" cy="461963"/>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 sz="2400" b="1" dirty="0">
                <a:solidFill>
                  <a:srgbClr val="FFFFFF"/>
                </a:solidFill>
                <a:latin typeface="Calibri" pitchFamily="34" charset="0"/>
                <a:cs typeface="Calibri" pitchFamily="34" charset="0"/>
              </a:rPr>
              <a:t>Cálculo de la velocidad en función de la posición: v = </a:t>
            </a:r>
            <a:r>
              <a:rPr lang="es-ES" sz="2400" b="1" i="1" dirty="0" smtClean="0">
                <a:solidFill>
                  <a:srgbClr val="FFFFFF"/>
                </a:solidFill>
                <a:latin typeface="Calibri" pitchFamily="34" charset="0"/>
                <a:cs typeface="Calibri" pitchFamily="34" charset="0"/>
              </a:rPr>
              <a:t>f</a:t>
            </a:r>
            <a:r>
              <a:rPr lang="es-ES" sz="2400" b="1" dirty="0" smtClean="0">
                <a:solidFill>
                  <a:srgbClr val="FFFFFF"/>
                </a:solidFill>
                <a:latin typeface="Calibri" pitchFamily="34" charset="0"/>
                <a:cs typeface="Calibri" pitchFamily="34" charset="0"/>
              </a:rPr>
              <a:t> (</a:t>
            </a:r>
            <a:r>
              <a:rPr lang="el-GR" sz="2400" b="1" dirty="0">
                <a:solidFill>
                  <a:srgbClr val="FFFFFF"/>
                </a:solidFill>
                <a:latin typeface="Calibri" pitchFamily="34" charset="0"/>
                <a:cs typeface="Calibri" pitchFamily="34" charset="0"/>
              </a:rPr>
              <a:t>α</a:t>
            </a:r>
            <a:r>
              <a:rPr lang="es-ES" sz="2400" b="1" dirty="0">
                <a:solidFill>
                  <a:srgbClr val="FFFFFF"/>
                </a:solidFill>
                <a:latin typeface="Calibri" pitchFamily="34" charset="0"/>
                <a:cs typeface="Calibri" pitchFamily="34" charset="0"/>
              </a:rPr>
              <a:t>)</a:t>
            </a:r>
            <a:endParaRPr lang="el-GR" sz="2400" b="1" dirty="0">
              <a:solidFill>
                <a:srgbClr val="FFFFFF"/>
              </a:solidFill>
              <a:latin typeface="Calibri" pitchFamily="34" charset="0"/>
              <a:cs typeface="Calibri" pitchFamily="34" charset="0"/>
            </a:endParaRPr>
          </a:p>
        </p:txBody>
      </p:sp>
      <p:graphicFrame>
        <p:nvGraphicFramePr>
          <p:cNvPr id="40022" name="Object 86"/>
          <p:cNvGraphicFramePr>
            <a:graphicFrameLocks noChangeAspect="1"/>
          </p:cNvGraphicFramePr>
          <p:nvPr/>
        </p:nvGraphicFramePr>
        <p:xfrm>
          <a:off x="3000375" y="5942013"/>
          <a:ext cx="3152775" cy="498475"/>
        </p:xfrm>
        <a:graphic>
          <a:graphicData uri="http://schemas.openxmlformats.org/presentationml/2006/ole">
            <p:oleObj spid="_x0000_s107522" name="Ecuación" r:id="rId3" imgW="1854000" imgH="291960" progId="Equation.3">
              <p:embed/>
            </p:oleObj>
          </a:graphicData>
        </a:graphic>
      </p:graphicFrame>
      <p:graphicFrame>
        <p:nvGraphicFramePr>
          <p:cNvPr id="40023" name="Object 87"/>
          <p:cNvGraphicFramePr>
            <a:graphicFrameLocks noChangeAspect="1"/>
          </p:cNvGraphicFramePr>
          <p:nvPr/>
        </p:nvGraphicFramePr>
        <p:xfrm>
          <a:off x="1817688" y="5273675"/>
          <a:ext cx="5445125" cy="411163"/>
        </p:xfrm>
        <a:graphic>
          <a:graphicData uri="http://schemas.openxmlformats.org/presentationml/2006/ole">
            <p:oleObj spid="_x0000_s107523" name="Ecuación" r:id="rId4" imgW="3200400" imgH="241200" progId="Equation.3">
              <p:embed/>
            </p:oleObj>
          </a:graphicData>
        </a:graphic>
      </p:graphicFrame>
      <p:graphicFrame>
        <p:nvGraphicFramePr>
          <p:cNvPr id="40024" name="Object 88"/>
          <p:cNvGraphicFramePr>
            <a:graphicFrameLocks noChangeAspect="1"/>
          </p:cNvGraphicFramePr>
          <p:nvPr/>
        </p:nvGraphicFramePr>
        <p:xfrm>
          <a:off x="3300413" y="4633913"/>
          <a:ext cx="2528887" cy="431800"/>
        </p:xfrm>
        <a:graphic>
          <a:graphicData uri="http://schemas.openxmlformats.org/presentationml/2006/ole">
            <p:oleObj spid="_x0000_s107524" name="Ecuación" r:id="rId5" imgW="1485720" imgH="253800" progId="Equation.3">
              <p:embed/>
            </p:oleObj>
          </a:graphicData>
        </a:graphic>
      </p:graphicFrame>
      <p:sp>
        <p:nvSpPr>
          <p:cNvPr id="45" name="44 Rectángulo"/>
          <p:cNvSpPr/>
          <p:nvPr/>
        </p:nvSpPr>
        <p:spPr>
          <a:xfrm>
            <a:off x="2924239" y="5811266"/>
            <a:ext cx="3332162" cy="781050"/>
          </a:xfrm>
          <a:prstGeom prst="rect">
            <a:avLst/>
          </a:prstGeom>
          <a:solidFill>
            <a:schemeClr val="accent1">
              <a:lumMod val="60000"/>
              <a:lumOff val="40000"/>
              <a:alpha val="2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50" name="Rectangle 2"/>
          <p:cNvSpPr>
            <a:spLocks noChangeArrowheads="1"/>
          </p:cNvSpPr>
          <p:nvPr/>
        </p:nvSpPr>
        <p:spPr bwMode="auto">
          <a:xfrm>
            <a:off x="1720850" y="849313"/>
            <a:ext cx="5648325" cy="3661727"/>
          </a:xfrm>
          <a:prstGeom prst="rect">
            <a:avLst/>
          </a:prstGeom>
          <a:solidFill>
            <a:srgbClr val="FFFFFF"/>
          </a:solidFill>
          <a:ln w="12700">
            <a:solidFill>
              <a:srgbClr val="000000"/>
            </a:solidFill>
            <a:miter lim="800000"/>
            <a:headEnd/>
            <a:tailEnd/>
          </a:ln>
        </p:spPr>
        <p:txBody>
          <a:bodyPr/>
          <a:lstStyle/>
          <a:p>
            <a:endParaRPr lang="es-ES_tradnl">
              <a:solidFill>
                <a:srgbClr val="000000"/>
              </a:solidFill>
            </a:endParaRPr>
          </a:p>
        </p:txBody>
      </p:sp>
      <p:grpSp>
        <p:nvGrpSpPr>
          <p:cNvPr id="2" name="Group 70"/>
          <p:cNvGrpSpPr>
            <a:grpSpLocks/>
          </p:cNvGrpSpPr>
          <p:nvPr/>
        </p:nvGrpSpPr>
        <p:grpSpPr bwMode="auto">
          <a:xfrm>
            <a:off x="2033588" y="1068388"/>
            <a:ext cx="5310187" cy="3113087"/>
            <a:chOff x="1281" y="673"/>
            <a:chExt cx="3345" cy="1961"/>
          </a:xfrm>
        </p:grpSpPr>
        <p:sp>
          <p:nvSpPr>
            <p:cNvPr id="52" name="Line 71"/>
            <p:cNvSpPr>
              <a:spLocks noChangeShapeType="1"/>
            </p:cNvSpPr>
            <p:nvPr/>
          </p:nvSpPr>
          <p:spPr bwMode="auto">
            <a:xfrm>
              <a:off x="2409" y="771"/>
              <a:ext cx="1507" cy="921"/>
            </a:xfrm>
            <a:prstGeom prst="line">
              <a:avLst/>
            </a:prstGeom>
            <a:noFill/>
            <a:ln w="9525">
              <a:solidFill>
                <a:srgbClr val="000000"/>
              </a:solidFill>
              <a:round/>
              <a:headEnd/>
              <a:tailEnd/>
            </a:ln>
          </p:spPr>
          <p:txBody>
            <a:bodyPr/>
            <a:lstStyle/>
            <a:p>
              <a:endParaRPr lang="es-ES_tradnl">
                <a:solidFill>
                  <a:srgbClr val="000000"/>
                </a:solidFill>
              </a:endParaRPr>
            </a:p>
          </p:txBody>
        </p:sp>
        <p:grpSp>
          <p:nvGrpSpPr>
            <p:cNvPr id="3" name="Group 72"/>
            <p:cNvGrpSpPr>
              <a:grpSpLocks/>
            </p:cNvGrpSpPr>
            <p:nvPr/>
          </p:nvGrpSpPr>
          <p:grpSpPr bwMode="auto">
            <a:xfrm>
              <a:off x="2396" y="919"/>
              <a:ext cx="535" cy="318"/>
              <a:chOff x="2396" y="919"/>
              <a:chExt cx="535" cy="318"/>
            </a:xfrm>
          </p:grpSpPr>
          <p:sp>
            <p:nvSpPr>
              <p:cNvPr id="71" name="Arc 73"/>
              <p:cNvSpPr>
                <a:spLocks/>
              </p:cNvSpPr>
              <p:nvPr/>
            </p:nvSpPr>
            <p:spPr bwMode="auto">
              <a:xfrm rot="5294356">
                <a:off x="2452" y="871"/>
                <a:ext cx="139" cy="252"/>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solidFill>
                    <a:srgbClr val="000000"/>
                  </a:solidFill>
                </a:endParaRPr>
              </a:p>
            </p:txBody>
          </p:sp>
          <p:sp>
            <p:nvSpPr>
              <p:cNvPr id="72" name="Text Box 74"/>
              <p:cNvSpPr txBox="1">
                <a:spLocks noChangeArrowheads="1"/>
              </p:cNvSpPr>
              <p:nvPr/>
            </p:nvSpPr>
            <p:spPr bwMode="auto">
              <a:xfrm>
                <a:off x="2579" y="919"/>
                <a:ext cx="352" cy="318"/>
              </a:xfrm>
              <a:prstGeom prst="rect">
                <a:avLst/>
              </a:prstGeom>
              <a:noFill/>
              <a:ln w="9525">
                <a:noFill/>
                <a:miter lim="800000"/>
                <a:headEnd/>
                <a:tailEnd/>
              </a:ln>
            </p:spPr>
            <p:txBody>
              <a:bodyPr/>
              <a:lstStyle/>
              <a:p>
                <a:pPr eaLnBrk="0" hangingPunct="0"/>
                <a:r>
                  <a:rPr lang="es-ES" sz="1600">
                    <a:solidFill>
                      <a:srgbClr val="000000"/>
                    </a:solidFill>
                    <a:latin typeface="Times New Roman"/>
                    <a:sym typeface="Symbol" pitchFamily="18" charset="2"/>
                  </a:rPr>
                  <a:t></a:t>
                </a:r>
                <a:r>
                  <a:rPr lang="es-ES" sz="1600" baseline="-25000">
                    <a:solidFill>
                      <a:srgbClr val="000000"/>
                    </a:solidFill>
                    <a:latin typeface="Times New Roman"/>
                  </a:rPr>
                  <a:t>o</a:t>
                </a:r>
              </a:p>
            </p:txBody>
          </p:sp>
        </p:grpSp>
        <p:grpSp>
          <p:nvGrpSpPr>
            <p:cNvPr id="4" name="Group 75"/>
            <p:cNvGrpSpPr>
              <a:grpSpLocks/>
            </p:cNvGrpSpPr>
            <p:nvPr/>
          </p:nvGrpSpPr>
          <p:grpSpPr bwMode="auto">
            <a:xfrm>
              <a:off x="1281" y="673"/>
              <a:ext cx="3345" cy="1961"/>
              <a:chOff x="1281" y="673"/>
              <a:chExt cx="3345" cy="1961"/>
            </a:xfrm>
          </p:grpSpPr>
          <p:sp>
            <p:nvSpPr>
              <p:cNvPr id="55" name="Text Box 76"/>
              <p:cNvSpPr txBox="1">
                <a:spLocks noChangeArrowheads="1"/>
              </p:cNvSpPr>
              <p:nvPr/>
            </p:nvSpPr>
            <p:spPr bwMode="auto">
              <a:xfrm>
                <a:off x="2213" y="1621"/>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L</a:t>
                </a:r>
                <a:endParaRPr lang="es-ES" sz="1600" baseline="-25000">
                  <a:solidFill>
                    <a:srgbClr val="000000"/>
                  </a:solidFill>
                  <a:latin typeface="Times New Roman"/>
                </a:endParaRPr>
              </a:p>
            </p:txBody>
          </p:sp>
          <p:sp>
            <p:nvSpPr>
              <p:cNvPr id="56" name="Line 77"/>
              <p:cNvSpPr>
                <a:spLocks noChangeShapeType="1"/>
              </p:cNvSpPr>
              <p:nvPr/>
            </p:nvSpPr>
            <p:spPr bwMode="auto">
              <a:xfrm flipV="1">
                <a:off x="2399" y="771"/>
                <a:ext cx="6" cy="1848"/>
              </a:xfrm>
              <a:prstGeom prst="line">
                <a:avLst/>
              </a:prstGeom>
              <a:noFill/>
              <a:ln w="9525">
                <a:solidFill>
                  <a:srgbClr val="000000"/>
                </a:solidFill>
                <a:prstDash val="dash"/>
                <a:round/>
                <a:headEnd/>
                <a:tailEnd/>
              </a:ln>
            </p:spPr>
            <p:txBody>
              <a:bodyPr/>
              <a:lstStyle/>
              <a:p>
                <a:endParaRPr lang="es-ES_tradnl">
                  <a:solidFill>
                    <a:srgbClr val="000000"/>
                  </a:solidFill>
                </a:endParaRPr>
              </a:p>
            </p:txBody>
          </p:sp>
          <p:grpSp>
            <p:nvGrpSpPr>
              <p:cNvPr id="5" name="Group 78"/>
              <p:cNvGrpSpPr>
                <a:grpSpLocks/>
              </p:cNvGrpSpPr>
              <p:nvPr/>
            </p:nvGrpSpPr>
            <p:grpSpPr bwMode="auto">
              <a:xfrm>
                <a:off x="1351" y="766"/>
                <a:ext cx="2577" cy="1862"/>
                <a:chOff x="1417" y="526"/>
                <a:chExt cx="2577" cy="1862"/>
              </a:xfrm>
            </p:grpSpPr>
            <p:sp>
              <p:nvSpPr>
                <p:cNvPr id="69" name="Arc 79"/>
                <p:cNvSpPr>
                  <a:spLocks/>
                </p:cNvSpPr>
                <p:nvPr/>
              </p:nvSpPr>
              <p:spPr bwMode="auto">
                <a:xfrm flipV="1">
                  <a:off x="2472" y="526"/>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solidFill>
                      <a:srgbClr val="000000"/>
                    </a:solidFill>
                  </a:endParaRPr>
                </a:p>
              </p:txBody>
            </p:sp>
            <p:sp>
              <p:nvSpPr>
                <p:cNvPr id="70" name="Arc 80"/>
                <p:cNvSpPr>
                  <a:spLocks/>
                </p:cNvSpPr>
                <p:nvPr/>
              </p:nvSpPr>
              <p:spPr bwMode="auto">
                <a:xfrm rot="16200000" flipH="1">
                  <a:off x="1022" y="923"/>
                  <a:ext cx="1860" cy="1070"/>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solidFill>
                      <a:srgbClr val="000000"/>
                    </a:solidFill>
                  </a:endParaRPr>
                </a:p>
              </p:txBody>
            </p:sp>
          </p:grpSp>
          <p:sp>
            <p:nvSpPr>
              <p:cNvPr id="58" name="Line 81"/>
              <p:cNvSpPr>
                <a:spLocks noChangeShapeType="1"/>
              </p:cNvSpPr>
              <p:nvPr/>
            </p:nvSpPr>
            <p:spPr bwMode="auto">
              <a:xfrm>
                <a:off x="4130" y="1704"/>
                <a:ext cx="280" cy="0"/>
              </a:xfrm>
              <a:prstGeom prst="line">
                <a:avLst/>
              </a:prstGeom>
              <a:noFill/>
              <a:ln w="12700">
                <a:solidFill>
                  <a:schemeClr val="tx1"/>
                </a:solidFill>
                <a:prstDash val="dash"/>
                <a:round/>
                <a:headEnd/>
                <a:tailEnd/>
              </a:ln>
            </p:spPr>
            <p:txBody>
              <a:bodyPr/>
              <a:lstStyle/>
              <a:p>
                <a:endParaRPr lang="es-ES_tradnl">
                  <a:solidFill>
                    <a:srgbClr val="000000"/>
                  </a:solidFill>
                </a:endParaRPr>
              </a:p>
            </p:txBody>
          </p:sp>
          <p:sp>
            <p:nvSpPr>
              <p:cNvPr id="59" name="Line 82"/>
              <p:cNvSpPr>
                <a:spLocks noChangeShapeType="1"/>
              </p:cNvSpPr>
              <p:nvPr/>
            </p:nvSpPr>
            <p:spPr bwMode="auto">
              <a:xfrm>
                <a:off x="2768" y="2634"/>
                <a:ext cx="1654" cy="0"/>
              </a:xfrm>
              <a:prstGeom prst="line">
                <a:avLst/>
              </a:prstGeom>
              <a:noFill/>
              <a:ln w="9525">
                <a:solidFill>
                  <a:schemeClr val="tx1"/>
                </a:solidFill>
                <a:prstDash val="dash"/>
                <a:round/>
                <a:headEnd/>
                <a:tailEnd/>
              </a:ln>
            </p:spPr>
            <p:txBody>
              <a:bodyPr/>
              <a:lstStyle/>
              <a:p>
                <a:endParaRPr lang="es-ES_tradnl">
                  <a:solidFill>
                    <a:srgbClr val="000000"/>
                  </a:solidFill>
                </a:endParaRPr>
              </a:p>
            </p:txBody>
          </p:sp>
          <p:sp>
            <p:nvSpPr>
              <p:cNvPr id="60" name="Line 83"/>
              <p:cNvSpPr>
                <a:spLocks noChangeShapeType="1"/>
              </p:cNvSpPr>
              <p:nvPr/>
            </p:nvSpPr>
            <p:spPr bwMode="auto">
              <a:xfrm>
                <a:off x="4290" y="1704"/>
                <a:ext cx="0" cy="930"/>
              </a:xfrm>
              <a:prstGeom prst="line">
                <a:avLst/>
              </a:prstGeom>
              <a:noFill/>
              <a:ln w="6350">
                <a:solidFill>
                  <a:schemeClr val="tx1"/>
                </a:solidFill>
                <a:round/>
                <a:headEnd type="triangle" w="med" len="med"/>
                <a:tailEnd type="triangle" w="med" len="med"/>
              </a:ln>
            </p:spPr>
            <p:txBody>
              <a:bodyPr/>
              <a:lstStyle/>
              <a:p>
                <a:endParaRPr lang="es-ES_tradnl">
                  <a:solidFill>
                    <a:srgbClr val="000000"/>
                  </a:solidFill>
                </a:endParaRPr>
              </a:p>
            </p:txBody>
          </p:sp>
          <p:sp>
            <p:nvSpPr>
              <p:cNvPr id="61" name="Text Box 84"/>
              <p:cNvSpPr txBox="1">
                <a:spLocks noChangeArrowheads="1"/>
              </p:cNvSpPr>
              <p:nvPr/>
            </p:nvSpPr>
            <p:spPr bwMode="auto">
              <a:xfrm>
                <a:off x="4294" y="2053"/>
                <a:ext cx="332" cy="316"/>
              </a:xfrm>
              <a:prstGeom prst="rect">
                <a:avLst/>
              </a:prstGeom>
              <a:noFill/>
              <a:ln w="9525">
                <a:noFill/>
                <a:miter lim="800000"/>
                <a:headEnd/>
                <a:tailEnd/>
              </a:ln>
            </p:spPr>
            <p:txBody>
              <a:bodyPr/>
              <a:lstStyle/>
              <a:p>
                <a:pPr eaLnBrk="0" hangingPunct="0"/>
                <a:r>
                  <a:rPr lang="es-ES" sz="1600">
                    <a:solidFill>
                      <a:srgbClr val="000000"/>
                    </a:solidFill>
                    <a:latin typeface="Times New Roman"/>
                  </a:rPr>
                  <a:t>h</a:t>
                </a:r>
                <a:r>
                  <a:rPr lang="es-ES" sz="1600" baseline="-25000">
                    <a:solidFill>
                      <a:srgbClr val="000000"/>
                    </a:solidFill>
                    <a:latin typeface="Times New Roman"/>
                  </a:rPr>
                  <a:t>o</a:t>
                </a:r>
              </a:p>
            </p:txBody>
          </p:sp>
          <p:grpSp>
            <p:nvGrpSpPr>
              <p:cNvPr id="6" name="Group 85"/>
              <p:cNvGrpSpPr>
                <a:grpSpLocks/>
              </p:cNvGrpSpPr>
              <p:nvPr/>
            </p:nvGrpSpPr>
            <p:grpSpPr bwMode="auto">
              <a:xfrm>
                <a:off x="3822" y="1601"/>
                <a:ext cx="348" cy="276"/>
                <a:chOff x="3894" y="1361"/>
                <a:chExt cx="348" cy="276"/>
              </a:xfrm>
            </p:grpSpPr>
            <p:sp>
              <p:nvSpPr>
                <p:cNvPr id="67" name="Oval 86"/>
                <p:cNvSpPr>
                  <a:spLocks noChangeArrowheads="1"/>
                </p:cNvSpPr>
                <p:nvPr/>
              </p:nvSpPr>
              <p:spPr bwMode="auto">
                <a:xfrm>
                  <a:off x="3894" y="1361"/>
                  <a:ext cx="198" cy="209"/>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68" name="Text Box 87"/>
                <p:cNvSpPr txBox="1">
                  <a:spLocks noChangeArrowheads="1"/>
                </p:cNvSpPr>
                <p:nvPr/>
              </p:nvSpPr>
              <p:spPr bwMode="auto">
                <a:xfrm>
                  <a:off x="3910" y="1387"/>
                  <a:ext cx="332" cy="250"/>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a:endParaRPr>
                </a:p>
              </p:txBody>
            </p:sp>
          </p:grpSp>
          <p:sp>
            <p:nvSpPr>
              <p:cNvPr id="63" name="Text Box 88"/>
              <p:cNvSpPr txBox="1">
                <a:spLocks noChangeArrowheads="1"/>
              </p:cNvSpPr>
              <p:nvPr/>
            </p:nvSpPr>
            <p:spPr bwMode="auto">
              <a:xfrm>
                <a:off x="3198" y="1071"/>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L</a:t>
                </a:r>
                <a:endParaRPr lang="es-ES" sz="1600" baseline="-25000">
                  <a:solidFill>
                    <a:srgbClr val="000000"/>
                  </a:solidFill>
                  <a:latin typeface="Times New Roman"/>
                </a:endParaRPr>
              </a:p>
            </p:txBody>
          </p:sp>
          <p:sp>
            <p:nvSpPr>
              <p:cNvPr id="64" name="Rectangle 89" descr="Diagonal hacia arriba ancha"/>
              <p:cNvSpPr>
                <a:spLocks noChangeArrowheads="1"/>
              </p:cNvSpPr>
              <p:nvPr/>
            </p:nvSpPr>
            <p:spPr bwMode="auto">
              <a:xfrm>
                <a:off x="1282" y="673"/>
                <a:ext cx="2915" cy="94"/>
              </a:xfrm>
              <a:prstGeom prst="rect">
                <a:avLst/>
              </a:prstGeom>
              <a:pattFill prst="wdUpDiag">
                <a:fgClr>
                  <a:srgbClr val="000000"/>
                </a:fgClr>
                <a:bgClr>
                  <a:srgbClr val="FFFFFF"/>
                </a:bgClr>
              </a:pattFill>
              <a:ln w="9525">
                <a:noFill/>
                <a:miter lim="800000"/>
                <a:headEnd/>
                <a:tailEnd/>
              </a:ln>
            </p:spPr>
            <p:txBody>
              <a:bodyPr/>
              <a:lstStyle/>
              <a:p>
                <a:endParaRPr lang="es-ES_tradnl">
                  <a:solidFill>
                    <a:srgbClr val="000000"/>
                  </a:solidFill>
                </a:endParaRPr>
              </a:p>
            </p:txBody>
          </p:sp>
          <p:sp>
            <p:nvSpPr>
              <p:cNvPr id="65" name="Line 90"/>
              <p:cNvSpPr>
                <a:spLocks noChangeShapeType="1"/>
              </p:cNvSpPr>
              <p:nvPr/>
            </p:nvSpPr>
            <p:spPr bwMode="auto">
              <a:xfrm>
                <a:off x="1281" y="770"/>
                <a:ext cx="2917" cy="0"/>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66" name="Text Box 91"/>
              <p:cNvSpPr txBox="1">
                <a:spLocks noChangeArrowheads="1"/>
              </p:cNvSpPr>
              <p:nvPr/>
            </p:nvSpPr>
            <p:spPr bwMode="auto">
              <a:xfrm>
                <a:off x="3808" y="1579"/>
                <a:ext cx="272" cy="212"/>
              </a:xfrm>
              <a:prstGeom prst="rect">
                <a:avLst/>
              </a:prstGeom>
              <a:noFill/>
              <a:ln w="9525">
                <a:noFill/>
                <a:miter lim="800000"/>
                <a:headEnd/>
                <a:tailEnd/>
              </a:ln>
            </p:spPr>
            <p:txBody>
              <a:bodyPr>
                <a:spAutoFit/>
              </a:bodyPr>
              <a:lstStyle/>
              <a:p>
                <a:pPr>
                  <a:spcBef>
                    <a:spcPct val="50000"/>
                  </a:spcBef>
                </a:pPr>
                <a:r>
                  <a:rPr lang="es-ES" sz="1600">
                    <a:solidFill>
                      <a:srgbClr val="000000"/>
                    </a:solidFill>
                    <a:latin typeface="Times New Roman"/>
                  </a:rPr>
                  <a:t>m</a:t>
                </a:r>
              </a:p>
            </p:txBody>
          </p:sp>
        </p:grpSp>
      </p:grpSp>
      <p:grpSp>
        <p:nvGrpSpPr>
          <p:cNvPr id="7" name="Group 92"/>
          <p:cNvGrpSpPr>
            <a:grpSpLocks/>
          </p:cNvGrpSpPr>
          <p:nvPr/>
        </p:nvGrpSpPr>
        <p:grpSpPr bwMode="auto">
          <a:xfrm>
            <a:off x="3802063" y="1223963"/>
            <a:ext cx="2965450" cy="2994025"/>
            <a:chOff x="2395" y="771"/>
            <a:chExt cx="1868" cy="1886"/>
          </a:xfrm>
        </p:grpSpPr>
        <p:grpSp>
          <p:nvGrpSpPr>
            <p:cNvPr id="8" name="Group 93"/>
            <p:cNvGrpSpPr>
              <a:grpSpLocks/>
            </p:cNvGrpSpPr>
            <p:nvPr/>
          </p:nvGrpSpPr>
          <p:grpSpPr bwMode="auto">
            <a:xfrm>
              <a:off x="2395" y="771"/>
              <a:ext cx="1868" cy="1886"/>
              <a:chOff x="2395" y="771"/>
              <a:chExt cx="1868" cy="1886"/>
            </a:xfrm>
          </p:grpSpPr>
          <p:grpSp>
            <p:nvGrpSpPr>
              <p:cNvPr id="9" name="Group 94"/>
              <p:cNvGrpSpPr>
                <a:grpSpLocks/>
              </p:cNvGrpSpPr>
              <p:nvPr/>
            </p:nvGrpSpPr>
            <p:grpSpPr bwMode="auto">
              <a:xfrm>
                <a:off x="3573" y="2388"/>
                <a:ext cx="690" cy="269"/>
                <a:chOff x="3573" y="2388"/>
                <a:chExt cx="690" cy="269"/>
              </a:xfrm>
            </p:grpSpPr>
            <p:sp>
              <p:nvSpPr>
                <p:cNvPr id="85" name="Line 95"/>
                <p:cNvSpPr>
                  <a:spLocks noChangeShapeType="1"/>
                </p:cNvSpPr>
                <p:nvPr/>
              </p:nvSpPr>
              <p:spPr bwMode="auto">
                <a:xfrm>
                  <a:off x="3573" y="2388"/>
                  <a:ext cx="507" cy="0"/>
                </a:xfrm>
                <a:prstGeom prst="line">
                  <a:avLst/>
                </a:prstGeom>
                <a:noFill/>
                <a:ln w="12700">
                  <a:solidFill>
                    <a:schemeClr val="tx1"/>
                  </a:solidFill>
                  <a:prstDash val="dash"/>
                  <a:round/>
                  <a:headEnd/>
                  <a:tailEnd/>
                </a:ln>
              </p:spPr>
              <p:txBody>
                <a:bodyPr/>
                <a:lstStyle/>
                <a:p>
                  <a:endParaRPr lang="es-ES_tradnl">
                    <a:solidFill>
                      <a:srgbClr val="000000"/>
                    </a:solidFill>
                  </a:endParaRPr>
                </a:p>
              </p:txBody>
            </p:sp>
            <p:sp>
              <p:nvSpPr>
                <p:cNvPr id="86" name="Line 96"/>
                <p:cNvSpPr>
                  <a:spLocks noChangeShapeType="1"/>
                </p:cNvSpPr>
                <p:nvPr/>
              </p:nvSpPr>
              <p:spPr bwMode="auto">
                <a:xfrm>
                  <a:off x="3912" y="2388"/>
                  <a:ext cx="0" cy="246"/>
                </a:xfrm>
                <a:prstGeom prst="line">
                  <a:avLst/>
                </a:prstGeom>
                <a:noFill/>
                <a:ln w="6350">
                  <a:solidFill>
                    <a:schemeClr val="tx1"/>
                  </a:solidFill>
                  <a:round/>
                  <a:headEnd type="triangle" w="med" len="med"/>
                  <a:tailEnd type="triangle" w="med" len="med"/>
                </a:ln>
              </p:spPr>
              <p:txBody>
                <a:bodyPr/>
                <a:lstStyle/>
                <a:p>
                  <a:endParaRPr lang="es-ES_tradnl">
                    <a:solidFill>
                      <a:srgbClr val="000000"/>
                    </a:solidFill>
                  </a:endParaRPr>
                </a:p>
              </p:txBody>
            </p:sp>
            <p:sp>
              <p:nvSpPr>
                <p:cNvPr id="87" name="Text Box 97"/>
                <p:cNvSpPr txBox="1">
                  <a:spLocks noChangeArrowheads="1"/>
                </p:cNvSpPr>
                <p:nvPr/>
              </p:nvSpPr>
              <p:spPr bwMode="auto">
                <a:xfrm>
                  <a:off x="3931" y="2407"/>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h</a:t>
                  </a:r>
                  <a:endParaRPr lang="es-ES" sz="1600" baseline="-25000">
                    <a:solidFill>
                      <a:srgbClr val="000000"/>
                    </a:solidFill>
                    <a:latin typeface="Times New Roman"/>
                  </a:endParaRPr>
                </a:p>
              </p:txBody>
            </p:sp>
          </p:grpSp>
          <p:grpSp>
            <p:nvGrpSpPr>
              <p:cNvPr id="10" name="Group 98"/>
              <p:cNvGrpSpPr>
                <a:grpSpLocks/>
              </p:cNvGrpSpPr>
              <p:nvPr/>
            </p:nvGrpSpPr>
            <p:grpSpPr bwMode="auto">
              <a:xfrm>
                <a:off x="2395" y="771"/>
                <a:ext cx="1125" cy="1784"/>
                <a:chOff x="2467" y="531"/>
                <a:chExt cx="1125" cy="1784"/>
              </a:xfrm>
            </p:grpSpPr>
            <p:sp>
              <p:nvSpPr>
                <p:cNvPr id="78" name="Arc 99"/>
                <p:cNvSpPr>
                  <a:spLocks/>
                </p:cNvSpPr>
                <p:nvPr/>
              </p:nvSpPr>
              <p:spPr bwMode="auto">
                <a:xfrm rot="5294356">
                  <a:off x="2532" y="898"/>
                  <a:ext cx="117" cy="24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solidFill>
                      <a:srgbClr val="000000"/>
                    </a:solidFill>
                  </a:endParaRPr>
                </a:p>
              </p:txBody>
            </p:sp>
            <p:sp>
              <p:nvSpPr>
                <p:cNvPr id="79" name="Text Box 100"/>
                <p:cNvSpPr txBox="1">
                  <a:spLocks noChangeArrowheads="1"/>
                </p:cNvSpPr>
                <p:nvPr/>
              </p:nvSpPr>
              <p:spPr bwMode="auto">
                <a:xfrm>
                  <a:off x="2525" y="1023"/>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a:sym typeface="Symbol" pitchFamily="18" charset="2"/>
                    </a:rPr>
                    <a:t></a:t>
                  </a:r>
                  <a:endParaRPr lang="es-ES" sz="1600" baseline="-25000">
                    <a:solidFill>
                      <a:srgbClr val="000000"/>
                    </a:solidFill>
                    <a:latin typeface="Times New Roman"/>
                  </a:endParaRPr>
                </a:p>
              </p:txBody>
            </p:sp>
            <p:grpSp>
              <p:nvGrpSpPr>
                <p:cNvPr id="11" name="Group 101"/>
                <p:cNvGrpSpPr>
                  <a:grpSpLocks/>
                </p:cNvGrpSpPr>
                <p:nvPr/>
              </p:nvGrpSpPr>
              <p:grpSpPr bwMode="auto">
                <a:xfrm>
                  <a:off x="2475" y="531"/>
                  <a:ext cx="1117" cy="1784"/>
                  <a:chOff x="2475" y="531"/>
                  <a:chExt cx="1117" cy="1784"/>
                </a:xfrm>
              </p:grpSpPr>
              <p:sp>
                <p:nvSpPr>
                  <p:cNvPr id="81" name="Line 102"/>
                  <p:cNvSpPr>
                    <a:spLocks noChangeShapeType="1"/>
                  </p:cNvSpPr>
                  <p:nvPr/>
                </p:nvSpPr>
                <p:spPr bwMode="auto">
                  <a:xfrm>
                    <a:off x="2475" y="531"/>
                    <a:ext cx="880" cy="1610"/>
                  </a:xfrm>
                  <a:prstGeom prst="line">
                    <a:avLst/>
                  </a:prstGeom>
                  <a:noFill/>
                  <a:ln w="9525">
                    <a:solidFill>
                      <a:srgbClr val="000000"/>
                    </a:solidFill>
                    <a:round/>
                    <a:headEnd/>
                    <a:tailEnd/>
                  </a:ln>
                </p:spPr>
                <p:txBody>
                  <a:bodyPr/>
                  <a:lstStyle/>
                  <a:p>
                    <a:endParaRPr lang="es-ES_tradnl">
                      <a:solidFill>
                        <a:srgbClr val="000000"/>
                      </a:solidFill>
                    </a:endParaRPr>
                  </a:p>
                </p:txBody>
              </p:sp>
              <p:grpSp>
                <p:nvGrpSpPr>
                  <p:cNvPr id="12" name="Group 103"/>
                  <p:cNvGrpSpPr>
                    <a:grpSpLocks/>
                  </p:cNvGrpSpPr>
                  <p:nvPr/>
                </p:nvGrpSpPr>
                <p:grpSpPr bwMode="auto">
                  <a:xfrm>
                    <a:off x="3245" y="2039"/>
                    <a:ext cx="347" cy="276"/>
                    <a:chOff x="3245" y="2039"/>
                    <a:chExt cx="347" cy="276"/>
                  </a:xfrm>
                </p:grpSpPr>
                <p:sp>
                  <p:nvSpPr>
                    <p:cNvPr id="83" name="Oval 104"/>
                    <p:cNvSpPr>
                      <a:spLocks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84" name="Text Box 105"/>
                    <p:cNvSpPr txBox="1">
                      <a:spLocks noChangeArrowheads="1"/>
                    </p:cNvSpPr>
                    <p:nvPr/>
                  </p:nvSpPr>
                  <p:spPr bwMode="auto">
                    <a:xfrm>
                      <a:off x="3260" y="2065"/>
                      <a:ext cx="332" cy="250"/>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a:endParaRPr>
                    </a:p>
                  </p:txBody>
                </p:sp>
              </p:grpSp>
            </p:grpSp>
          </p:grpSp>
        </p:grpSp>
        <p:sp>
          <p:nvSpPr>
            <p:cNvPr id="75" name="Text Box 106"/>
            <p:cNvSpPr txBox="1">
              <a:spLocks noChangeArrowheads="1"/>
            </p:cNvSpPr>
            <p:nvPr/>
          </p:nvSpPr>
          <p:spPr bwMode="auto">
            <a:xfrm>
              <a:off x="3164" y="2256"/>
              <a:ext cx="272" cy="212"/>
            </a:xfrm>
            <a:prstGeom prst="rect">
              <a:avLst/>
            </a:prstGeom>
            <a:noFill/>
            <a:ln w="9525">
              <a:noFill/>
              <a:miter lim="800000"/>
              <a:headEnd/>
              <a:tailEnd/>
            </a:ln>
          </p:spPr>
          <p:txBody>
            <a:bodyPr>
              <a:spAutoFit/>
            </a:bodyPr>
            <a:lstStyle/>
            <a:p>
              <a:pPr>
                <a:spcBef>
                  <a:spcPct val="50000"/>
                </a:spcBef>
              </a:pPr>
              <a:r>
                <a:rPr lang="es-ES" sz="1600">
                  <a:solidFill>
                    <a:srgbClr val="000000"/>
                  </a:solidFill>
                  <a:latin typeface="Times New Roman"/>
                </a:rPr>
                <a:t>m</a:t>
              </a:r>
            </a:p>
          </p:txBody>
        </p:sp>
      </p:grpSp>
      <p:sp>
        <p:nvSpPr>
          <p:cNvPr id="88" name="87 Elipse"/>
          <p:cNvSpPr/>
          <p:nvPr/>
        </p:nvSpPr>
        <p:spPr>
          <a:xfrm>
            <a:off x="5037138" y="3627438"/>
            <a:ext cx="315912" cy="320675"/>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89" name="88 Elipse"/>
          <p:cNvSpPr/>
          <p:nvPr/>
        </p:nvSpPr>
        <p:spPr>
          <a:xfrm>
            <a:off x="6072188" y="2551113"/>
            <a:ext cx="317500" cy="320675"/>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0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0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0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88" grpId="0" animBg="1"/>
      <p:bldP spid="8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720850" y="849313"/>
            <a:ext cx="5648325" cy="4421187"/>
          </a:xfrm>
          <a:prstGeom prst="rect">
            <a:avLst/>
          </a:prstGeom>
          <a:solidFill>
            <a:srgbClr val="FFFFFF"/>
          </a:solidFill>
          <a:ln w="12700">
            <a:solidFill>
              <a:srgbClr val="000000"/>
            </a:solidFill>
            <a:miter lim="800000"/>
            <a:headEnd/>
            <a:tailEnd/>
          </a:ln>
        </p:spPr>
        <p:txBody>
          <a:bodyPr/>
          <a:lstStyle/>
          <a:p>
            <a:endParaRPr lang="es-ES_tradnl">
              <a:solidFill>
                <a:srgbClr val="000000"/>
              </a:solidFill>
            </a:endParaRPr>
          </a:p>
        </p:txBody>
      </p:sp>
      <p:grpSp>
        <p:nvGrpSpPr>
          <p:cNvPr id="2" name="Group 33"/>
          <p:cNvGrpSpPr>
            <a:grpSpLocks/>
          </p:cNvGrpSpPr>
          <p:nvPr/>
        </p:nvGrpSpPr>
        <p:grpSpPr bwMode="auto">
          <a:xfrm>
            <a:off x="4406900" y="3743325"/>
            <a:ext cx="1700213" cy="1289050"/>
            <a:chOff x="2776" y="2358"/>
            <a:chExt cx="1071" cy="812"/>
          </a:xfrm>
        </p:grpSpPr>
        <p:grpSp>
          <p:nvGrpSpPr>
            <p:cNvPr id="3" name="Group 34"/>
            <p:cNvGrpSpPr>
              <a:grpSpLocks/>
            </p:cNvGrpSpPr>
            <p:nvPr/>
          </p:nvGrpSpPr>
          <p:grpSpPr bwMode="auto">
            <a:xfrm>
              <a:off x="2950" y="2378"/>
              <a:ext cx="609" cy="732"/>
              <a:chOff x="3022" y="2138"/>
              <a:chExt cx="609" cy="732"/>
            </a:xfrm>
          </p:grpSpPr>
          <p:sp>
            <p:nvSpPr>
              <p:cNvPr id="5185" name="Line 35"/>
              <p:cNvSpPr>
                <a:spLocks noChangeShapeType="1"/>
              </p:cNvSpPr>
              <p:nvPr/>
            </p:nvSpPr>
            <p:spPr bwMode="auto">
              <a:xfrm flipH="1">
                <a:off x="3022" y="2138"/>
                <a:ext cx="322" cy="187"/>
              </a:xfrm>
              <a:prstGeom prst="line">
                <a:avLst/>
              </a:prstGeom>
              <a:noFill/>
              <a:ln w="19050">
                <a:solidFill>
                  <a:schemeClr val="accent2"/>
                </a:solidFill>
                <a:prstDash val="dash"/>
                <a:round/>
                <a:headEnd/>
                <a:tailEnd type="triangle" w="med" len="med"/>
              </a:ln>
            </p:spPr>
            <p:txBody>
              <a:bodyPr/>
              <a:lstStyle/>
              <a:p>
                <a:endParaRPr lang="es-ES_tradnl">
                  <a:solidFill>
                    <a:srgbClr val="000000"/>
                  </a:solidFill>
                </a:endParaRPr>
              </a:p>
            </p:txBody>
          </p:sp>
          <p:sp>
            <p:nvSpPr>
              <p:cNvPr id="5186" name="Line 36"/>
              <p:cNvSpPr>
                <a:spLocks noChangeShapeType="1"/>
              </p:cNvSpPr>
              <p:nvPr/>
            </p:nvSpPr>
            <p:spPr bwMode="auto">
              <a:xfrm flipH="1">
                <a:off x="3332" y="2695"/>
                <a:ext cx="299" cy="175"/>
              </a:xfrm>
              <a:prstGeom prst="line">
                <a:avLst/>
              </a:prstGeom>
              <a:noFill/>
              <a:ln w="12700">
                <a:solidFill>
                  <a:srgbClr val="000000"/>
                </a:solidFill>
                <a:prstDash val="sysDot"/>
                <a:round/>
                <a:headEnd/>
                <a:tailEnd/>
              </a:ln>
            </p:spPr>
            <p:txBody>
              <a:bodyPr/>
              <a:lstStyle/>
              <a:p>
                <a:endParaRPr lang="es-ES_tradnl">
                  <a:solidFill>
                    <a:srgbClr val="000000"/>
                  </a:solidFill>
                </a:endParaRPr>
              </a:p>
            </p:txBody>
          </p:sp>
        </p:grpSp>
        <p:grpSp>
          <p:nvGrpSpPr>
            <p:cNvPr id="4" name="Group 37"/>
            <p:cNvGrpSpPr>
              <a:grpSpLocks/>
            </p:cNvGrpSpPr>
            <p:nvPr/>
          </p:nvGrpSpPr>
          <p:grpSpPr bwMode="auto">
            <a:xfrm>
              <a:off x="2776" y="2358"/>
              <a:ext cx="1071" cy="812"/>
              <a:chOff x="2776" y="2358"/>
              <a:chExt cx="1071" cy="812"/>
            </a:xfrm>
          </p:grpSpPr>
          <p:grpSp>
            <p:nvGrpSpPr>
              <p:cNvPr id="5" name="Group 38"/>
              <p:cNvGrpSpPr>
                <a:grpSpLocks/>
              </p:cNvGrpSpPr>
              <p:nvPr/>
            </p:nvGrpSpPr>
            <p:grpSpPr bwMode="auto">
              <a:xfrm>
                <a:off x="2776" y="2358"/>
                <a:ext cx="1071" cy="812"/>
                <a:chOff x="2776" y="2358"/>
                <a:chExt cx="1071" cy="812"/>
              </a:xfrm>
            </p:grpSpPr>
            <p:grpSp>
              <p:nvGrpSpPr>
                <p:cNvPr id="6" name="Group 39"/>
                <p:cNvGrpSpPr>
                  <a:grpSpLocks/>
                </p:cNvGrpSpPr>
                <p:nvPr/>
              </p:nvGrpSpPr>
              <p:grpSpPr bwMode="auto">
                <a:xfrm>
                  <a:off x="3272" y="2378"/>
                  <a:ext cx="575" cy="792"/>
                  <a:chOff x="3272" y="2378"/>
                  <a:chExt cx="575" cy="792"/>
                </a:xfrm>
              </p:grpSpPr>
              <p:sp>
                <p:nvSpPr>
                  <p:cNvPr id="5183" name="Line 40"/>
                  <p:cNvSpPr>
                    <a:spLocks noChangeShapeType="1"/>
                  </p:cNvSpPr>
                  <p:nvPr/>
                </p:nvSpPr>
                <p:spPr bwMode="auto">
                  <a:xfrm>
                    <a:off x="3272" y="2378"/>
                    <a:ext cx="297" cy="557"/>
                  </a:xfrm>
                  <a:prstGeom prst="line">
                    <a:avLst/>
                  </a:prstGeom>
                  <a:noFill/>
                  <a:ln w="19050">
                    <a:solidFill>
                      <a:schemeClr val="accent2"/>
                    </a:solidFill>
                    <a:prstDash val="dash"/>
                    <a:round/>
                    <a:headEnd/>
                    <a:tailEnd type="triangle" w="med" len="med"/>
                  </a:ln>
                </p:spPr>
                <p:txBody>
                  <a:bodyPr/>
                  <a:lstStyle/>
                  <a:p>
                    <a:endParaRPr lang="es-ES_tradnl">
                      <a:solidFill>
                        <a:srgbClr val="000000"/>
                      </a:solidFill>
                    </a:endParaRPr>
                  </a:p>
                </p:txBody>
              </p:sp>
              <p:sp>
                <p:nvSpPr>
                  <p:cNvPr id="5184" name="Text Box 41"/>
                  <p:cNvSpPr txBox="1">
                    <a:spLocks noChangeArrowheads="1"/>
                  </p:cNvSpPr>
                  <p:nvPr/>
                </p:nvSpPr>
                <p:spPr bwMode="auto">
                  <a:xfrm>
                    <a:off x="3515" y="2919"/>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a:rPr>
                      <a:t>W</a:t>
                    </a:r>
                    <a:r>
                      <a:rPr lang="es-ES" sz="1200" baseline="-25000">
                        <a:solidFill>
                          <a:srgbClr val="3333CC"/>
                        </a:solidFill>
                        <a:latin typeface="Times New Roman"/>
                      </a:rPr>
                      <a:t>N</a:t>
                    </a:r>
                  </a:p>
                </p:txBody>
              </p:sp>
            </p:grpSp>
            <p:sp>
              <p:nvSpPr>
                <p:cNvPr id="5182" name="Text Box 42"/>
                <p:cNvSpPr txBox="1">
                  <a:spLocks noChangeArrowheads="1"/>
                </p:cNvSpPr>
                <p:nvPr/>
              </p:nvSpPr>
              <p:spPr bwMode="auto">
                <a:xfrm>
                  <a:off x="2776" y="2358"/>
                  <a:ext cx="333" cy="250"/>
                </a:xfrm>
                <a:prstGeom prst="rect">
                  <a:avLst/>
                </a:prstGeom>
                <a:noFill/>
                <a:ln w="9525">
                  <a:noFill/>
                  <a:miter lim="800000"/>
                  <a:headEnd/>
                  <a:tailEnd/>
                </a:ln>
              </p:spPr>
              <p:txBody>
                <a:bodyPr/>
                <a:lstStyle/>
                <a:p>
                  <a:pPr eaLnBrk="0" hangingPunct="0"/>
                  <a:r>
                    <a:rPr lang="es-ES" sz="1200">
                      <a:solidFill>
                        <a:srgbClr val="3333CC"/>
                      </a:solidFill>
                      <a:latin typeface="Times New Roman"/>
                    </a:rPr>
                    <a:t>W</a:t>
                  </a:r>
                  <a:r>
                    <a:rPr lang="es-ES" sz="1200" baseline="-25000">
                      <a:solidFill>
                        <a:srgbClr val="3333CC"/>
                      </a:solidFill>
                      <a:latin typeface="Times New Roman"/>
                    </a:rPr>
                    <a:t>T</a:t>
                  </a:r>
                </a:p>
              </p:txBody>
            </p:sp>
          </p:grpSp>
          <p:sp>
            <p:nvSpPr>
              <p:cNvPr id="5180" name="Line 43"/>
              <p:cNvSpPr>
                <a:spLocks noChangeShapeType="1"/>
              </p:cNvSpPr>
              <p:nvPr/>
            </p:nvSpPr>
            <p:spPr bwMode="auto">
              <a:xfrm>
                <a:off x="2962" y="2567"/>
                <a:ext cx="297" cy="550"/>
              </a:xfrm>
              <a:prstGeom prst="line">
                <a:avLst/>
              </a:prstGeom>
              <a:noFill/>
              <a:ln w="12700">
                <a:solidFill>
                  <a:schemeClr val="tx1"/>
                </a:solidFill>
                <a:prstDash val="sysDot"/>
                <a:round/>
                <a:headEnd/>
                <a:tailEnd/>
              </a:ln>
            </p:spPr>
            <p:txBody>
              <a:bodyPr/>
              <a:lstStyle/>
              <a:p>
                <a:endParaRPr lang="es-ES_tradnl">
                  <a:solidFill>
                    <a:srgbClr val="000000"/>
                  </a:solidFill>
                </a:endParaRPr>
              </a:p>
            </p:txBody>
          </p:sp>
        </p:grpSp>
      </p:grpSp>
      <p:sp>
        <p:nvSpPr>
          <p:cNvPr id="5127" name="Text Box 44"/>
          <p:cNvSpPr txBox="1">
            <a:spLocks noChangeArrowheads="1"/>
          </p:cNvSpPr>
          <p:nvPr/>
        </p:nvSpPr>
        <p:spPr bwMode="auto">
          <a:xfrm>
            <a:off x="0" y="0"/>
            <a:ext cx="9144000" cy="457200"/>
          </a:xfrm>
          <a:prstGeom prst="rect">
            <a:avLst/>
          </a:prstGeom>
          <a:solidFill>
            <a:schemeClr val="accent2"/>
          </a:solidFill>
          <a:ln w="9525">
            <a:noFill/>
            <a:miter lim="800000"/>
            <a:headEnd/>
            <a:tailEnd/>
          </a:ln>
        </p:spPr>
        <p:txBody>
          <a:bodyPr>
            <a:spAutoFit/>
          </a:bodyPr>
          <a:lstStyle/>
          <a:p>
            <a:pPr algn="ctr" eaLnBrk="0" hangingPunct="0">
              <a:spcBef>
                <a:spcPct val="50000"/>
              </a:spcBef>
            </a:pPr>
            <a:r>
              <a:rPr lang="es-ES" sz="2400" b="1" dirty="0">
                <a:solidFill>
                  <a:srgbClr val="FFFFFF"/>
                </a:solidFill>
                <a:latin typeface="Calibri" pitchFamily="34" charset="0"/>
                <a:cs typeface="Calibri" pitchFamily="34" charset="0"/>
              </a:rPr>
              <a:t>Cálculo de la tensión en función de la posición: T= </a:t>
            </a:r>
            <a:r>
              <a:rPr lang="es-ES" sz="2400" b="1" i="1" dirty="0" smtClean="0">
                <a:solidFill>
                  <a:srgbClr val="FFFFFF"/>
                </a:solidFill>
                <a:latin typeface="Calibri" pitchFamily="34" charset="0"/>
                <a:cs typeface="Calibri" pitchFamily="34" charset="0"/>
              </a:rPr>
              <a:t>f</a:t>
            </a:r>
            <a:r>
              <a:rPr lang="es-ES" sz="2400" b="1" dirty="0" smtClean="0">
                <a:solidFill>
                  <a:srgbClr val="FFFFFF"/>
                </a:solidFill>
                <a:latin typeface="Calibri" pitchFamily="34" charset="0"/>
                <a:cs typeface="Calibri" pitchFamily="34" charset="0"/>
              </a:rPr>
              <a:t> (</a:t>
            </a:r>
            <a:r>
              <a:rPr lang="el-GR" sz="2400" b="1" dirty="0">
                <a:solidFill>
                  <a:srgbClr val="FFFFFF"/>
                </a:solidFill>
                <a:latin typeface="Calibri" pitchFamily="34" charset="0"/>
                <a:cs typeface="Calibri" pitchFamily="34" charset="0"/>
              </a:rPr>
              <a:t>α</a:t>
            </a:r>
            <a:r>
              <a:rPr lang="es-ES" sz="2400" b="1" dirty="0">
                <a:solidFill>
                  <a:srgbClr val="FFFFFF"/>
                </a:solidFill>
                <a:latin typeface="Calibri" pitchFamily="34" charset="0"/>
                <a:cs typeface="Calibri" pitchFamily="34" charset="0"/>
              </a:rPr>
              <a:t>)</a:t>
            </a:r>
          </a:p>
        </p:txBody>
      </p:sp>
      <p:grpSp>
        <p:nvGrpSpPr>
          <p:cNvPr id="7" name="Group 45"/>
          <p:cNvGrpSpPr>
            <a:grpSpLocks/>
          </p:cNvGrpSpPr>
          <p:nvPr/>
        </p:nvGrpSpPr>
        <p:grpSpPr bwMode="auto">
          <a:xfrm>
            <a:off x="5008563" y="3789363"/>
            <a:ext cx="527050" cy="1585912"/>
            <a:chOff x="3155" y="2387"/>
            <a:chExt cx="332" cy="999"/>
          </a:xfrm>
        </p:grpSpPr>
        <p:sp>
          <p:nvSpPr>
            <p:cNvPr id="5175" name="Line 46"/>
            <p:cNvSpPr>
              <a:spLocks noChangeShapeType="1"/>
            </p:cNvSpPr>
            <p:nvPr/>
          </p:nvSpPr>
          <p:spPr bwMode="auto">
            <a:xfrm>
              <a:off x="3260" y="2387"/>
              <a:ext cx="0" cy="722"/>
            </a:xfrm>
            <a:prstGeom prst="line">
              <a:avLst/>
            </a:prstGeom>
            <a:noFill/>
            <a:ln w="38100">
              <a:solidFill>
                <a:schemeClr val="accent2"/>
              </a:solidFill>
              <a:round/>
              <a:headEnd/>
              <a:tailEnd type="triangle" w="med" len="med"/>
            </a:ln>
          </p:spPr>
          <p:txBody>
            <a:bodyPr/>
            <a:lstStyle/>
            <a:p>
              <a:endParaRPr lang="es-ES_tradnl">
                <a:solidFill>
                  <a:srgbClr val="000000"/>
                </a:solidFill>
              </a:endParaRPr>
            </a:p>
          </p:txBody>
        </p:sp>
        <p:sp>
          <p:nvSpPr>
            <p:cNvPr id="5176" name="Text Box 47"/>
            <p:cNvSpPr txBox="1">
              <a:spLocks noChangeArrowheads="1"/>
            </p:cNvSpPr>
            <p:nvPr/>
          </p:nvSpPr>
          <p:spPr bwMode="auto">
            <a:xfrm>
              <a:off x="3155" y="3135"/>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a:rPr>
                <a:t>W</a:t>
              </a:r>
              <a:endParaRPr lang="es-ES" sz="1200" baseline="-25000">
                <a:solidFill>
                  <a:srgbClr val="3333CC"/>
                </a:solidFill>
                <a:latin typeface="Times New Roman"/>
              </a:endParaRPr>
            </a:p>
          </p:txBody>
        </p:sp>
      </p:grpSp>
      <p:grpSp>
        <p:nvGrpSpPr>
          <p:cNvPr id="8" name="Group 48"/>
          <p:cNvGrpSpPr>
            <a:grpSpLocks/>
          </p:cNvGrpSpPr>
          <p:nvPr/>
        </p:nvGrpSpPr>
        <p:grpSpPr bwMode="auto">
          <a:xfrm>
            <a:off x="4303713" y="1947863"/>
            <a:ext cx="898525" cy="1827212"/>
            <a:chOff x="2711" y="1227"/>
            <a:chExt cx="566" cy="1151"/>
          </a:xfrm>
        </p:grpSpPr>
        <p:sp>
          <p:nvSpPr>
            <p:cNvPr id="5173" name="Line 49"/>
            <p:cNvSpPr>
              <a:spLocks noChangeShapeType="1"/>
            </p:cNvSpPr>
            <p:nvPr/>
          </p:nvSpPr>
          <p:spPr bwMode="auto">
            <a:xfrm>
              <a:off x="2711" y="1346"/>
              <a:ext cx="566" cy="1032"/>
            </a:xfrm>
            <a:prstGeom prst="line">
              <a:avLst/>
            </a:prstGeom>
            <a:noFill/>
            <a:ln w="38100">
              <a:solidFill>
                <a:srgbClr val="009900"/>
              </a:solidFill>
              <a:round/>
              <a:headEnd type="triangle" w="med" len="med"/>
              <a:tailEnd/>
            </a:ln>
          </p:spPr>
          <p:txBody>
            <a:bodyPr/>
            <a:lstStyle/>
            <a:p>
              <a:endParaRPr lang="es-ES_tradnl">
                <a:solidFill>
                  <a:srgbClr val="000000"/>
                </a:solidFill>
              </a:endParaRPr>
            </a:p>
          </p:txBody>
        </p:sp>
        <p:sp>
          <p:nvSpPr>
            <p:cNvPr id="5174" name="Text Box 50"/>
            <p:cNvSpPr txBox="1">
              <a:spLocks noChangeArrowheads="1"/>
            </p:cNvSpPr>
            <p:nvPr/>
          </p:nvSpPr>
          <p:spPr bwMode="auto">
            <a:xfrm>
              <a:off x="2726" y="1227"/>
              <a:ext cx="333" cy="249"/>
            </a:xfrm>
            <a:prstGeom prst="rect">
              <a:avLst/>
            </a:prstGeom>
            <a:noFill/>
            <a:ln w="9525">
              <a:noFill/>
              <a:miter lim="800000"/>
              <a:headEnd/>
              <a:tailEnd/>
            </a:ln>
          </p:spPr>
          <p:txBody>
            <a:bodyPr/>
            <a:lstStyle/>
            <a:p>
              <a:pPr eaLnBrk="0" hangingPunct="0"/>
              <a:r>
                <a:rPr lang="es-ES" sz="1200">
                  <a:solidFill>
                    <a:srgbClr val="009900"/>
                  </a:solidFill>
                  <a:latin typeface="Times New Roman"/>
                </a:rPr>
                <a:t>T</a:t>
              </a:r>
              <a:endParaRPr lang="es-ES" sz="1200" baseline="-25000">
                <a:solidFill>
                  <a:srgbClr val="009900"/>
                </a:solidFill>
                <a:latin typeface="Times New Roman"/>
              </a:endParaRPr>
            </a:p>
          </p:txBody>
        </p:sp>
      </p:grpSp>
      <p:graphicFrame>
        <p:nvGraphicFramePr>
          <p:cNvPr id="50244" name="Object 68"/>
          <p:cNvGraphicFramePr>
            <a:graphicFrameLocks noChangeAspect="1"/>
          </p:cNvGraphicFramePr>
          <p:nvPr/>
        </p:nvGraphicFramePr>
        <p:xfrm>
          <a:off x="2073275" y="5373688"/>
          <a:ext cx="4945063" cy="636587"/>
        </p:xfrm>
        <a:graphic>
          <a:graphicData uri="http://schemas.openxmlformats.org/presentationml/2006/ole">
            <p:oleObj spid="_x0000_s108546" name="Ecuación" r:id="rId3" imgW="3251160" imgH="419040" progId="Equation.3">
              <p:embed/>
            </p:oleObj>
          </a:graphicData>
        </a:graphic>
      </p:graphicFrame>
      <p:graphicFrame>
        <p:nvGraphicFramePr>
          <p:cNvPr id="50245" name="Object 69"/>
          <p:cNvGraphicFramePr>
            <a:graphicFrameLocks noChangeAspect="1"/>
          </p:cNvGraphicFramePr>
          <p:nvPr/>
        </p:nvGraphicFramePr>
        <p:xfrm>
          <a:off x="3322638" y="6167438"/>
          <a:ext cx="2587625" cy="347662"/>
        </p:xfrm>
        <a:graphic>
          <a:graphicData uri="http://schemas.openxmlformats.org/presentationml/2006/ole">
            <p:oleObj spid="_x0000_s108547" name="Ecuación" r:id="rId4" imgW="1701720" imgH="228600" progId="Equation.3">
              <p:embed/>
            </p:oleObj>
          </a:graphicData>
        </a:graphic>
      </p:graphicFrame>
      <p:grpSp>
        <p:nvGrpSpPr>
          <p:cNvPr id="9" name="Group 70"/>
          <p:cNvGrpSpPr>
            <a:grpSpLocks/>
          </p:cNvGrpSpPr>
          <p:nvPr/>
        </p:nvGrpSpPr>
        <p:grpSpPr bwMode="auto">
          <a:xfrm>
            <a:off x="2033588" y="1068388"/>
            <a:ext cx="5310187" cy="3113087"/>
            <a:chOff x="1281" y="673"/>
            <a:chExt cx="3345" cy="1961"/>
          </a:xfrm>
        </p:grpSpPr>
        <p:sp>
          <p:nvSpPr>
            <p:cNvPr id="5152" name="Line 71"/>
            <p:cNvSpPr>
              <a:spLocks noChangeShapeType="1"/>
            </p:cNvSpPr>
            <p:nvPr/>
          </p:nvSpPr>
          <p:spPr bwMode="auto">
            <a:xfrm>
              <a:off x="2409" y="771"/>
              <a:ext cx="1507" cy="921"/>
            </a:xfrm>
            <a:prstGeom prst="line">
              <a:avLst/>
            </a:prstGeom>
            <a:noFill/>
            <a:ln w="9525">
              <a:solidFill>
                <a:srgbClr val="000000"/>
              </a:solidFill>
              <a:round/>
              <a:headEnd/>
              <a:tailEnd/>
            </a:ln>
          </p:spPr>
          <p:txBody>
            <a:bodyPr/>
            <a:lstStyle/>
            <a:p>
              <a:endParaRPr lang="es-ES_tradnl">
                <a:solidFill>
                  <a:srgbClr val="000000"/>
                </a:solidFill>
              </a:endParaRPr>
            </a:p>
          </p:txBody>
        </p:sp>
        <p:grpSp>
          <p:nvGrpSpPr>
            <p:cNvPr id="10" name="Group 72"/>
            <p:cNvGrpSpPr>
              <a:grpSpLocks/>
            </p:cNvGrpSpPr>
            <p:nvPr/>
          </p:nvGrpSpPr>
          <p:grpSpPr bwMode="auto">
            <a:xfrm>
              <a:off x="2396" y="919"/>
              <a:ext cx="535" cy="318"/>
              <a:chOff x="2396" y="919"/>
              <a:chExt cx="535" cy="318"/>
            </a:xfrm>
          </p:grpSpPr>
          <p:sp>
            <p:nvSpPr>
              <p:cNvPr id="5171" name="Arc 73"/>
              <p:cNvSpPr>
                <a:spLocks/>
              </p:cNvSpPr>
              <p:nvPr/>
            </p:nvSpPr>
            <p:spPr bwMode="auto">
              <a:xfrm rot="5294356">
                <a:off x="2452" y="871"/>
                <a:ext cx="139" cy="252"/>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solidFill>
                    <a:srgbClr val="000000"/>
                  </a:solidFill>
                </a:endParaRPr>
              </a:p>
            </p:txBody>
          </p:sp>
          <p:sp>
            <p:nvSpPr>
              <p:cNvPr id="5172" name="Text Box 74"/>
              <p:cNvSpPr txBox="1">
                <a:spLocks noChangeArrowheads="1"/>
              </p:cNvSpPr>
              <p:nvPr/>
            </p:nvSpPr>
            <p:spPr bwMode="auto">
              <a:xfrm>
                <a:off x="2579" y="919"/>
                <a:ext cx="352" cy="318"/>
              </a:xfrm>
              <a:prstGeom prst="rect">
                <a:avLst/>
              </a:prstGeom>
              <a:noFill/>
              <a:ln w="9525">
                <a:noFill/>
                <a:miter lim="800000"/>
                <a:headEnd/>
                <a:tailEnd/>
              </a:ln>
            </p:spPr>
            <p:txBody>
              <a:bodyPr/>
              <a:lstStyle/>
              <a:p>
                <a:pPr eaLnBrk="0" hangingPunct="0"/>
                <a:r>
                  <a:rPr lang="es-ES" sz="1600">
                    <a:solidFill>
                      <a:srgbClr val="000000"/>
                    </a:solidFill>
                    <a:latin typeface="Times New Roman"/>
                    <a:sym typeface="Symbol" pitchFamily="18" charset="2"/>
                  </a:rPr>
                  <a:t></a:t>
                </a:r>
                <a:r>
                  <a:rPr lang="es-ES" sz="1600" baseline="-25000">
                    <a:solidFill>
                      <a:srgbClr val="000000"/>
                    </a:solidFill>
                    <a:latin typeface="Times New Roman"/>
                  </a:rPr>
                  <a:t>o</a:t>
                </a:r>
              </a:p>
            </p:txBody>
          </p:sp>
        </p:grpSp>
        <p:grpSp>
          <p:nvGrpSpPr>
            <p:cNvPr id="11" name="Group 75"/>
            <p:cNvGrpSpPr>
              <a:grpSpLocks/>
            </p:cNvGrpSpPr>
            <p:nvPr/>
          </p:nvGrpSpPr>
          <p:grpSpPr bwMode="auto">
            <a:xfrm>
              <a:off x="1281" y="673"/>
              <a:ext cx="3345" cy="1961"/>
              <a:chOff x="1281" y="673"/>
              <a:chExt cx="3345" cy="1961"/>
            </a:xfrm>
          </p:grpSpPr>
          <p:sp>
            <p:nvSpPr>
              <p:cNvPr id="5155" name="Text Box 76"/>
              <p:cNvSpPr txBox="1">
                <a:spLocks noChangeArrowheads="1"/>
              </p:cNvSpPr>
              <p:nvPr/>
            </p:nvSpPr>
            <p:spPr bwMode="auto">
              <a:xfrm>
                <a:off x="2213" y="1621"/>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L</a:t>
                </a:r>
                <a:endParaRPr lang="es-ES" sz="1600" baseline="-25000">
                  <a:solidFill>
                    <a:srgbClr val="000000"/>
                  </a:solidFill>
                  <a:latin typeface="Times New Roman"/>
                </a:endParaRPr>
              </a:p>
            </p:txBody>
          </p:sp>
          <p:sp>
            <p:nvSpPr>
              <p:cNvPr id="5156" name="Line 77"/>
              <p:cNvSpPr>
                <a:spLocks noChangeShapeType="1"/>
              </p:cNvSpPr>
              <p:nvPr/>
            </p:nvSpPr>
            <p:spPr bwMode="auto">
              <a:xfrm flipV="1">
                <a:off x="2399" y="771"/>
                <a:ext cx="6" cy="1848"/>
              </a:xfrm>
              <a:prstGeom prst="line">
                <a:avLst/>
              </a:prstGeom>
              <a:noFill/>
              <a:ln w="9525">
                <a:solidFill>
                  <a:srgbClr val="000000"/>
                </a:solidFill>
                <a:prstDash val="dash"/>
                <a:round/>
                <a:headEnd/>
                <a:tailEnd/>
              </a:ln>
            </p:spPr>
            <p:txBody>
              <a:bodyPr/>
              <a:lstStyle/>
              <a:p>
                <a:endParaRPr lang="es-ES_tradnl">
                  <a:solidFill>
                    <a:srgbClr val="000000"/>
                  </a:solidFill>
                </a:endParaRPr>
              </a:p>
            </p:txBody>
          </p:sp>
          <p:grpSp>
            <p:nvGrpSpPr>
              <p:cNvPr id="12" name="Group 78"/>
              <p:cNvGrpSpPr>
                <a:grpSpLocks/>
              </p:cNvGrpSpPr>
              <p:nvPr/>
            </p:nvGrpSpPr>
            <p:grpSpPr bwMode="auto">
              <a:xfrm>
                <a:off x="1351" y="766"/>
                <a:ext cx="2577" cy="1862"/>
                <a:chOff x="1417" y="526"/>
                <a:chExt cx="2577" cy="1862"/>
              </a:xfrm>
            </p:grpSpPr>
            <p:sp>
              <p:nvSpPr>
                <p:cNvPr id="5169" name="Arc 79"/>
                <p:cNvSpPr>
                  <a:spLocks/>
                </p:cNvSpPr>
                <p:nvPr/>
              </p:nvSpPr>
              <p:spPr bwMode="auto">
                <a:xfrm flipV="1">
                  <a:off x="2472" y="526"/>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a:solidFill>
                      <a:srgbClr val="000000"/>
                    </a:solidFill>
                  </a:endParaRPr>
                </a:p>
              </p:txBody>
            </p:sp>
            <p:sp>
              <p:nvSpPr>
                <p:cNvPr id="5170" name="Arc 80"/>
                <p:cNvSpPr>
                  <a:spLocks/>
                </p:cNvSpPr>
                <p:nvPr/>
              </p:nvSpPr>
              <p:spPr bwMode="auto">
                <a:xfrm rot="16200000" flipH="1">
                  <a:off x="1022" y="923"/>
                  <a:ext cx="1860" cy="1070"/>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a:solidFill>
                      <a:srgbClr val="000000"/>
                    </a:solidFill>
                  </a:endParaRPr>
                </a:p>
              </p:txBody>
            </p:sp>
          </p:grpSp>
          <p:sp>
            <p:nvSpPr>
              <p:cNvPr id="5158" name="Line 81"/>
              <p:cNvSpPr>
                <a:spLocks noChangeShapeType="1"/>
              </p:cNvSpPr>
              <p:nvPr/>
            </p:nvSpPr>
            <p:spPr bwMode="auto">
              <a:xfrm>
                <a:off x="4130" y="1704"/>
                <a:ext cx="280" cy="0"/>
              </a:xfrm>
              <a:prstGeom prst="line">
                <a:avLst/>
              </a:prstGeom>
              <a:noFill/>
              <a:ln w="12700">
                <a:solidFill>
                  <a:schemeClr val="tx1"/>
                </a:solidFill>
                <a:prstDash val="dash"/>
                <a:round/>
                <a:headEnd/>
                <a:tailEnd/>
              </a:ln>
            </p:spPr>
            <p:txBody>
              <a:bodyPr/>
              <a:lstStyle/>
              <a:p>
                <a:endParaRPr lang="es-ES_tradnl">
                  <a:solidFill>
                    <a:srgbClr val="000000"/>
                  </a:solidFill>
                </a:endParaRPr>
              </a:p>
            </p:txBody>
          </p:sp>
          <p:sp>
            <p:nvSpPr>
              <p:cNvPr id="5159" name="Line 82"/>
              <p:cNvSpPr>
                <a:spLocks noChangeShapeType="1"/>
              </p:cNvSpPr>
              <p:nvPr/>
            </p:nvSpPr>
            <p:spPr bwMode="auto">
              <a:xfrm>
                <a:off x="2768" y="2634"/>
                <a:ext cx="1654" cy="0"/>
              </a:xfrm>
              <a:prstGeom prst="line">
                <a:avLst/>
              </a:prstGeom>
              <a:noFill/>
              <a:ln w="9525">
                <a:solidFill>
                  <a:schemeClr val="tx1"/>
                </a:solidFill>
                <a:prstDash val="dash"/>
                <a:round/>
                <a:headEnd/>
                <a:tailEnd/>
              </a:ln>
            </p:spPr>
            <p:txBody>
              <a:bodyPr/>
              <a:lstStyle/>
              <a:p>
                <a:endParaRPr lang="es-ES_tradnl">
                  <a:solidFill>
                    <a:srgbClr val="000000"/>
                  </a:solidFill>
                </a:endParaRPr>
              </a:p>
            </p:txBody>
          </p:sp>
          <p:sp>
            <p:nvSpPr>
              <p:cNvPr id="5160" name="Line 83"/>
              <p:cNvSpPr>
                <a:spLocks noChangeShapeType="1"/>
              </p:cNvSpPr>
              <p:nvPr/>
            </p:nvSpPr>
            <p:spPr bwMode="auto">
              <a:xfrm>
                <a:off x="4290" y="1704"/>
                <a:ext cx="0" cy="930"/>
              </a:xfrm>
              <a:prstGeom prst="line">
                <a:avLst/>
              </a:prstGeom>
              <a:noFill/>
              <a:ln w="6350">
                <a:solidFill>
                  <a:schemeClr val="tx1"/>
                </a:solidFill>
                <a:round/>
                <a:headEnd type="triangle" w="med" len="med"/>
                <a:tailEnd type="triangle" w="med" len="med"/>
              </a:ln>
            </p:spPr>
            <p:txBody>
              <a:bodyPr/>
              <a:lstStyle/>
              <a:p>
                <a:endParaRPr lang="es-ES_tradnl">
                  <a:solidFill>
                    <a:srgbClr val="000000"/>
                  </a:solidFill>
                </a:endParaRPr>
              </a:p>
            </p:txBody>
          </p:sp>
          <p:sp>
            <p:nvSpPr>
              <p:cNvPr id="5161" name="Text Box 84"/>
              <p:cNvSpPr txBox="1">
                <a:spLocks noChangeArrowheads="1"/>
              </p:cNvSpPr>
              <p:nvPr/>
            </p:nvSpPr>
            <p:spPr bwMode="auto">
              <a:xfrm>
                <a:off x="4294" y="2053"/>
                <a:ext cx="332" cy="316"/>
              </a:xfrm>
              <a:prstGeom prst="rect">
                <a:avLst/>
              </a:prstGeom>
              <a:noFill/>
              <a:ln w="9525">
                <a:noFill/>
                <a:miter lim="800000"/>
                <a:headEnd/>
                <a:tailEnd/>
              </a:ln>
            </p:spPr>
            <p:txBody>
              <a:bodyPr/>
              <a:lstStyle/>
              <a:p>
                <a:pPr eaLnBrk="0" hangingPunct="0"/>
                <a:r>
                  <a:rPr lang="es-ES" sz="1600">
                    <a:solidFill>
                      <a:srgbClr val="000000"/>
                    </a:solidFill>
                    <a:latin typeface="Times New Roman"/>
                  </a:rPr>
                  <a:t>h</a:t>
                </a:r>
                <a:r>
                  <a:rPr lang="es-ES" sz="1600" baseline="-25000">
                    <a:solidFill>
                      <a:srgbClr val="000000"/>
                    </a:solidFill>
                    <a:latin typeface="Times New Roman"/>
                  </a:rPr>
                  <a:t>o</a:t>
                </a:r>
              </a:p>
            </p:txBody>
          </p:sp>
          <p:grpSp>
            <p:nvGrpSpPr>
              <p:cNvPr id="13" name="Group 85"/>
              <p:cNvGrpSpPr>
                <a:grpSpLocks/>
              </p:cNvGrpSpPr>
              <p:nvPr/>
            </p:nvGrpSpPr>
            <p:grpSpPr bwMode="auto">
              <a:xfrm>
                <a:off x="3822" y="1601"/>
                <a:ext cx="348" cy="276"/>
                <a:chOff x="3894" y="1361"/>
                <a:chExt cx="348" cy="276"/>
              </a:xfrm>
            </p:grpSpPr>
            <p:sp>
              <p:nvSpPr>
                <p:cNvPr id="5167" name="Oval 86"/>
                <p:cNvSpPr>
                  <a:spLocks noChangeArrowheads="1"/>
                </p:cNvSpPr>
                <p:nvPr/>
              </p:nvSpPr>
              <p:spPr bwMode="auto">
                <a:xfrm>
                  <a:off x="3894" y="1361"/>
                  <a:ext cx="198" cy="209"/>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5168" name="Text Box 87"/>
                <p:cNvSpPr txBox="1">
                  <a:spLocks noChangeArrowheads="1"/>
                </p:cNvSpPr>
                <p:nvPr/>
              </p:nvSpPr>
              <p:spPr bwMode="auto">
                <a:xfrm>
                  <a:off x="3910" y="1387"/>
                  <a:ext cx="332" cy="250"/>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a:endParaRPr>
                </a:p>
              </p:txBody>
            </p:sp>
          </p:grpSp>
          <p:sp>
            <p:nvSpPr>
              <p:cNvPr id="5163" name="Text Box 88"/>
              <p:cNvSpPr txBox="1">
                <a:spLocks noChangeArrowheads="1"/>
              </p:cNvSpPr>
              <p:nvPr/>
            </p:nvSpPr>
            <p:spPr bwMode="auto">
              <a:xfrm>
                <a:off x="3198" y="1071"/>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L</a:t>
                </a:r>
                <a:endParaRPr lang="es-ES" sz="1600" baseline="-25000">
                  <a:solidFill>
                    <a:srgbClr val="000000"/>
                  </a:solidFill>
                  <a:latin typeface="Times New Roman"/>
                </a:endParaRPr>
              </a:p>
            </p:txBody>
          </p:sp>
          <p:sp>
            <p:nvSpPr>
              <p:cNvPr id="5164" name="Rectangle 89" descr="Diagonal hacia arriba ancha"/>
              <p:cNvSpPr>
                <a:spLocks noChangeArrowheads="1"/>
              </p:cNvSpPr>
              <p:nvPr/>
            </p:nvSpPr>
            <p:spPr bwMode="auto">
              <a:xfrm>
                <a:off x="1282" y="673"/>
                <a:ext cx="2915" cy="94"/>
              </a:xfrm>
              <a:prstGeom prst="rect">
                <a:avLst/>
              </a:prstGeom>
              <a:pattFill prst="wdUpDiag">
                <a:fgClr>
                  <a:srgbClr val="000000"/>
                </a:fgClr>
                <a:bgClr>
                  <a:srgbClr val="FFFFFF"/>
                </a:bgClr>
              </a:pattFill>
              <a:ln w="9525">
                <a:noFill/>
                <a:miter lim="800000"/>
                <a:headEnd/>
                <a:tailEnd/>
              </a:ln>
            </p:spPr>
            <p:txBody>
              <a:bodyPr/>
              <a:lstStyle/>
              <a:p>
                <a:endParaRPr lang="es-ES_tradnl">
                  <a:solidFill>
                    <a:srgbClr val="000000"/>
                  </a:solidFill>
                </a:endParaRPr>
              </a:p>
            </p:txBody>
          </p:sp>
          <p:sp>
            <p:nvSpPr>
              <p:cNvPr id="5165" name="Line 90"/>
              <p:cNvSpPr>
                <a:spLocks noChangeShapeType="1"/>
              </p:cNvSpPr>
              <p:nvPr/>
            </p:nvSpPr>
            <p:spPr bwMode="auto">
              <a:xfrm>
                <a:off x="1281" y="770"/>
                <a:ext cx="2917" cy="0"/>
              </a:xfrm>
              <a:prstGeom prst="line">
                <a:avLst/>
              </a:prstGeom>
              <a:noFill/>
              <a:ln w="9525">
                <a:solidFill>
                  <a:schemeClr val="tx1"/>
                </a:solidFill>
                <a:round/>
                <a:headEnd/>
                <a:tailEnd/>
              </a:ln>
            </p:spPr>
            <p:txBody>
              <a:bodyPr/>
              <a:lstStyle/>
              <a:p>
                <a:endParaRPr lang="es-ES_tradnl">
                  <a:solidFill>
                    <a:srgbClr val="000000"/>
                  </a:solidFill>
                </a:endParaRPr>
              </a:p>
            </p:txBody>
          </p:sp>
          <p:sp>
            <p:nvSpPr>
              <p:cNvPr id="5166" name="Text Box 91"/>
              <p:cNvSpPr txBox="1">
                <a:spLocks noChangeArrowheads="1"/>
              </p:cNvSpPr>
              <p:nvPr/>
            </p:nvSpPr>
            <p:spPr bwMode="auto">
              <a:xfrm>
                <a:off x="3808" y="1579"/>
                <a:ext cx="272" cy="212"/>
              </a:xfrm>
              <a:prstGeom prst="rect">
                <a:avLst/>
              </a:prstGeom>
              <a:noFill/>
              <a:ln w="9525">
                <a:noFill/>
                <a:miter lim="800000"/>
                <a:headEnd/>
                <a:tailEnd/>
              </a:ln>
            </p:spPr>
            <p:txBody>
              <a:bodyPr>
                <a:spAutoFit/>
              </a:bodyPr>
              <a:lstStyle/>
              <a:p>
                <a:pPr>
                  <a:spcBef>
                    <a:spcPct val="50000"/>
                  </a:spcBef>
                </a:pPr>
                <a:r>
                  <a:rPr lang="es-ES" sz="1600">
                    <a:solidFill>
                      <a:srgbClr val="000000"/>
                    </a:solidFill>
                    <a:latin typeface="Times New Roman"/>
                  </a:rPr>
                  <a:t>m</a:t>
                </a:r>
              </a:p>
            </p:txBody>
          </p:sp>
        </p:grpSp>
      </p:grpSp>
      <p:grpSp>
        <p:nvGrpSpPr>
          <p:cNvPr id="14" name="Group 92"/>
          <p:cNvGrpSpPr>
            <a:grpSpLocks/>
          </p:cNvGrpSpPr>
          <p:nvPr/>
        </p:nvGrpSpPr>
        <p:grpSpPr bwMode="auto">
          <a:xfrm>
            <a:off x="3802063" y="1223963"/>
            <a:ext cx="2965450" cy="2994025"/>
            <a:chOff x="2395" y="771"/>
            <a:chExt cx="1868" cy="1886"/>
          </a:xfrm>
        </p:grpSpPr>
        <p:grpSp>
          <p:nvGrpSpPr>
            <p:cNvPr id="15" name="Group 93"/>
            <p:cNvGrpSpPr>
              <a:grpSpLocks/>
            </p:cNvGrpSpPr>
            <p:nvPr/>
          </p:nvGrpSpPr>
          <p:grpSpPr bwMode="auto">
            <a:xfrm>
              <a:off x="2395" y="771"/>
              <a:ext cx="1868" cy="1886"/>
              <a:chOff x="2395" y="771"/>
              <a:chExt cx="1868" cy="1886"/>
            </a:xfrm>
          </p:grpSpPr>
          <p:grpSp>
            <p:nvGrpSpPr>
              <p:cNvPr id="16" name="Group 94"/>
              <p:cNvGrpSpPr>
                <a:grpSpLocks/>
              </p:cNvGrpSpPr>
              <p:nvPr/>
            </p:nvGrpSpPr>
            <p:grpSpPr bwMode="auto">
              <a:xfrm>
                <a:off x="3573" y="2388"/>
                <a:ext cx="690" cy="269"/>
                <a:chOff x="3573" y="2388"/>
                <a:chExt cx="690" cy="269"/>
              </a:xfrm>
            </p:grpSpPr>
            <p:sp>
              <p:nvSpPr>
                <p:cNvPr id="5149" name="Line 95"/>
                <p:cNvSpPr>
                  <a:spLocks noChangeShapeType="1"/>
                </p:cNvSpPr>
                <p:nvPr/>
              </p:nvSpPr>
              <p:spPr bwMode="auto">
                <a:xfrm>
                  <a:off x="3573" y="2388"/>
                  <a:ext cx="507" cy="0"/>
                </a:xfrm>
                <a:prstGeom prst="line">
                  <a:avLst/>
                </a:prstGeom>
                <a:noFill/>
                <a:ln w="12700">
                  <a:solidFill>
                    <a:schemeClr val="tx1"/>
                  </a:solidFill>
                  <a:prstDash val="dash"/>
                  <a:round/>
                  <a:headEnd/>
                  <a:tailEnd/>
                </a:ln>
              </p:spPr>
              <p:txBody>
                <a:bodyPr/>
                <a:lstStyle/>
                <a:p>
                  <a:endParaRPr lang="es-ES_tradnl">
                    <a:solidFill>
                      <a:srgbClr val="000000"/>
                    </a:solidFill>
                  </a:endParaRPr>
                </a:p>
              </p:txBody>
            </p:sp>
            <p:sp>
              <p:nvSpPr>
                <p:cNvPr id="5150" name="Line 96"/>
                <p:cNvSpPr>
                  <a:spLocks noChangeShapeType="1"/>
                </p:cNvSpPr>
                <p:nvPr/>
              </p:nvSpPr>
              <p:spPr bwMode="auto">
                <a:xfrm>
                  <a:off x="3912" y="2388"/>
                  <a:ext cx="0" cy="246"/>
                </a:xfrm>
                <a:prstGeom prst="line">
                  <a:avLst/>
                </a:prstGeom>
                <a:noFill/>
                <a:ln w="6350">
                  <a:solidFill>
                    <a:schemeClr val="tx1"/>
                  </a:solidFill>
                  <a:round/>
                  <a:headEnd type="triangle" w="med" len="med"/>
                  <a:tailEnd type="triangle" w="med" len="med"/>
                </a:ln>
              </p:spPr>
              <p:txBody>
                <a:bodyPr/>
                <a:lstStyle/>
                <a:p>
                  <a:endParaRPr lang="es-ES_tradnl">
                    <a:solidFill>
                      <a:srgbClr val="000000"/>
                    </a:solidFill>
                  </a:endParaRPr>
                </a:p>
              </p:txBody>
            </p:sp>
            <p:sp>
              <p:nvSpPr>
                <p:cNvPr id="5151" name="Text Box 97"/>
                <p:cNvSpPr txBox="1">
                  <a:spLocks noChangeArrowheads="1"/>
                </p:cNvSpPr>
                <p:nvPr/>
              </p:nvSpPr>
              <p:spPr bwMode="auto">
                <a:xfrm>
                  <a:off x="3931" y="2407"/>
                  <a:ext cx="332" cy="250"/>
                </a:xfrm>
                <a:prstGeom prst="rect">
                  <a:avLst/>
                </a:prstGeom>
                <a:noFill/>
                <a:ln w="9525">
                  <a:noFill/>
                  <a:miter lim="800000"/>
                  <a:headEnd/>
                  <a:tailEnd/>
                </a:ln>
              </p:spPr>
              <p:txBody>
                <a:bodyPr/>
                <a:lstStyle/>
                <a:p>
                  <a:pPr eaLnBrk="0" hangingPunct="0"/>
                  <a:r>
                    <a:rPr lang="es-ES" sz="1600">
                      <a:solidFill>
                        <a:srgbClr val="000000"/>
                      </a:solidFill>
                      <a:latin typeface="Times New Roman"/>
                    </a:rPr>
                    <a:t>h</a:t>
                  </a:r>
                  <a:endParaRPr lang="es-ES" sz="1600" baseline="-25000">
                    <a:solidFill>
                      <a:srgbClr val="000000"/>
                    </a:solidFill>
                    <a:latin typeface="Times New Roman"/>
                  </a:endParaRPr>
                </a:p>
              </p:txBody>
            </p:sp>
          </p:grpSp>
          <p:grpSp>
            <p:nvGrpSpPr>
              <p:cNvPr id="17" name="Group 98"/>
              <p:cNvGrpSpPr>
                <a:grpSpLocks/>
              </p:cNvGrpSpPr>
              <p:nvPr/>
            </p:nvGrpSpPr>
            <p:grpSpPr bwMode="auto">
              <a:xfrm>
                <a:off x="2395" y="771"/>
                <a:ext cx="1125" cy="1784"/>
                <a:chOff x="2467" y="531"/>
                <a:chExt cx="1125" cy="1784"/>
              </a:xfrm>
            </p:grpSpPr>
            <p:sp>
              <p:nvSpPr>
                <p:cNvPr id="5142" name="Arc 99"/>
                <p:cNvSpPr>
                  <a:spLocks/>
                </p:cNvSpPr>
                <p:nvPr/>
              </p:nvSpPr>
              <p:spPr bwMode="auto">
                <a:xfrm rot="5294356">
                  <a:off x="2532" y="898"/>
                  <a:ext cx="117" cy="247"/>
                </a:xfrm>
                <a:custGeom>
                  <a:avLst/>
                  <a:gdLst>
                    <a:gd name="T0" fmla="*/ 0 w 21600"/>
                    <a:gd name="T1" fmla="*/ 0 h 32462"/>
                    <a:gd name="T2" fmla="*/ 0 w 21600"/>
                    <a:gd name="T3" fmla="*/ 0 h 32462"/>
                    <a:gd name="T4" fmla="*/ 0 w 21600"/>
                    <a:gd name="T5" fmla="*/ 0 h 32462"/>
                    <a:gd name="T6" fmla="*/ 0 60000 65536"/>
                    <a:gd name="T7" fmla="*/ 0 60000 65536"/>
                    <a:gd name="T8" fmla="*/ 0 60000 65536"/>
                    <a:gd name="T9" fmla="*/ 0 w 21600"/>
                    <a:gd name="T10" fmla="*/ 0 h 32462"/>
                    <a:gd name="T11" fmla="*/ 21600 w 21600"/>
                    <a:gd name="T12" fmla="*/ 32462 h 32462"/>
                  </a:gdLst>
                  <a:ahLst/>
                  <a:cxnLst>
                    <a:cxn ang="T6">
                      <a:pos x="T0" y="T1"/>
                    </a:cxn>
                    <a:cxn ang="T7">
                      <a:pos x="T2" y="T3"/>
                    </a:cxn>
                    <a:cxn ang="T8">
                      <a:pos x="T4" y="T5"/>
                    </a:cxn>
                  </a:cxnLst>
                  <a:rect l="T9" t="T10" r="T11" b="T12"/>
                  <a:pathLst>
                    <a:path w="21600" h="32462" fill="none" extrusionOk="0">
                      <a:moveTo>
                        <a:pt x="-1" y="0"/>
                      </a:moveTo>
                      <a:cubicBezTo>
                        <a:pt x="11929" y="0"/>
                        <a:pt x="21600" y="9670"/>
                        <a:pt x="21600" y="21600"/>
                      </a:cubicBezTo>
                      <a:cubicBezTo>
                        <a:pt x="21600" y="25415"/>
                        <a:pt x="20589" y="29163"/>
                        <a:pt x="18670" y="32462"/>
                      </a:cubicBezTo>
                    </a:path>
                    <a:path w="21600" h="32462" stroke="0" extrusionOk="0">
                      <a:moveTo>
                        <a:pt x="-1" y="0"/>
                      </a:moveTo>
                      <a:cubicBezTo>
                        <a:pt x="11929" y="0"/>
                        <a:pt x="21600" y="9670"/>
                        <a:pt x="21600" y="21600"/>
                      </a:cubicBezTo>
                      <a:cubicBezTo>
                        <a:pt x="21600" y="25415"/>
                        <a:pt x="20589" y="29163"/>
                        <a:pt x="18670" y="32462"/>
                      </a:cubicBezTo>
                      <a:lnTo>
                        <a:pt x="0" y="21600"/>
                      </a:lnTo>
                      <a:close/>
                    </a:path>
                  </a:pathLst>
                </a:custGeom>
                <a:noFill/>
                <a:ln w="9525">
                  <a:solidFill>
                    <a:srgbClr val="000000"/>
                  </a:solidFill>
                  <a:round/>
                  <a:headEnd/>
                  <a:tailEnd/>
                </a:ln>
              </p:spPr>
              <p:txBody>
                <a:bodyPr/>
                <a:lstStyle/>
                <a:p>
                  <a:endParaRPr lang="es-ES_tradnl">
                    <a:solidFill>
                      <a:srgbClr val="000000"/>
                    </a:solidFill>
                  </a:endParaRPr>
                </a:p>
              </p:txBody>
            </p:sp>
            <p:sp>
              <p:nvSpPr>
                <p:cNvPr id="5143" name="Text Box 100"/>
                <p:cNvSpPr txBox="1">
                  <a:spLocks noChangeArrowheads="1"/>
                </p:cNvSpPr>
                <p:nvPr/>
              </p:nvSpPr>
              <p:spPr bwMode="auto">
                <a:xfrm>
                  <a:off x="2525" y="1023"/>
                  <a:ext cx="284" cy="318"/>
                </a:xfrm>
                <a:prstGeom prst="rect">
                  <a:avLst/>
                </a:prstGeom>
                <a:noFill/>
                <a:ln w="9525">
                  <a:noFill/>
                  <a:miter lim="800000"/>
                  <a:headEnd/>
                  <a:tailEnd/>
                </a:ln>
              </p:spPr>
              <p:txBody>
                <a:bodyPr/>
                <a:lstStyle/>
                <a:p>
                  <a:pPr eaLnBrk="0" hangingPunct="0"/>
                  <a:r>
                    <a:rPr lang="es-ES" sz="1600">
                      <a:solidFill>
                        <a:srgbClr val="000000"/>
                      </a:solidFill>
                      <a:latin typeface="Times New Roman"/>
                      <a:sym typeface="Symbol" pitchFamily="18" charset="2"/>
                    </a:rPr>
                    <a:t></a:t>
                  </a:r>
                  <a:endParaRPr lang="es-ES" sz="1600" baseline="-25000">
                    <a:solidFill>
                      <a:srgbClr val="000000"/>
                    </a:solidFill>
                    <a:latin typeface="Times New Roman"/>
                  </a:endParaRPr>
                </a:p>
              </p:txBody>
            </p:sp>
            <p:grpSp>
              <p:nvGrpSpPr>
                <p:cNvPr id="18" name="Group 101"/>
                <p:cNvGrpSpPr>
                  <a:grpSpLocks/>
                </p:cNvGrpSpPr>
                <p:nvPr/>
              </p:nvGrpSpPr>
              <p:grpSpPr bwMode="auto">
                <a:xfrm>
                  <a:off x="2475" y="531"/>
                  <a:ext cx="1117" cy="1784"/>
                  <a:chOff x="2475" y="531"/>
                  <a:chExt cx="1117" cy="1784"/>
                </a:xfrm>
              </p:grpSpPr>
              <p:sp>
                <p:nvSpPr>
                  <p:cNvPr id="5145" name="Line 102"/>
                  <p:cNvSpPr>
                    <a:spLocks noChangeShapeType="1"/>
                  </p:cNvSpPr>
                  <p:nvPr/>
                </p:nvSpPr>
                <p:spPr bwMode="auto">
                  <a:xfrm>
                    <a:off x="2475" y="531"/>
                    <a:ext cx="880" cy="1610"/>
                  </a:xfrm>
                  <a:prstGeom prst="line">
                    <a:avLst/>
                  </a:prstGeom>
                  <a:noFill/>
                  <a:ln w="9525">
                    <a:solidFill>
                      <a:srgbClr val="000000"/>
                    </a:solidFill>
                    <a:round/>
                    <a:headEnd/>
                    <a:tailEnd/>
                  </a:ln>
                </p:spPr>
                <p:txBody>
                  <a:bodyPr/>
                  <a:lstStyle/>
                  <a:p>
                    <a:endParaRPr lang="es-ES_tradnl">
                      <a:solidFill>
                        <a:srgbClr val="000000"/>
                      </a:solidFill>
                    </a:endParaRPr>
                  </a:p>
                </p:txBody>
              </p:sp>
              <p:grpSp>
                <p:nvGrpSpPr>
                  <p:cNvPr id="19" name="Group 103"/>
                  <p:cNvGrpSpPr>
                    <a:grpSpLocks/>
                  </p:cNvGrpSpPr>
                  <p:nvPr/>
                </p:nvGrpSpPr>
                <p:grpSpPr bwMode="auto">
                  <a:xfrm>
                    <a:off x="3245" y="2039"/>
                    <a:ext cx="347" cy="276"/>
                    <a:chOff x="3245" y="2039"/>
                    <a:chExt cx="347" cy="276"/>
                  </a:xfrm>
                </p:grpSpPr>
                <p:sp>
                  <p:nvSpPr>
                    <p:cNvPr id="5147" name="Oval 104"/>
                    <p:cNvSpPr>
                      <a:spLocks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a:solidFill>
                          <a:srgbClr val="000000"/>
                        </a:solidFill>
                      </a:endParaRPr>
                    </a:p>
                  </p:txBody>
                </p:sp>
                <p:sp>
                  <p:nvSpPr>
                    <p:cNvPr id="5148" name="Text Box 105"/>
                    <p:cNvSpPr txBox="1">
                      <a:spLocks noChangeArrowheads="1"/>
                    </p:cNvSpPr>
                    <p:nvPr/>
                  </p:nvSpPr>
                  <p:spPr bwMode="auto">
                    <a:xfrm>
                      <a:off x="3260" y="2065"/>
                      <a:ext cx="332" cy="250"/>
                    </a:xfrm>
                    <a:prstGeom prst="rect">
                      <a:avLst/>
                    </a:prstGeom>
                    <a:noFill/>
                    <a:ln w="9525">
                      <a:noFill/>
                      <a:miter lim="800000"/>
                      <a:headEnd/>
                      <a:tailEnd/>
                    </a:ln>
                  </p:spPr>
                  <p:txBody>
                    <a:bodyPr/>
                    <a:lstStyle/>
                    <a:p>
                      <a:pPr eaLnBrk="0" hangingPunct="0"/>
                      <a:endParaRPr lang="es-ES_tradnl" sz="1200" baseline="-25000">
                        <a:solidFill>
                          <a:srgbClr val="000000"/>
                        </a:solidFill>
                        <a:latin typeface="Times New Roman"/>
                      </a:endParaRPr>
                    </a:p>
                  </p:txBody>
                </p:sp>
              </p:grpSp>
            </p:grpSp>
          </p:grpSp>
        </p:grpSp>
        <p:sp>
          <p:nvSpPr>
            <p:cNvPr id="5139" name="Text Box 106"/>
            <p:cNvSpPr txBox="1">
              <a:spLocks noChangeArrowheads="1"/>
            </p:cNvSpPr>
            <p:nvPr/>
          </p:nvSpPr>
          <p:spPr bwMode="auto">
            <a:xfrm>
              <a:off x="3164" y="2256"/>
              <a:ext cx="272" cy="212"/>
            </a:xfrm>
            <a:prstGeom prst="rect">
              <a:avLst/>
            </a:prstGeom>
            <a:noFill/>
            <a:ln w="9525">
              <a:noFill/>
              <a:miter lim="800000"/>
              <a:headEnd/>
              <a:tailEnd/>
            </a:ln>
          </p:spPr>
          <p:txBody>
            <a:bodyPr>
              <a:spAutoFit/>
            </a:bodyPr>
            <a:lstStyle/>
            <a:p>
              <a:pPr>
                <a:spcBef>
                  <a:spcPct val="50000"/>
                </a:spcBef>
              </a:pPr>
              <a:r>
                <a:rPr lang="es-ES" sz="1600">
                  <a:solidFill>
                    <a:srgbClr val="000000"/>
                  </a:solidFill>
                  <a:latin typeface="Times New Roman"/>
                </a:rPr>
                <a:t>m</a:t>
              </a:r>
            </a:p>
          </p:txBody>
        </p:sp>
      </p:grpSp>
      <p:sp>
        <p:nvSpPr>
          <p:cNvPr id="60" name="59 Rectángulo"/>
          <p:cNvSpPr/>
          <p:nvPr/>
        </p:nvSpPr>
        <p:spPr>
          <a:xfrm>
            <a:off x="3163888" y="6087999"/>
            <a:ext cx="2971800" cy="492125"/>
          </a:xfrm>
          <a:prstGeom prst="rect">
            <a:avLst/>
          </a:prstGeom>
          <a:solidFill>
            <a:schemeClr val="accent1">
              <a:lumMod val="60000"/>
              <a:lumOff val="40000"/>
              <a:alpha val="29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dirty="0">
              <a:solidFill>
                <a:srgbClr val="FFFFFF"/>
              </a:solidFill>
            </a:endParaRPr>
          </a:p>
        </p:txBody>
      </p:sp>
      <p:grpSp>
        <p:nvGrpSpPr>
          <p:cNvPr id="20" name="63 Grupo"/>
          <p:cNvGrpSpPr>
            <a:grpSpLocks/>
          </p:cNvGrpSpPr>
          <p:nvPr/>
        </p:nvGrpSpPr>
        <p:grpSpPr bwMode="auto">
          <a:xfrm>
            <a:off x="5016500" y="4335463"/>
            <a:ext cx="301625" cy="284162"/>
            <a:chOff x="7447547" y="2249905"/>
            <a:chExt cx="517358" cy="489927"/>
          </a:xfrm>
        </p:grpSpPr>
        <p:cxnSp>
          <p:nvCxnSpPr>
            <p:cNvPr id="62" name="61 Conector recto"/>
            <p:cNvCxnSpPr/>
            <p:nvPr/>
          </p:nvCxnSpPr>
          <p:spPr>
            <a:xfrm flipH="1">
              <a:off x="7447547" y="2249905"/>
              <a:ext cx="383935" cy="468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H="1">
              <a:off x="7580972" y="2271801"/>
              <a:ext cx="383933" cy="468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64 Elipse"/>
          <p:cNvSpPr/>
          <p:nvPr/>
        </p:nvSpPr>
        <p:spPr>
          <a:xfrm>
            <a:off x="5037138" y="3627438"/>
            <a:ext cx="315912" cy="320675"/>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6" name="65 Elipse"/>
          <p:cNvSpPr/>
          <p:nvPr/>
        </p:nvSpPr>
        <p:spPr>
          <a:xfrm>
            <a:off x="6072188" y="2551113"/>
            <a:ext cx="317500" cy="320675"/>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
                                        </p:tgtEl>
                                        <p:attrNameLst>
                                          <p:attrName>style.visibility</p:attrName>
                                        </p:attrNameLst>
                                      </p:cBhvr>
                                      <p:to>
                                        <p:strVal val="visible"/>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2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0245"/>
                                        </p:tgtEl>
                                        <p:attrNameLst>
                                          <p:attrName>style.visibility</p:attrName>
                                        </p:attrNameLst>
                                      </p:cBhvr>
                                      <p:to>
                                        <p:strVal val="visible"/>
                                      </p:to>
                                    </p:set>
                                  </p:childTnLst>
                                </p:cTn>
                              </p:par>
                              <p:par>
                                <p:cTn id="39" presetID="10"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5" grpId="0" animBg="1"/>
      <p:bldP spid="66"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3593</TotalTime>
  <Words>1141</Words>
  <Application>Microsoft Office PowerPoint</Application>
  <PresentationFormat>Presentación en pantalla (4:3)</PresentationFormat>
  <Paragraphs>273</Paragraphs>
  <Slides>37</Slides>
  <Notes>0</Notes>
  <HiddenSlides>0</HiddenSlides>
  <MMClips>0</MMClips>
  <ScaleCrop>false</ScaleCrop>
  <HeadingPairs>
    <vt:vector size="6" baseType="variant">
      <vt:variant>
        <vt:lpstr>Tema</vt:lpstr>
      </vt:variant>
      <vt:variant>
        <vt:i4>7</vt:i4>
      </vt:variant>
      <vt:variant>
        <vt:lpstr>Servidores OLE incrustados</vt:lpstr>
      </vt:variant>
      <vt:variant>
        <vt:i4>4</vt:i4>
      </vt:variant>
      <vt:variant>
        <vt:lpstr>Títulos de diapositiva</vt:lpstr>
      </vt:variant>
      <vt:variant>
        <vt:i4>37</vt:i4>
      </vt:variant>
    </vt:vector>
  </HeadingPairs>
  <TitlesOfParts>
    <vt:vector size="48" baseType="lpstr">
      <vt:lpstr>Diseño predeterminado</vt:lpstr>
      <vt:lpstr>1_Diseño predeterminado</vt:lpstr>
      <vt:lpstr>2_Diseño predeterminado</vt:lpstr>
      <vt:lpstr>3_Diseño predeterminado</vt:lpstr>
      <vt:lpstr>4_Diseño predeterminado</vt:lpstr>
      <vt:lpstr>5_Diseño predeterminado</vt:lpstr>
      <vt:lpstr>6_Diseño predeterminado</vt:lpstr>
      <vt:lpstr>Dibujo</vt:lpstr>
      <vt:lpstr>Graph</vt:lpstr>
      <vt:lpstr>Ecuación</vt:lpstr>
      <vt:lpstr>MathType 6.0 Equation</vt:lpstr>
      <vt:lpstr>Diapositiva 1</vt:lpstr>
      <vt:lpstr>Diapositiva 2</vt:lpstr>
      <vt:lpstr>Diapositiva 3</vt:lpstr>
      <vt:lpstr>Diapositiva 4</vt:lpstr>
      <vt:lpstr>Diapositiva 5</vt:lpstr>
      <vt:lpstr>Diapositiva 6</vt:lpstr>
      <vt:lpstr>2  REVISIÓN CONCEPTUAL</vt:lpstr>
      <vt:lpstr>Diapositiva 8</vt:lpstr>
      <vt:lpstr>Diapositiva 9</vt:lpstr>
      <vt:lpstr>Diapositiva 10</vt:lpstr>
      <vt:lpstr>Diapositiva 11</vt:lpstr>
      <vt:lpstr>Diapositiva 12</vt:lpstr>
      <vt:lpstr>Diapositiva 13</vt:lpstr>
      <vt:lpstr>Diapositiva 14</vt:lpstr>
      <vt:lpstr>Diapositiva 15</vt:lpstr>
      <vt:lpstr>Diapositiva 16</vt:lpstr>
      <vt:lpstr>3 UNA REVISIÓN BIBLIOGRÁFICA</vt:lpstr>
      <vt:lpstr>Catalá, J. Física General. (Valencia, 1958). </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F I 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jvsb</cp:lastModifiedBy>
  <cp:revision>183</cp:revision>
  <dcterms:created xsi:type="dcterms:W3CDTF">2006-01-19T16:35:09Z</dcterms:created>
  <dcterms:modified xsi:type="dcterms:W3CDTF">2017-07-03T19:10:21Z</dcterms:modified>
</cp:coreProperties>
</file>