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2" r:id="rId2"/>
    <p:sldMasterId id="2147483731" r:id="rId3"/>
    <p:sldMasterId id="2147483845" r:id="rId4"/>
    <p:sldMasterId id="2147484840" r:id="rId5"/>
    <p:sldMasterId id="2147485448" r:id="rId6"/>
    <p:sldMasterId id="2147485460" r:id="rId7"/>
    <p:sldMasterId id="2147486748" r:id="rId8"/>
    <p:sldMasterId id="2147487486" r:id="rId9"/>
    <p:sldMasterId id="2147487498" r:id="rId10"/>
    <p:sldMasterId id="2147487522" r:id="rId11"/>
    <p:sldMasterId id="2147488755" r:id="rId12"/>
  </p:sldMasterIdLst>
  <p:notesMasterIdLst>
    <p:notesMasterId r:id="rId64"/>
  </p:notesMasterIdLst>
  <p:handoutMasterIdLst>
    <p:handoutMasterId r:id="rId65"/>
  </p:handoutMasterIdLst>
  <p:sldIdLst>
    <p:sldId id="370" r:id="rId13"/>
    <p:sldId id="301" r:id="rId14"/>
    <p:sldId id="398" r:id="rId15"/>
    <p:sldId id="276" r:id="rId16"/>
    <p:sldId id="309" r:id="rId17"/>
    <p:sldId id="339" r:id="rId18"/>
    <p:sldId id="340" r:id="rId19"/>
    <p:sldId id="292" r:id="rId20"/>
    <p:sldId id="288" r:id="rId21"/>
    <p:sldId id="289" r:id="rId22"/>
    <p:sldId id="342" r:id="rId23"/>
    <p:sldId id="282" r:id="rId24"/>
    <p:sldId id="295" r:id="rId25"/>
    <p:sldId id="344" r:id="rId26"/>
    <p:sldId id="296" r:id="rId27"/>
    <p:sldId id="348" r:id="rId28"/>
    <p:sldId id="349" r:id="rId29"/>
    <p:sldId id="350" r:id="rId30"/>
    <p:sldId id="351" r:id="rId31"/>
    <p:sldId id="352" r:id="rId32"/>
    <p:sldId id="353" r:id="rId33"/>
    <p:sldId id="376" r:id="rId34"/>
    <p:sldId id="378" r:id="rId35"/>
    <p:sldId id="379" r:id="rId36"/>
    <p:sldId id="381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401" r:id="rId49"/>
    <p:sldId id="395" r:id="rId50"/>
    <p:sldId id="396" r:id="rId51"/>
    <p:sldId id="397" r:id="rId52"/>
    <p:sldId id="400" r:id="rId53"/>
    <p:sldId id="372" r:id="rId54"/>
    <p:sldId id="373" r:id="rId55"/>
    <p:sldId id="374" r:id="rId56"/>
    <p:sldId id="375" r:id="rId57"/>
    <p:sldId id="364" r:id="rId58"/>
    <p:sldId id="363" r:id="rId59"/>
    <p:sldId id="366" r:id="rId60"/>
    <p:sldId id="368" r:id="rId61"/>
    <p:sldId id="369" r:id="rId62"/>
    <p:sldId id="336" r:id="rId63"/>
  </p:sldIdLst>
  <p:sldSz cx="9144000" cy="6858000" type="screen4x3"/>
  <p:notesSz cx="6873875" cy="10061575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1848"/>
    <a:srgbClr val="001746"/>
    <a:srgbClr val="141454"/>
    <a:srgbClr val="1B1B6F"/>
    <a:srgbClr val="5C0000"/>
    <a:srgbClr val="FFFFC9"/>
    <a:srgbClr val="FFFFAB"/>
    <a:srgbClr val="FFFF85"/>
    <a:srgbClr val="252597"/>
    <a:srgbClr val="CDE3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4630" autoAdjust="0"/>
  </p:normalViewPr>
  <p:slideViewPr>
    <p:cSldViewPr snapToGrid="0">
      <p:cViewPr varScale="1">
        <p:scale>
          <a:sx n="79" d="100"/>
          <a:sy n="79" d="100"/>
        </p:scale>
        <p:origin x="-7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algn="l" defTabSz="9382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algn="l" defTabSz="9382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558338"/>
            <a:ext cx="29781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1CB567-CC50-41D6-BE6E-68EF8D52ED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4C08478-8911-4F8B-A8C7-48EF6E6A7D27}" type="datetimeFigureOut">
              <a:rPr lang="es-ES_tradnl"/>
              <a:pPr>
                <a:defRPr/>
              </a:pPr>
              <a:t>06/06/2017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9100" cy="452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5675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4138" y="955675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BE346E-F859-4C4A-9318-A7F6CC92E3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185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F0BDEA-547C-4102-B004-1EA51414DB69}" type="slidenum">
              <a:rPr lang="es-ES_tradnl" smtClean="0"/>
              <a:pPr/>
              <a:t>6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186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CD427F-EB0A-452B-BDDD-79DEE6AB774E}" type="slidenum">
              <a:rPr lang="es-ES_tradnl" smtClean="0">
                <a:solidFill>
                  <a:srgbClr val="000000"/>
                </a:solidFill>
              </a:rPr>
              <a:pPr/>
              <a:t>18</a:t>
            </a:fld>
            <a:endParaRPr lang="es-ES_tradn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2E8E8-C14D-49F7-818A-F8210C31DF0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3E24-8D86-4491-B400-6D5A2F93BB6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1849-F85D-4A93-853A-BCEEA78F94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0869-3392-4A44-BD0C-66521A8F44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EDF8E-14FB-4448-8ADD-D9A7223B41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31EC-0F06-4F01-A579-E50356D27F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D39E0-B9EE-475D-814E-E0B7E904342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B198-02C7-41C2-A390-41E40C363A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942A-8403-4463-8F09-E42780615E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D986-93A0-4F0C-A5AB-F5BA5093B2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1D1D-74C7-48B4-93A3-59BBBD1B89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CBF3-D47C-4C93-BD79-67C0AC054B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5EFF8-5A7D-48A3-8E97-BFE7C795651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B1CE-116C-4CFE-8CC9-C40C01840A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4C65-A09E-476A-B234-CC1F40D5AE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AFD9F-0C8D-4E19-9A7C-2BF5D531D3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6A36-3310-4D8E-A235-0FCD913D04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B7BE-0B24-4A91-8161-7478F425EF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21D57-4C9C-4EA0-B011-8303A296D0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DF0E8-D35F-4283-AF85-4FFC67C07B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E467B-2643-496A-80EB-35E20A293B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BB221-D765-466B-A422-7BEB83B00D6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55E38-3100-4C1E-A894-1D20DA046C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E5C30-40DF-47DA-A244-0CEB036C36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2E27A-E065-4214-A7C4-ED684752F2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162F-50C7-498B-916B-12926E5AC9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A022F6-31F0-402C-8254-A8A58C65961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A89553-701D-48CB-95E3-440C35D3311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388F92-C1F1-4E9A-9E58-E9CD58B647C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406EEF-0228-432B-AE40-C34ADDFA380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7CD3EE-0C01-497E-8DFA-8CE97D406B6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65466E-9122-47E6-A724-56F4ECE8BBD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4CBA90-4F12-4A8D-93B2-340215DF8B3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3E4E0F-12CA-485B-A076-46DC6859A8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1F92-9CA7-4100-B8DC-40829F2960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8C722D-5C68-424C-BE39-C4B6643BFA4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716183-680A-46A6-962A-33EB9FA2951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ECD89D-E12F-40BD-8DE0-83F32DC3EF3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1BE68-54E1-4131-A701-F131EB1507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0488C-F9A7-46B5-B3E5-7DB6BEB0F3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8D92-69E9-4F75-A739-D06875FE50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4DEF4-AABE-4BBA-A5EE-14D767A483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59734-2EEC-4CBD-A99F-2E34791110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2DE5-CA7E-49FF-A0D2-795459FB2D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4C0E8-3491-4749-8BB2-0ECBB011AFB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ADDD4-B0B0-4B9D-9FF4-A6BCBAE4D8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28598-E2AA-44C3-8BF5-433A9491D9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0760E-AE60-4846-A643-F2FDFC95B9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0F7515D-F2FC-4401-8D42-D5EAF275C44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FEFEE38-B23E-4DD5-B5B4-115E90107BF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33FE49-8C14-4B93-93F4-BC5F552AEF8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3EC8337-E38E-4A52-8F83-8048D75072E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91F5F8E-B28D-4F4F-B13A-BB2430880E7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169E31-3506-4C3C-8A49-C91BC0C1345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B6D8273-425B-4A8D-BEF6-C621A104968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2834B-BF76-416D-AED1-AA2B3AD47B8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38AD13-5C3F-4070-966C-620954A9A7A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37DAFD-5D5D-464D-B2D1-3DFE53C5EEA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EC0591-604E-4209-BE63-9254C8D2F7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C6D9C1-1732-4813-84D4-AD4723817CD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50BC-D279-468F-A828-1A1786468C2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BCC18-69C1-4C7D-AE07-967D5EB47C2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6F15A-0229-420D-95A8-9C3A01AAB8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154FC-77DA-48B8-8E1B-6F784FED36F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D7C00-4381-42E7-A275-C5A6E82911A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D95D-8E98-42EB-8404-BF74D47FFD6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94AC-0D2D-4DE8-8524-AF77002C039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3D89B-7EAD-45FA-B902-48CC6E1C8EC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7E631-D35A-4A7F-9A75-0BD02E135E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DF14-51E2-4871-9E52-584E1A84C86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6BD98-52FA-4005-817C-499B25C390F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36C20-50B8-41E5-BC40-58FAEE1BE13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977998-EA6F-4022-9392-139D55B18D1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50A786-8AA5-40C4-860E-2686ADF3DC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09A9D2-E03A-45F2-A0B8-1DE32A314B0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76259F-846D-4D52-8A3D-192144311E6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CB4977-A666-43E6-850C-3D9F394EE1C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7624-4A5D-49D5-A995-71D3AB5B5EB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88204A-B1D4-4284-B66E-4F4579D8A7E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FF0243-56BB-45F9-AAF0-71D38C99884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9E6F36-8289-4F24-95B5-F754E81DA63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2D4F1E-8BF1-46B5-BCE9-973D07C464C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C0E1C-9CB2-4367-9985-1AFF69A520C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D88E1F-52BF-40F8-AE42-D807F0471C3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6C024DF-D5D3-4D7C-B728-DF8053339DB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8F8457-A5D9-457A-A516-A8BDEE04B7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C6CF224-9C42-4DD7-8BC4-F73A21D012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489C2B8-D452-4381-8A23-DB15A94E53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C516-005B-455F-82C9-803670B0F9A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2320155-3945-4031-8AE8-9E2851C987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7964C6-73A1-44C8-94D6-B523A72992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4D9153A-7FAE-4E7B-A7B7-692015ABDDA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59712-5E6C-4F1D-8575-C197868BAD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230576-23E5-475C-B4F5-C644F1BC76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026A21B-9954-4B70-98EE-548F51A9F4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92AB689-FC77-4B6A-B6CD-5E0FE2FF54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C31C-2797-4DCD-865C-A28E2D8A575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347B-EB73-43F1-9496-CFFDF0B6ED9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17C6-7791-4599-992D-B474AD279F8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21EC-8F8C-4B6E-918C-4938201D66F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2152-3C40-42EA-A365-F598014990C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B964-7054-4FD4-BB51-3E8DEC7DC79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DDCC9-9E90-49EC-AF84-D68C4369D65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9E552-8C66-4201-82F1-78D532F25CB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CFDC-05B8-4268-912F-50F6F8E4F79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503B-69F8-407E-9BD9-B080F962A1B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592F-F146-4368-B4D5-361C7282FBE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297DF-BB77-43F0-9727-E28ED5288DA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9A40B-F798-4B0A-B3CD-E502549F89D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975E-49C7-46FF-9CA8-DAD8CB0FA52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9670-5334-4F58-AD5F-5F63857416B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57EB9-19D1-422B-9ED3-4B1178A3C30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680A6-BB3C-4346-B9BC-F1A8FEC27C3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8270A-FCBC-4BDE-8695-92C4A9A49C6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CDAA9-BFF5-4EDC-BF85-A83DEB014B7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58661-4117-46D7-ADE5-143701BB598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5A30F-057F-4723-B8D4-F1F4383D6BE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EE0A-6623-41EB-8095-9D00AA95933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F8921-63FF-4AC9-8962-53A36AA1262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95FA-6B79-4542-8795-33E7E5C6EF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4429-47A9-4BB4-A068-FCB3640F09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2FA38-601A-4AAF-BCD8-D72A3B5DB9E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0C960-9344-4684-91EF-5ACF0CF8A5C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ED214-04E4-4BF2-A2F1-D6545A0B0E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798B-AFB3-4E5C-A4E2-49D2583AFA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4A4A5-B047-4469-8B35-45EE3E3901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AF701-7EC7-4DAB-B849-73E89CBB8A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D965-CF16-449C-BB64-6E8433F34F9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0B21-FCDC-4D85-AADA-1AF905E1D8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4971-6BDC-4AF5-879E-C3D7F7C2E8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A680-578D-46FE-9327-203BA88A236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34E3-86CD-4F16-92BE-F9C7B540B3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599A70E-2CB3-45FD-8FAD-7CD6B159C22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05" r:id="rId1"/>
    <p:sldLayoutId id="2147489406" r:id="rId2"/>
    <p:sldLayoutId id="2147489407" r:id="rId3"/>
    <p:sldLayoutId id="2147489408" r:id="rId4"/>
    <p:sldLayoutId id="2147489409" r:id="rId5"/>
    <p:sldLayoutId id="2147489410" r:id="rId6"/>
    <p:sldLayoutId id="2147489411" r:id="rId7"/>
    <p:sldLayoutId id="2147489412" r:id="rId8"/>
    <p:sldLayoutId id="2147489413" r:id="rId9"/>
    <p:sldLayoutId id="2147489414" r:id="rId10"/>
    <p:sldLayoutId id="21474894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CDB6877-8B00-4A16-BE3F-F04C537E8D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15" r:id="rId1"/>
    <p:sldLayoutId id="2147489516" r:id="rId2"/>
    <p:sldLayoutId id="2147489517" r:id="rId3"/>
    <p:sldLayoutId id="2147489518" r:id="rId4"/>
    <p:sldLayoutId id="2147489519" r:id="rId5"/>
    <p:sldLayoutId id="2147489520" r:id="rId6"/>
    <p:sldLayoutId id="2147489521" r:id="rId7"/>
    <p:sldLayoutId id="2147489522" r:id="rId8"/>
    <p:sldLayoutId id="2147489523" r:id="rId9"/>
    <p:sldLayoutId id="2147489524" r:id="rId10"/>
    <p:sldLayoutId id="21474895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7377693-977E-406A-9D1B-3F8E421ADC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37" r:id="rId1"/>
    <p:sldLayoutId id="2147489538" r:id="rId2"/>
    <p:sldLayoutId id="2147489539" r:id="rId3"/>
    <p:sldLayoutId id="2147489540" r:id="rId4"/>
    <p:sldLayoutId id="2147489541" r:id="rId5"/>
    <p:sldLayoutId id="2147489542" r:id="rId6"/>
    <p:sldLayoutId id="2147489543" r:id="rId7"/>
    <p:sldLayoutId id="2147489544" r:id="rId8"/>
    <p:sldLayoutId id="2147489545" r:id="rId9"/>
    <p:sldLayoutId id="2147489546" r:id="rId10"/>
    <p:sldLayoutId id="21474895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317394-8B3B-4FA5-8F14-1BCF6557275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48" r:id="rId1"/>
    <p:sldLayoutId id="2147489549" r:id="rId2"/>
    <p:sldLayoutId id="2147489550" r:id="rId3"/>
    <p:sldLayoutId id="2147489551" r:id="rId4"/>
    <p:sldLayoutId id="2147489552" r:id="rId5"/>
    <p:sldLayoutId id="2147489553" r:id="rId6"/>
    <p:sldLayoutId id="2147489554" r:id="rId7"/>
    <p:sldLayoutId id="2147489555" r:id="rId8"/>
    <p:sldLayoutId id="2147489556" r:id="rId9"/>
    <p:sldLayoutId id="2147489557" r:id="rId10"/>
    <p:sldLayoutId id="21474895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F5AFE95-7BE7-411B-B93E-A36190CAA6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6" r:id="rId1"/>
    <p:sldLayoutId id="2147489417" r:id="rId2"/>
    <p:sldLayoutId id="2147489418" r:id="rId3"/>
    <p:sldLayoutId id="2147489419" r:id="rId4"/>
    <p:sldLayoutId id="2147489420" r:id="rId5"/>
    <p:sldLayoutId id="2147489421" r:id="rId6"/>
    <p:sldLayoutId id="2147489422" r:id="rId7"/>
    <p:sldLayoutId id="2147489423" r:id="rId8"/>
    <p:sldLayoutId id="2147489424" r:id="rId9"/>
    <p:sldLayoutId id="2147489425" r:id="rId10"/>
    <p:sldLayoutId id="21474894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</a:defRPr>
            </a:lvl1pPr>
          </a:lstStyle>
          <a:p>
            <a:pPr>
              <a:defRPr/>
            </a:pPr>
            <a:fld id="{90F97AF3-6727-4BB7-BB2A-678362D5DEF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49" r:id="rId1"/>
    <p:sldLayoutId id="2147489450" r:id="rId2"/>
    <p:sldLayoutId id="2147489451" r:id="rId3"/>
    <p:sldLayoutId id="2147489452" r:id="rId4"/>
    <p:sldLayoutId id="2147489453" r:id="rId5"/>
    <p:sldLayoutId id="2147489454" r:id="rId6"/>
    <p:sldLayoutId id="2147489455" r:id="rId7"/>
    <p:sldLayoutId id="2147489456" r:id="rId8"/>
    <p:sldLayoutId id="2147489457" r:id="rId9"/>
    <p:sldLayoutId id="2147489458" r:id="rId10"/>
    <p:sldLayoutId id="21474894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C5D04D5-F241-439C-B201-6D4E05E6EF8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7" r:id="rId1"/>
    <p:sldLayoutId id="2147489428" r:id="rId2"/>
    <p:sldLayoutId id="2147489429" r:id="rId3"/>
    <p:sldLayoutId id="2147489430" r:id="rId4"/>
    <p:sldLayoutId id="2147489431" r:id="rId5"/>
    <p:sldLayoutId id="2147489432" r:id="rId6"/>
    <p:sldLayoutId id="2147489433" r:id="rId7"/>
    <p:sldLayoutId id="2147489434" r:id="rId8"/>
    <p:sldLayoutId id="2147489435" r:id="rId9"/>
    <p:sldLayoutId id="2147489436" r:id="rId10"/>
    <p:sldLayoutId id="21474894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864E7A2-2160-4B61-A3DD-8D7A3E20EBD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60" r:id="rId1"/>
    <p:sldLayoutId id="2147489461" r:id="rId2"/>
    <p:sldLayoutId id="2147489462" r:id="rId3"/>
    <p:sldLayoutId id="2147489463" r:id="rId4"/>
    <p:sldLayoutId id="2147489464" r:id="rId5"/>
    <p:sldLayoutId id="2147489465" r:id="rId6"/>
    <p:sldLayoutId id="2147489466" r:id="rId7"/>
    <p:sldLayoutId id="2147489467" r:id="rId8"/>
    <p:sldLayoutId id="2147489468" r:id="rId9"/>
    <p:sldLayoutId id="2147489469" r:id="rId10"/>
    <p:sldLayoutId id="21474894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D8476B58-4F24-4640-A636-F6D3ECEF72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2" r:id="rId1"/>
    <p:sldLayoutId id="2147489483" r:id="rId2"/>
    <p:sldLayoutId id="2147489484" r:id="rId3"/>
    <p:sldLayoutId id="2147489485" r:id="rId4"/>
    <p:sldLayoutId id="2147489486" r:id="rId5"/>
    <p:sldLayoutId id="2147489487" r:id="rId6"/>
    <p:sldLayoutId id="2147489488" r:id="rId7"/>
    <p:sldLayoutId id="2147489489" r:id="rId8"/>
    <p:sldLayoutId id="2147489490" r:id="rId9"/>
    <p:sldLayoutId id="2147489491" r:id="rId10"/>
    <p:sldLayoutId id="21474894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9022FA5-DE57-4BC7-A738-BBB99865AE9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  <p:sldLayoutId id="2147489495" r:id="rId3"/>
    <p:sldLayoutId id="2147489496" r:id="rId4"/>
    <p:sldLayoutId id="2147489497" r:id="rId5"/>
    <p:sldLayoutId id="2147489498" r:id="rId6"/>
    <p:sldLayoutId id="2147489499" r:id="rId7"/>
    <p:sldLayoutId id="2147489500" r:id="rId8"/>
    <p:sldLayoutId id="2147489501" r:id="rId9"/>
    <p:sldLayoutId id="2147489502" r:id="rId10"/>
    <p:sldLayoutId id="21474895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48172BB-6F5A-42B9-B9C1-24AF8D7C1AE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38" r:id="rId1"/>
    <p:sldLayoutId id="2147489439" r:id="rId2"/>
    <p:sldLayoutId id="2147489440" r:id="rId3"/>
    <p:sldLayoutId id="2147489441" r:id="rId4"/>
    <p:sldLayoutId id="2147489442" r:id="rId5"/>
    <p:sldLayoutId id="2147489443" r:id="rId6"/>
    <p:sldLayoutId id="2147489444" r:id="rId7"/>
    <p:sldLayoutId id="2147489445" r:id="rId8"/>
    <p:sldLayoutId id="2147489446" r:id="rId9"/>
    <p:sldLayoutId id="2147489447" r:id="rId10"/>
    <p:sldLayoutId id="21474894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BACDDC-28A7-4D1E-AC09-F400129621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04" r:id="rId1"/>
    <p:sldLayoutId id="2147489505" r:id="rId2"/>
    <p:sldLayoutId id="2147489506" r:id="rId3"/>
    <p:sldLayoutId id="2147489507" r:id="rId4"/>
    <p:sldLayoutId id="2147489508" r:id="rId5"/>
    <p:sldLayoutId id="2147489509" r:id="rId6"/>
    <p:sldLayoutId id="2147489510" r:id="rId7"/>
    <p:sldLayoutId id="2147489511" r:id="rId8"/>
    <p:sldLayoutId id="2147489512" r:id="rId9"/>
    <p:sldLayoutId id="2147489513" r:id="rId10"/>
    <p:sldLayoutId id="21474895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jpeg"/><Relationship Id="rId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28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4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4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jsb@ua.es" TargetMode="External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25463" y="1044575"/>
            <a:ext cx="8024812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4572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s-ES_tradnl" sz="2200" b="1" dirty="0">
                <a:solidFill>
                  <a:schemeClr val="bg1"/>
                </a:solidFill>
                <a:latin typeface="Calibri" pitchFamily="34" charset="0"/>
              </a:rPr>
              <a:t>Componentes intrínsecas de la aceleración.</a:t>
            </a:r>
          </a:p>
          <a:p>
            <a:pPr lvl="1" indent="-457200" algn="l">
              <a:lnSpc>
                <a:spcPct val="150000"/>
              </a:lnSpc>
              <a:buFontTx/>
              <a:buAutoNum type="arabicPeriod" startAt="2"/>
              <a:defRPr/>
            </a:pPr>
            <a:r>
              <a:rPr lang="es-ES_tradnl" sz="2200" b="1" dirty="0">
                <a:solidFill>
                  <a:schemeClr val="bg1"/>
                </a:solidFill>
                <a:latin typeface="Calibri" pitchFamily="34" charset="0"/>
              </a:rPr>
              <a:t>Problemas resueltos:</a:t>
            </a:r>
          </a:p>
          <a:p>
            <a:pPr lvl="1" indent="-457200" algn="l">
              <a:lnSpc>
                <a:spcPct val="150000"/>
              </a:lnSpc>
              <a:tabLst>
                <a:tab pos="985838" algn="l"/>
              </a:tabLst>
              <a:defRPr/>
            </a:pPr>
            <a:r>
              <a:rPr lang="es-ES_tradnl" sz="2200" b="1" dirty="0">
                <a:solidFill>
                  <a:srgbClr val="47FFD1"/>
                </a:solidFill>
                <a:latin typeface="Calibri" pitchFamily="34" charset="0"/>
              </a:rPr>
              <a:t>	2.1.	Péndulo cónico.</a:t>
            </a:r>
          </a:p>
          <a:p>
            <a:pPr lvl="1" indent="-457200" algn="l">
              <a:lnSpc>
                <a:spcPct val="150000"/>
              </a:lnSpc>
              <a:tabLst>
                <a:tab pos="985838" algn="l"/>
              </a:tabLst>
              <a:defRPr/>
            </a:pPr>
            <a:r>
              <a:rPr lang="es-ES_tradnl" sz="2200" b="1" dirty="0">
                <a:solidFill>
                  <a:srgbClr val="47FFD1"/>
                </a:solidFill>
                <a:latin typeface="Calibri" pitchFamily="34" charset="0"/>
              </a:rPr>
              <a:t>	2.2.	Cono invertido.</a:t>
            </a:r>
          </a:p>
          <a:p>
            <a:pPr lvl="1" indent="-457200" algn="l">
              <a:lnSpc>
                <a:spcPct val="150000"/>
              </a:lnSpc>
              <a:tabLst>
                <a:tab pos="985838" algn="l"/>
              </a:tabLst>
              <a:defRPr/>
            </a:pPr>
            <a:r>
              <a:rPr lang="es-ES_tradnl" sz="2200" b="1" dirty="0">
                <a:solidFill>
                  <a:srgbClr val="47FFD1"/>
                </a:solidFill>
                <a:latin typeface="Calibri" pitchFamily="34" charset="0"/>
              </a:rPr>
              <a:t>	2.3.	Curva peraltada:</a:t>
            </a:r>
          </a:p>
          <a:p>
            <a:pPr marL="1250950" lvl="1" indent="-265113" algn="l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_tradnl" sz="2200" b="1" dirty="0">
                <a:solidFill>
                  <a:srgbClr val="FFFF00"/>
                </a:solidFill>
                <a:latin typeface="Calibri" pitchFamily="34" charset="0"/>
              </a:rPr>
              <a:t>Con rozamiento.</a:t>
            </a:r>
          </a:p>
          <a:p>
            <a:pPr marL="1250950" lvl="1" indent="-265113" algn="l">
              <a:lnSpc>
                <a:spcPct val="150000"/>
              </a:lnSpc>
              <a:buFont typeface="+mj-lt"/>
              <a:buAutoNum type="alphaLcPeriod"/>
              <a:defRPr/>
            </a:pPr>
            <a:r>
              <a:rPr lang="es-ES_tradnl" sz="2200" b="1" dirty="0">
                <a:solidFill>
                  <a:srgbClr val="FFFF00"/>
                </a:solidFill>
                <a:latin typeface="Calibri" pitchFamily="34" charset="0"/>
              </a:rPr>
              <a:t>Sin rozamiento.</a:t>
            </a:r>
          </a:p>
          <a:p>
            <a:pPr marL="457200" lvl="3" indent="-457200" algn="l">
              <a:lnSpc>
                <a:spcPct val="150000"/>
              </a:lnSpc>
              <a:buFontTx/>
              <a:buAutoNum type="arabicPeriod" startAt="3"/>
              <a:defRPr/>
            </a:pPr>
            <a:r>
              <a:rPr lang="es-ES_tradnl" sz="2200" b="1" dirty="0">
                <a:solidFill>
                  <a:schemeClr val="bg1"/>
                </a:solidFill>
                <a:latin typeface="Calibri" pitchFamily="34" charset="0"/>
              </a:rPr>
              <a:t>¿Fuerza centrífuga?: una revisión bibliográfica.</a:t>
            </a:r>
          </a:p>
          <a:p>
            <a:pPr marL="457200" lvl="3" indent="-457200" algn="l">
              <a:lnSpc>
                <a:spcPct val="150000"/>
              </a:lnSpc>
              <a:buFontTx/>
              <a:buAutoNum type="arabicPeriod" startAt="3"/>
              <a:defRPr/>
            </a:pPr>
            <a:r>
              <a:rPr lang="es-ES" sz="2200" b="1" dirty="0">
                <a:solidFill>
                  <a:schemeClr val="bg1"/>
                </a:solidFill>
                <a:latin typeface="Calibri" pitchFamily="34" charset="0"/>
              </a:rPr>
              <a:t>¿Por qué no cae la Luna sobre la Tierra?</a:t>
            </a:r>
            <a:endParaRPr lang="es-ES_tradnl" sz="2200" b="1" dirty="0">
              <a:solidFill>
                <a:schemeClr val="bg1"/>
              </a:solidFill>
              <a:latin typeface="Calibri" pitchFamily="34" charset="0"/>
            </a:endParaRPr>
          </a:p>
          <a:p>
            <a:pPr marL="457200" lvl="3" indent="-457200" algn="l">
              <a:lnSpc>
                <a:spcPct val="150000"/>
              </a:lnSpc>
              <a:buFontTx/>
              <a:buAutoNum type="arabicPeriod" startAt="3"/>
              <a:defRPr/>
            </a:pPr>
            <a:r>
              <a:rPr lang="es-ES_tradnl" sz="2200" b="1" dirty="0">
                <a:solidFill>
                  <a:schemeClr val="bg1"/>
                </a:solidFill>
                <a:latin typeface="Calibri" pitchFamily="34" charset="0"/>
              </a:rPr>
              <a:t>Fuerza y movimiento: la interpretación de los estudiantes.</a:t>
            </a: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9938"/>
          </a:xfrm>
        </p:spPr>
        <p:txBody>
          <a:bodyPr/>
          <a:lstStyle/>
          <a:p>
            <a:pPr eaLnBrk="1" hangingPunct="1"/>
            <a:r>
              <a:rPr lang="es-ES" sz="2800" b="1" dirty="0" smtClean="0">
                <a:solidFill>
                  <a:srgbClr val="FFFF66"/>
                </a:solidFill>
                <a:latin typeface="Calibri" pitchFamily="34" charset="0"/>
              </a:rPr>
              <a:t>Dinámica del movimiento circular uniforme </a:t>
            </a:r>
            <a:r>
              <a:rPr lang="es-ES" sz="1800" b="1" dirty="0" smtClean="0">
                <a:solidFill>
                  <a:srgbClr val="92D050"/>
                </a:solidFill>
                <a:latin typeface="Calibri" pitchFamily="34" charset="0"/>
              </a:rPr>
              <a:t>(54 diapositivas)</a:t>
            </a:r>
          </a:p>
        </p:txBody>
      </p:sp>
      <p:cxnSp>
        <p:nvCxnSpPr>
          <p:cNvPr id="117765" name="8 Conector recto"/>
          <p:cNvCxnSpPr>
            <a:cxnSpLocks noChangeShapeType="1"/>
          </p:cNvCxnSpPr>
          <p:nvPr/>
        </p:nvCxnSpPr>
        <p:spPr bwMode="auto">
          <a:xfrm flipV="1">
            <a:off x="529389" y="726853"/>
            <a:ext cx="8277727" cy="1203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scene3d>
            <a:camera prst="legacyPerspectiveBottom"/>
            <a:lightRig rig="legacyFlat3" dir="t"/>
          </a:scene3d>
          <a:sp3d prstMaterial="legacyMatte">
            <a:bevelT w="0" h="0" prst="angle"/>
            <a:bevelB w="0" h="0" prst="angle"/>
            <a:extrusionClr>
              <a:schemeClr val="bg1"/>
            </a:extrusionClr>
          </a:sp3d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reeform 2"/>
          <p:cNvSpPr>
            <a:spLocks/>
          </p:cNvSpPr>
          <p:nvPr/>
        </p:nvSpPr>
        <p:spPr bwMode="auto">
          <a:xfrm>
            <a:off x="336550" y="1793875"/>
            <a:ext cx="4270375" cy="451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90" y="0"/>
              </a:cxn>
              <a:cxn ang="0">
                <a:pos x="1333" y="2622"/>
              </a:cxn>
              <a:cxn ang="0">
                <a:pos x="0" y="0"/>
              </a:cxn>
            </a:cxnLst>
            <a:rect l="0" t="0" r="r" b="b"/>
            <a:pathLst>
              <a:path w="2690" h="2622">
                <a:moveTo>
                  <a:pt x="0" y="0"/>
                </a:moveTo>
                <a:lnTo>
                  <a:pt x="2690" y="0"/>
                </a:lnTo>
                <a:lnTo>
                  <a:pt x="1333" y="262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5130" name="Oval 3"/>
          <p:cNvSpPr>
            <a:spLocks noChangeArrowheads="1"/>
          </p:cNvSpPr>
          <p:nvPr/>
        </p:nvSpPr>
        <p:spPr bwMode="auto">
          <a:xfrm>
            <a:off x="304800" y="1052513"/>
            <a:ext cx="4321175" cy="1282700"/>
          </a:xfrm>
          <a:prstGeom prst="ellipse">
            <a:avLst/>
          </a:prstGeom>
          <a:solidFill>
            <a:srgbClr val="E1F4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31" name="Oval 4"/>
          <p:cNvSpPr>
            <a:spLocks noChangeArrowheads="1"/>
          </p:cNvSpPr>
          <p:nvPr/>
        </p:nvSpPr>
        <p:spPr bwMode="auto">
          <a:xfrm>
            <a:off x="1198563" y="3159125"/>
            <a:ext cx="2525712" cy="823913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32" name="Oval 5"/>
          <p:cNvSpPr>
            <a:spLocks noChangeArrowheads="1"/>
          </p:cNvSpPr>
          <p:nvPr/>
        </p:nvSpPr>
        <p:spPr bwMode="auto">
          <a:xfrm>
            <a:off x="1201738" y="3429000"/>
            <a:ext cx="301625" cy="3016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33" name="Freeform 6"/>
          <p:cNvSpPr>
            <a:spLocks/>
          </p:cNvSpPr>
          <p:nvPr/>
        </p:nvSpPr>
        <p:spPr bwMode="auto">
          <a:xfrm>
            <a:off x="1335088" y="2798763"/>
            <a:ext cx="1490662" cy="787400"/>
          </a:xfrm>
          <a:custGeom>
            <a:avLst/>
            <a:gdLst>
              <a:gd name="T0" fmla="*/ 0 w 939"/>
              <a:gd name="T1" fmla="*/ 0 h 516"/>
              <a:gd name="T2" fmla="*/ 2147483647 w 939"/>
              <a:gd name="T3" fmla="*/ 0 h 516"/>
              <a:gd name="T4" fmla="*/ 2147483647 w 939"/>
              <a:gd name="T5" fmla="*/ 2147483647 h 516"/>
              <a:gd name="T6" fmla="*/ 0 60000 65536"/>
              <a:gd name="T7" fmla="*/ 0 60000 65536"/>
              <a:gd name="T8" fmla="*/ 0 60000 65536"/>
              <a:gd name="T9" fmla="*/ 0 w 939"/>
              <a:gd name="T10" fmla="*/ 0 h 516"/>
              <a:gd name="T11" fmla="*/ 939 w 939"/>
              <a:gd name="T12" fmla="*/ 516 h 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9" h="516">
                <a:moveTo>
                  <a:pt x="0" y="0"/>
                </a:moveTo>
                <a:lnTo>
                  <a:pt x="939" y="0"/>
                </a:lnTo>
                <a:lnTo>
                  <a:pt x="939" y="51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5134" name="Group 7"/>
          <p:cNvGrpSpPr>
            <a:grpSpLocks/>
          </p:cNvGrpSpPr>
          <p:nvPr/>
        </p:nvGrpSpPr>
        <p:grpSpPr bwMode="auto">
          <a:xfrm>
            <a:off x="1162050" y="3586163"/>
            <a:ext cx="609600" cy="1241425"/>
            <a:chOff x="2059" y="2259"/>
            <a:chExt cx="384" cy="782"/>
          </a:xfrm>
        </p:grpSpPr>
        <p:sp>
          <p:nvSpPr>
            <p:cNvPr id="5169" name="Line 8"/>
            <p:cNvSpPr>
              <a:spLocks noChangeShapeType="1"/>
            </p:cNvSpPr>
            <p:nvPr/>
          </p:nvSpPr>
          <p:spPr bwMode="auto">
            <a:xfrm>
              <a:off x="2168" y="2259"/>
              <a:ext cx="0" cy="493"/>
            </a:xfrm>
            <a:prstGeom prst="line">
              <a:avLst/>
            </a:prstGeom>
            <a:noFill/>
            <a:ln w="38100">
              <a:solidFill>
                <a:srgbClr val="3636A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70" name="Text Box 9"/>
            <p:cNvSpPr txBox="1">
              <a:spLocks noChangeArrowheads="1"/>
            </p:cNvSpPr>
            <p:nvPr/>
          </p:nvSpPr>
          <p:spPr bwMode="auto">
            <a:xfrm>
              <a:off x="2059" y="2753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b="1">
                  <a:solidFill>
                    <a:schemeClr val="accent2"/>
                  </a:solidFill>
                </a:rPr>
                <a:t>P</a:t>
              </a:r>
            </a:p>
          </p:txBody>
        </p:sp>
      </p:grpSp>
      <p:sp>
        <p:nvSpPr>
          <p:cNvPr id="5135" name="Text Box 10"/>
          <p:cNvSpPr txBox="1">
            <a:spLocks noChangeArrowheads="1"/>
          </p:cNvSpPr>
          <p:nvPr/>
        </p:nvSpPr>
        <p:spPr bwMode="auto">
          <a:xfrm>
            <a:off x="2774950" y="3362325"/>
            <a:ext cx="1049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FF0000"/>
                </a:solidFill>
              </a:rPr>
              <a:t>R</a:t>
            </a:r>
            <a:r>
              <a:rPr lang="es-ES" sz="2000" b="1" baseline="-25000">
                <a:solidFill>
                  <a:srgbClr val="FF0000"/>
                </a:solidFill>
              </a:rPr>
              <a:t>x</a:t>
            </a:r>
            <a:r>
              <a:rPr lang="es-ES" sz="2000" b="1">
                <a:solidFill>
                  <a:srgbClr val="FF0000"/>
                </a:solidFill>
              </a:rPr>
              <a:t>= </a:t>
            </a:r>
            <a:r>
              <a:rPr lang="el-GR" sz="2000" b="1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es-ES" sz="2000" b="1">
                <a:solidFill>
                  <a:srgbClr val="FF0000"/>
                </a:solidFill>
                <a:cs typeface="Times New Roman" pitchFamily="18" charset="0"/>
              </a:rPr>
              <a:t>F</a:t>
            </a:r>
            <a:endParaRPr lang="es-ES" b="1">
              <a:solidFill>
                <a:srgbClr val="FF0000"/>
              </a:solidFill>
            </a:endParaRPr>
          </a:p>
        </p:txBody>
      </p:sp>
      <p:grpSp>
        <p:nvGrpSpPr>
          <p:cNvPr id="5136" name="Group 11"/>
          <p:cNvGrpSpPr>
            <a:grpSpLocks/>
          </p:cNvGrpSpPr>
          <p:nvPr/>
        </p:nvGrpSpPr>
        <p:grpSpPr bwMode="auto">
          <a:xfrm>
            <a:off x="1128713" y="2301875"/>
            <a:ext cx="609600" cy="1284288"/>
            <a:chOff x="2038" y="1450"/>
            <a:chExt cx="384" cy="809"/>
          </a:xfrm>
        </p:grpSpPr>
        <p:sp>
          <p:nvSpPr>
            <p:cNvPr id="5167" name="Line 12"/>
            <p:cNvSpPr>
              <a:spLocks noChangeShapeType="1"/>
            </p:cNvSpPr>
            <p:nvPr/>
          </p:nvSpPr>
          <p:spPr bwMode="auto">
            <a:xfrm flipV="1">
              <a:off x="2168" y="1760"/>
              <a:ext cx="0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8" name="Text Box 13"/>
            <p:cNvSpPr txBox="1">
              <a:spLocks noChangeArrowheads="1"/>
            </p:cNvSpPr>
            <p:nvPr/>
          </p:nvSpPr>
          <p:spPr bwMode="auto">
            <a:xfrm>
              <a:off x="2038" y="1450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2000" b="1">
                  <a:solidFill>
                    <a:srgbClr val="FF0000"/>
                  </a:solidFill>
                </a:rPr>
                <a:t>R</a:t>
              </a:r>
              <a:r>
                <a:rPr lang="es-ES" sz="2000" b="1" baseline="-25000">
                  <a:solidFill>
                    <a:srgbClr val="FF0000"/>
                  </a:solidFill>
                </a:rPr>
                <a:t>y</a:t>
              </a:r>
              <a:endParaRPr lang="es-ES" sz="2000" b="1">
                <a:solidFill>
                  <a:srgbClr val="FF0000"/>
                </a:solidFill>
              </a:endParaRPr>
            </a:p>
          </p:txBody>
        </p:sp>
      </p:grpSp>
      <p:sp>
        <p:nvSpPr>
          <p:cNvPr id="5137" name="Line 14"/>
          <p:cNvSpPr>
            <a:spLocks noChangeShapeType="1"/>
          </p:cNvSpPr>
          <p:nvPr/>
        </p:nvSpPr>
        <p:spPr bwMode="auto">
          <a:xfrm flipV="1">
            <a:off x="2459038" y="1722438"/>
            <a:ext cx="0" cy="45704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5138" name="Group 15"/>
          <p:cNvGrpSpPr>
            <a:grpSpLocks/>
          </p:cNvGrpSpPr>
          <p:nvPr/>
        </p:nvGrpSpPr>
        <p:grpSpPr bwMode="auto">
          <a:xfrm>
            <a:off x="1900238" y="4692650"/>
            <a:ext cx="493712" cy="727075"/>
            <a:chOff x="2524" y="2956"/>
            <a:chExt cx="311" cy="458"/>
          </a:xfrm>
        </p:grpSpPr>
        <p:sp>
          <p:nvSpPr>
            <p:cNvPr id="5165" name="Arc 16"/>
            <p:cNvSpPr>
              <a:spLocks/>
            </p:cNvSpPr>
            <p:nvPr/>
          </p:nvSpPr>
          <p:spPr bwMode="auto">
            <a:xfrm rot="12681542" flipV="1">
              <a:off x="2596" y="3178"/>
              <a:ext cx="235" cy="236"/>
            </a:xfrm>
            <a:custGeom>
              <a:avLst/>
              <a:gdLst>
                <a:gd name="T0" fmla="*/ 0 w 21509"/>
                <a:gd name="T1" fmla="*/ 0 h 21600"/>
                <a:gd name="T2" fmla="*/ 0 w 21509"/>
                <a:gd name="T3" fmla="*/ 0 h 21600"/>
                <a:gd name="T4" fmla="*/ 0 w 21509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09"/>
                <a:gd name="T10" fmla="*/ 0 h 21600"/>
                <a:gd name="T11" fmla="*/ 21509 w 2150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09" h="21600" fill="none" extrusionOk="0">
                  <a:moveTo>
                    <a:pt x="-1" y="0"/>
                  </a:moveTo>
                  <a:cubicBezTo>
                    <a:pt x="11162" y="0"/>
                    <a:pt x="20485" y="8504"/>
                    <a:pt x="21509" y="19619"/>
                  </a:cubicBezTo>
                </a:path>
                <a:path w="21509" h="21600" stroke="0" extrusionOk="0">
                  <a:moveTo>
                    <a:pt x="-1" y="0"/>
                  </a:moveTo>
                  <a:cubicBezTo>
                    <a:pt x="11162" y="0"/>
                    <a:pt x="20485" y="8504"/>
                    <a:pt x="21509" y="1961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6" name="Text Box 17"/>
            <p:cNvSpPr txBox="1">
              <a:spLocks noChangeArrowheads="1"/>
            </p:cNvSpPr>
            <p:nvPr/>
          </p:nvSpPr>
          <p:spPr bwMode="auto">
            <a:xfrm>
              <a:off x="2524" y="2956"/>
              <a:ext cx="3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bg1"/>
                  </a:solidFill>
                  <a:cs typeface="Times New Roman" pitchFamily="18" charset="0"/>
                </a:rPr>
                <a:t>α</a:t>
              </a:r>
            </a:p>
          </p:txBody>
        </p:sp>
      </p:grpSp>
      <p:grpSp>
        <p:nvGrpSpPr>
          <p:cNvPr id="5139" name="Group 18"/>
          <p:cNvGrpSpPr>
            <a:grpSpLocks/>
          </p:cNvGrpSpPr>
          <p:nvPr/>
        </p:nvGrpSpPr>
        <p:grpSpPr bwMode="auto">
          <a:xfrm>
            <a:off x="1766888" y="3125788"/>
            <a:ext cx="722312" cy="457200"/>
            <a:chOff x="2440" y="1969"/>
            <a:chExt cx="455" cy="288"/>
          </a:xfrm>
        </p:grpSpPr>
        <p:sp>
          <p:nvSpPr>
            <p:cNvPr id="5163" name="Text Box 19"/>
            <p:cNvSpPr txBox="1">
              <a:spLocks noChangeArrowheads="1"/>
            </p:cNvSpPr>
            <p:nvPr/>
          </p:nvSpPr>
          <p:spPr bwMode="auto">
            <a:xfrm>
              <a:off x="2584" y="1969"/>
              <a:ext cx="3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cs typeface="Times New Roman" pitchFamily="18" charset="0"/>
                </a:rPr>
                <a:t>α</a:t>
              </a:r>
            </a:p>
          </p:txBody>
        </p:sp>
        <p:sp>
          <p:nvSpPr>
            <p:cNvPr id="5164" name="Arc 20"/>
            <p:cNvSpPr>
              <a:spLocks/>
            </p:cNvSpPr>
            <p:nvPr/>
          </p:nvSpPr>
          <p:spPr bwMode="auto">
            <a:xfrm rot="17346297" flipV="1">
              <a:off x="2454" y="2010"/>
              <a:ext cx="208" cy="236"/>
            </a:xfrm>
            <a:custGeom>
              <a:avLst/>
              <a:gdLst>
                <a:gd name="T0" fmla="*/ 0 w 18997"/>
                <a:gd name="T1" fmla="*/ 0 h 21600"/>
                <a:gd name="T2" fmla="*/ 0 w 18997"/>
                <a:gd name="T3" fmla="*/ 0 h 21600"/>
                <a:gd name="T4" fmla="*/ 0 w 18997"/>
                <a:gd name="T5" fmla="*/ 0 h 21600"/>
                <a:gd name="T6" fmla="*/ 0 60000 65536"/>
                <a:gd name="T7" fmla="*/ 0 60000 65536"/>
                <a:gd name="T8" fmla="*/ 0 60000 65536"/>
                <a:gd name="T9" fmla="*/ 0 w 18997"/>
                <a:gd name="T10" fmla="*/ 0 h 21600"/>
                <a:gd name="T11" fmla="*/ 18997 w 189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97" h="21600" fill="none" extrusionOk="0">
                  <a:moveTo>
                    <a:pt x="-1" y="0"/>
                  </a:moveTo>
                  <a:cubicBezTo>
                    <a:pt x="7930" y="0"/>
                    <a:pt x="15222" y="4345"/>
                    <a:pt x="18996" y="11320"/>
                  </a:cubicBezTo>
                </a:path>
                <a:path w="18997" h="21600" stroke="0" extrusionOk="0">
                  <a:moveTo>
                    <a:pt x="-1" y="0"/>
                  </a:moveTo>
                  <a:cubicBezTo>
                    <a:pt x="7930" y="0"/>
                    <a:pt x="15222" y="4345"/>
                    <a:pt x="18996" y="1132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s-ES_tradnl"/>
            </a:p>
          </p:txBody>
        </p:sp>
      </p:grpSp>
      <p:grpSp>
        <p:nvGrpSpPr>
          <p:cNvPr id="5140" name="Group 21"/>
          <p:cNvGrpSpPr>
            <a:grpSpLocks/>
          </p:cNvGrpSpPr>
          <p:nvPr/>
        </p:nvGrpSpPr>
        <p:grpSpPr bwMode="auto">
          <a:xfrm>
            <a:off x="1357313" y="2470150"/>
            <a:ext cx="2063750" cy="1090613"/>
            <a:chOff x="2182" y="1556"/>
            <a:chExt cx="1300" cy="687"/>
          </a:xfrm>
        </p:grpSpPr>
        <p:sp>
          <p:nvSpPr>
            <p:cNvPr id="5161" name="Line 22"/>
            <p:cNvSpPr>
              <a:spLocks noChangeShapeType="1"/>
            </p:cNvSpPr>
            <p:nvPr/>
          </p:nvSpPr>
          <p:spPr bwMode="auto">
            <a:xfrm flipV="1">
              <a:off x="2182" y="1766"/>
              <a:ext cx="933" cy="4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2" name="Text Box 23"/>
            <p:cNvSpPr txBox="1">
              <a:spLocks noChangeArrowheads="1"/>
            </p:cNvSpPr>
            <p:nvPr/>
          </p:nvSpPr>
          <p:spPr bwMode="auto">
            <a:xfrm>
              <a:off x="3098" y="1556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2000" b="1">
                  <a:solidFill>
                    <a:srgbClr val="FF0000"/>
                  </a:solidFill>
                </a:rPr>
                <a:t>R</a:t>
              </a:r>
            </a:p>
          </p:txBody>
        </p:sp>
      </p:grpSp>
      <p:sp>
        <p:nvSpPr>
          <p:cNvPr id="5141" name="Line 24"/>
          <p:cNvSpPr>
            <a:spLocks noChangeShapeType="1"/>
          </p:cNvSpPr>
          <p:nvPr/>
        </p:nvSpPr>
        <p:spPr bwMode="auto">
          <a:xfrm>
            <a:off x="1335088" y="3586163"/>
            <a:ext cx="149542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42" name="Rectangle 25"/>
          <p:cNvSpPr>
            <a:spLocks noChangeArrowheads="1"/>
          </p:cNvSpPr>
          <p:nvPr/>
        </p:nvSpPr>
        <p:spPr bwMode="auto">
          <a:xfrm>
            <a:off x="5003800" y="0"/>
            <a:ext cx="41402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aphicFrame>
        <p:nvGraphicFramePr>
          <p:cNvPr id="114714" name="Object 26"/>
          <p:cNvGraphicFramePr>
            <a:graphicFrameLocks noChangeAspect="1"/>
          </p:cNvGraphicFramePr>
          <p:nvPr/>
        </p:nvGraphicFramePr>
        <p:xfrm>
          <a:off x="6097588" y="1284288"/>
          <a:ext cx="1800225" cy="714375"/>
        </p:xfrm>
        <a:graphic>
          <a:graphicData uri="http://schemas.openxmlformats.org/presentationml/2006/ole">
            <p:oleObj spid="_x0000_s5122" name="Ecuación" r:id="rId3" imgW="927000" imgH="368280" progId="Equation.3">
              <p:embed/>
            </p:oleObj>
          </a:graphicData>
        </a:graphic>
      </p:graphicFrame>
      <p:graphicFrame>
        <p:nvGraphicFramePr>
          <p:cNvPr id="114715" name="Object 27"/>
          <p:cNvGraphicFramePr>
            <a:graphicFrameLocks noChangeAspect="1"/>
          </p:cNvGraphicFramePr>
          <p:nvPr/>
        </p:nvGraphicFramePr>
        <p:xfrm>
          <a:off x="6227763" y="2198688"/>
          <a:ext cx="1430337" cy="417512"/>
        </p:xfrm>
        <a:graphic>
          <a:graphicData uri="http://schemas.openxmlformats.org/presentationml/2006/ole">
            <p:oleObj spid="_x0000_s5123" name="Ecuación" r:id="rId4" imgW="736560" imgH="215640" progId="Equation.3">
              <p:embed/>
            </p:oleObj>
          </a:graphicData>
        </a:graphic>
      </p:graphicFrame>
      <p:graphicFrame>
        <p:nvGraphicFramePr>
          <p:cNvPr id="114716" name="Object 28"/>
          <p:cNvGraphicFramePr>
            <a:graphicFrameLocks noChangeAspect="1"/>
          </p:cNvGraphicFramePr>
          <p:nvPr/>
        </p:nvGraphicFramePr>
        <p:xfrm>
          <a:off x="5561013" y="2784475"/>
          <a:ext cx="2763837" cy="762000"/>
        </p:xfrm>
        <a:graphic>
          <a:graphicData uri="http://schemas.openxmlformats.org/presentationml/2006/ole">
            <p:oleObj spid="_x0000_s5124" name="Ecuación" r:id="rId5" imgW="1422360" imgH="393480" progId="Equation.3">
              <p:embed/>
            </p:oleObj>
          </a:graphicData>
        </a:graphic>
      </p:graphicFrame>
      <p:graphicFrame>
        <p:nvGraphicFramePr>
          <p:cNvPr id="114717" name="Object 29"/>
          <p:cNvGraphicFramePr>
            <a:graphicFrameLocks noChangeAspect="1"/>
          </p:cNvGraphicFramePr>
          <p:nvPr/>
        </p:nvGraphicFramePr>
        <p:xfrm>
          <a:off x="6264275" y="3773488"/>
          <a:ext cx="1357313" cy="860425"/>
        </p:xfrm>
        <a:graphic>
          <a:graphicData uri="http://schemas.openxmlformats.org/presentationml/2006/ole">
            <p:oleObj spid="_x0000_s5125" name="Ecuación" r:id="rId6" imgW="698400" imgH="444240" progId="Equation.3">
              <p:embed/>
            </p:oleObj>
          </a:graphicData>
        </a:graphic>
      </p:graphicFrame>
      <p:graphicFrame>
        <p:nvGraphicFramePr>
          <p:cNvPr id="114718" name="Object 30"/>
          <p:cNvGraphicFramePr>
            <a:graphicFrameLocks noChangeAspect="1"/>
          </p:cNvGraphicFramePr>
          <p:nvPr/>
        </p:nvGraphicFramePr>
        <p:xfrm>
          <a:off x="6461125" y="4749800"/>
          <a:ext cx="962025" cy="687388"/>
        </p:xfrm>
        <a:graphic>
          <a:graphicData uri="http://schemas.openxmlformats.org/presentationml/2006/ole">
            <p:oleObj spid="_x0000_s5126" name="Ecuación" r:id="rId7" imgW="495000" imgH="355320" progId="Equation.3">
              <p:embed/>
            </p:oleObj>
          </a:graphicData>
        </a:graphic>
      </p:graphicFrame>
      <p:graphicFrame>
        <p:nvGraphicFramePr>
          <p:cNvPr id="114719" name="Object 31"/>
          <p:cNvGraphicFramePr>
            <a:graphicFrameLocks noChangeAspect="1"/>
          </p:cNvGraphicFramePr>
          <p:nvPr/>
        </p:nvGraphicFramePr>
        <p:xfrm>
          <a:off x="5932488" y="5605463"/>
          <a:ext cx="2022475" cy="860425"/>
        </p:xfrm>
        <a:graphic>
          <a:graphicData uri="http://schemas.openxmlformats.org/presentationml/2006/ole">
            <p:oleObj spid="_x0000_s5127" name="Ecuación" r:id="rId8" imgW="1041120" imgH="444240" progId="Equation.3">
              <p:embed/>
            </p:oleObj>
          </a:graphicData>
        </a:graphic>
      </p:graphicFrame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49250" y="3586163"/>
            <a:ext cx="1662113" cy="2705100"/>
            <a:chOff x="220" y="2259"/>
            <a:chExt cx="1047" cy="1704"/>
          </a:xfrm>
        </p:grpSpPr>
        <p:sp>
          <p:nvSpPr>
            <p:cNvPr id="5157" name="Line 33"/>
            <p:cNvSpPr>
              <a:spLocks noChangeShapeType="1"/>
            </p:cNvSpPr>
            <p:nvPr/>
          </p:nvSpPr>
          <p:spPr bwMode="auto">
            <a:xfrm flipH="1">
              <a:off x="280" y="2266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8" name="Line 34"/>
            <p:cNvSpPr>
              <a:spLocks noChangeShapeType="1"/>
            </p:cNvSpPr>
            <p:nvPr/>
          </p:nvSpPr>
          <p:spPr bwMode="auto">
            <a:xfrm flipH="1">
              <a:off x="280" y="3963"/>
              <a:ext cx="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9" name="Line 35"/>
            <p:cNvSpPr>
              <a:spLocks noChangeShapeType="1"/>
            </p:cNvSpPr>
            <p:nvPr/>
          </p:nvSpPr>
          <p:spPr bwMode="auto">
            <a:xfrm>
              <a:off x="500" y="2259"/>
              <a:ext cx="0" cy="1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60" name="Text Box 36"/>
            <p:cNvSpPr txBox="1">
              <a:spLocks noChangeArrowheads="1"/>
            </p:cNvSpPr>
            <p:nvPr/>
          </p:nvSpPr>
          <p:spPr bwMode="auto">
            <a:xfrm>
              <a:off x="220" y="2940"/>
              <a:ext cx="25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h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214438" y="1443038"/>
            <a:ext cx="1216025" cy="2132012"/>
            <a:chOff x="765" y="909"/>
            <a:chExt cx="766" cy="1343"/>
          </a:xfrm>
        </p:grpSpPr>
        <p:sp>
          <p:nvSpPr>
            <p:cNvPr id="5154" name="Line 38"/>
            <p:cNvSpPr>
              <a:spLocks noChangeShapeType="1"/>
            </p:cNvSpPr>
            <p:nvPr/>
          </p:nvSpPr>
          <p:spPr bwMode="auto">
            <a:xfrm>
              <a:off x="772" y="1070"/>
              <a:ext cx="0" cy="1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5" name="Line 39"/>
            <p:cNvSpPr>
              <a:spLocks noChangeShapeType="1"/>
            </p:cNvSpPr>
            <p:nvPr/>
          </p:nvSpPr>
          <p:spPr bwMode="auto">
            <a:xfrm>
              <a:off x="765" y="1198"/>
              <a:ext cx="7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5156" name="Text Box 40"/>
            <p:cNvSpPr txBox="1">
              <a:spLocks noChangeArrowheads="1"/>
            </p:cNvSpPr>
            <p:nvPr/>
          </p:nvSpPr>
          <p:spPr bwMode="auto">
            <a:xfrm>
              <a:off x="1008" y="909"/>
              <a:ext cx="25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/>
                <a:t>r</a:t>
              </a:r>
            </a:p>
          </p:txBody>
        </p:sp>
      </p:grpSp>
      <p:sp>
        <p:nvSpPr>
          <p:cNvPr id="5145" name="47 Rectángulo"/>
          <p:cNvSpPr>
            <a:spLocks noChangeArrowheads="1"/>
          </p:cNvSpPr>
          <p:nvPr/>
        </p:nvSpPr>
        <p:spPr bwMode="auto">
          <a:xfrm>
            <a:off x="0" y="0"/>
            <a:ext cx="9144000" cy="703263"/>
          </a:xfrm>
          <a:prstGeom prst="rect">
            <a:avLst/>
          </a:prstGeom>
          <a:solidFill>
            <a:srgbClr val="252597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2300" b="1">
                <a:solidFill>
                  <a:schemeClr val="bg1"/>
                </a:solidFill>
              </a:rPr>
              <a:t>¿Qué velocidad ha de llevar la bola para mantenerse en su trayectoria?</a:t>
            </a:r>
          </a:p>
        </p:txBody>
      </p:sp>
      <p:sp>
        <p:nvSpPr>
          <p:cNvPr id="42" name="41 CuadroTexto"/>
          <p:cNvSpPr txBox="1">
            <a:spLocks noChangeArrowheads="1"/>
          </p:cNvSpPr>
          <p:nvPr/>
        </p:nvSpPr>
        <p:spPr bwMode="auto">
          <a:xfrm>
            <a:off x="5200650" y="855663"/>
            <a:ext cx="3789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/>
              <a:t>Por tener </a:t>
            </a:r>
            <a:r>
              <a:rPr lang="es-ES_tradnl" sz="2000" b="1" i="1"/>
              <a:t>R</a:t>
            </a:r>
            <a:r>
              <a:rPr lang="es-ES_tradnl" sz="2000" b="1" i="1" baseline="-25000"/>
              <a:t>x</a:t>
            </a:r>
            <a:r>
              <a:rPr lang="es-ES_tradnl" sz="2000" baseline="-25000"/>
              <a:t> </a:t>
            </a:r>
            <a:r>
              <a:rPr lang="es-ES_tradnl" sz="2000"/>
              <a:t>carácter centrípeto es:</a:t>
            </a:r>
          </a:p>
        </p:txBody>
      </p:sp>
      <p:grpSp>
        <p:nvGrpSpPr>
          <p:cNvPr id="5147" name="Group 26"/>
          <p:cNvGrpSpPr>
            <a:grpSpLocks/>
          </p:cNvGrpSpPr>
          <p:nvPr/>
        </p:nvGrpSpPr>
        <p:grpSpPr bwMode="auto">
          <a:xfrm>
            <a:off x="1270000" y="3036888"/>
            <a:ext cx="144463" cy="1128712"/>
            <a:chOff x="2124" y="1933"/>
            <a:chExt cx="91" cy="711"/>
          </a:xfrm>
        </p:grpSpPr>
        <p:grpSp>
          <p:nvGrpSpPr>
            <p:cNvPr id="5148" name="Group 27"/>
            <p:cNvGrpSpPr>
              <a:grpSpLocks/>
            </p:cNvGrpSpPr>
            <p:nvPr/>
          </p:nvGrpSpPr>
          <p:grpSpPr bwMode="auto">
            <a:xfrm>
              <a:off x="2124" y="2554"/>
              <a:ext cx="91" cy="90"/>
              <a:chOff x="3424" y="1661"/>
              <a:chExt cx="91" cy="90"/>
            </a:xfrm>
          </p:grpSpPr>
          <p:sp>
            <p:nvSpPr>
              <p:cNvPr id="5152" name="Line 28"/>
              <p:cNvSpPr>
                <a:spLocks noChangeShapeType="1"/>
              </p:cNvSpPr>
              <p:nvPr/>
            </p:nvSpPr>
            <p:spPr bwMode="auto">
              <a:xfrm>
                <a:off x="3424" y="1661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153" name="Line 29"/>
              <p:cNvSpPr>
                <a:spLocks noChangeShapeType="1"/>
              </p:cNvSpPr>
              <p:nvPr/>
            </p:nvSpPr>
            <p:spPr bwMode="auto">
              <a:xfrm>
                <a:off x="3424" y="1706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5149" name="Group 30"/>
            <p:cNvGrpSpPr>
              <a:grpSpLocks/>
            </p:cNvGrpSpPr>
            <p:nvPr/>
          </p:nvGrpSpPr>
          <p:grpSpPr bwMode="auto">
            <a:xfrm>
              <a:off x="2124" y="1933"/>
              <a:ext cx="91" cy="90"/>
              <a:chOff x="3424" y="1661"/>
              <a:chExt cx="91" cy="90"/>
            </a:xfrm>
          </p:grpSpPr>
          <p:sp>
            <p:nvSpPr>
              <p:cNvPr id="5150" name="Line 31"/>
              <p:cNvSpPr>
                <a:spLocks noChangeShapeType="1"/>
              </p:cNvSpPr>
              <p:nvPr/>
            </p:nvSpPr>
            <p:spPr bwMode="auto">
              <a:xfrm>
                <a:off x="3424" y="1661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5151" name="Line 32"/>
              <p:cNvSpPr>
                <a:spLocks noChangeShapeType="1"/>
              </p:cNvSpPr>
              <p:nvPr/>
            </p:nvSpPr>
            <p:spPr bwMode="auto">
              <a:xfrm>
                <a:off x="3424" y="1706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82638"/>
          </a:xfrm>
          <a:solidFill>
            <a:srgbClr val="252597"/>
          </a:solidFill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FFFF66"/>
                </a:solidFill>
                <a:latin typeface="Calibri" pitchFamily="34" charset="0"/>
              </a:rPr>
              <a:t>2.3. CURVA PERALTADA (Velódromo)</a:t>
            </a:r>
          </a:p>
        </p:txBody>
      </p:sp>
      <p:grpSp>
        <p:nvGrpSpPr>
          <p:cNvPr id="150531" name="Group 3"/>
          <p:cNvGrpSpPr>
            <a:grpSpLocks/>
          </p:cNvGrpSpPr>
          <p:nvPr/>
        </p:nvGrpSpPr>
        <p:grpSpPr bwMode="auto">
          <a:xfrm>
            <a:off x="1684338" y="2190750"/>
            <a:ext cx="5516562" cy="3694113"/>
            <a:chOff x="1378" y="1124"/>
            <a:chExt cx="2785" cy="1911"/>
          </a:xfrm>
        </p:grpSpPr>
        <p:sp>
          <p:nvSpPr>
            <p:cNvPr id="150533" name="Freeform 4" descr="Vertical oscura"/>
            <p:cNvSpPr>
              <a:spLocks/>
            </p:cNvSpPr>
            <p:nvPr/>
          </p:nvSpPr>
          <p:spPr bwMode="auto">
            <a:xfrm>
              <a:off x="1378" y="1866"/>
              <a:ext cx="2785" cy="1169"/>
            </a:xfrm>
            <a:custGeom>
              <a:avLst/>
              <a:gdLst>
                <a:gd name="T0" fmla="*/ 6 w 2785"/>
                <a:gd name="T1" fmla="*/ 50 h 1169"/>
                <a:gd name="T2" fmla="*/ 6 w 2785"/>
                <a:gd name="T3" fmla="*/ 130 h 1169"/>
                <a:gd name="T4" fmla="*/ 6 w 2785"/>
                <a:gd name="T5" fmla="*/ 238 h 1169"/>
                <a:gd name="T6" fmla="*/ 6 w 2785"/>
                <a:gd name="T7" fmla="*/ 326 h 1169"/>
                <a:gd name="T8" fmla="*/ 6 w 2785"/>
                <a:gd name="T9" fmla="*/ 422 h 1169"/>
                <a:gd name="T10" fmla="*/ 6 w 2785"/>
                <a:gd name="T11" fmla="*/ 482 h 1169"/>
                <a:gd name="T12" fmla="*/ 42 w 2785"/>
                <a:gd name="T13" fmla="*/ 615 h 1169"/>
                <a:gd name="T14" fmla="*/ 222 w 2785"/>
                <a:gd name="T15" fmla="*/ 826 h 1169"/>
                <a:gd name="T16" fmla="*/ 470 w 2785"/>
                <a:gd name="T17" fmla="*/ 978 h 1169"/>
                <a:gd name="T18" fmla="*/ 822 w 2785"/>
                <a:gd name="T19" fmla="*/ 1102 h 1169"/>
                <a:gd name="T20" fmla="*/ 1286 w 2785"/>
                <a:gd name="T21" fmla="*/ 1162 h 1169"/>
                <a:gd name="T22" fmla="*/ 1662 w 2785"/>
                <a:gd name="T23" fmla="*/ 1146 h 1169"/>
                <a:gd name="T24" fmla="*/ 1942 w 2785"/>
                <a:gd name="T25" fmla="*/ 1098 h 1169"/>
                <a:gd name="T26" fmla="*/ 2170 w 2785"/>
                <a:gd name="T27" fmla="*/ 1030 h 1169"/>
                <a:gd name="T28" fmla="*/ 2466 w 2785"/>
                <a:gd name="T29" fmla="*/ 890 h 1169"/>
                <a:gd name="T30" fmla="*/ 2686 w 2785"/>
                <a:gd name="T31" fmla="*/ 682 h 1169"/>
                <a:gd name="T32" fmla="*/ 2770 w 2785"/>
                <a:gd name="T33" fmla="*/ 470 h 1169"/>
                <a:gd name="T34" fmla="*/ 2774 w 2785"/>
                <a:gd name="T35" fmla="*/ 390 h 1169"/>
                <a:gd name="T36" fmla="*/ 2774 w 2785"/>
                <a:gd name="T37" fmla="*/ 290 h 1169"/>
                <a:gd name="T38" fmla="*/ 2770 w 2785"/>
                <a:gd name="T39" fmla="*/ 138 h 1169"/>
                <a:gd name="T40" fmla="*/ 2770 w 2785"/>
                <a:gd name="T41" fmla="*/ 2 h 1169"/>
                <a:gd name="T42" fmla="*/ 2746 w 2785"/>
                <a:gd name="T43" fmla="*/ 126 h 1169"/>
                <a:gd name="T44" fmla="*/ 2666 w 2785"/>
                <a:gd name="T45" fmla="*/ 270 h 1169"/>
                <a:gd name="T46" fmla="*/ 2554 w 2785"/>
                <a:gd name="T47" fmla="*/ 382 h 1169"/>
                <a:gd name="T48" fmla="*/ 2286 w 2785"/>
                <a:gd name="T49" fmla="*/ 546 h 1169"/>
                <a:gd name="T50" fmla="*/ 1954 w 2785"/>
                <a:gd name="T51" fmla="*/ 658 h 1169"/>
                <a:gd name="T52" fmla="*/ 1630 w 2785"/>
                <a:gd name="T53" fmla="*/ 714 h 1169"/>
                <a:gd name="T54" fmla="*/ 1262 w 2785"/>
                <a:gd name="T55" fmla="*/ 722 h 1169"/>
                <a:gd name="T56" fmla="*/ 978 w 2785"/>
                <a:gd name="T57" fmla="*/ 694 h 1169"/>
                <a:gd name="T58" fmla="*/ 686 w 2785"/>
                <a:gd name="T59" fmla="*/ 622 h 1169"/>
                <a:gd name="T60" fmla="*/ 486 w 2785"/>
                <a:gd name="T61" fmla="*/ 546 h 1169"/>
                <a:gd name="T62" fmla="*/ 286 w 2785"/>
                <a:gd name="T63" fmla="*/ 442 h 1169"/>
                <a:gd name="T64" fmla="*/ 138 w 2785"/>
                <a:gd name="T65" fmla="*/ 302 h 1169"/>
                <a:gd name="T66" fmla="*/ 38 w 2785"/>
                <a:gd name="T67" fmla="*/ 166 h 1169"/>
                <a:gd name="T68" fmla="*/ 6 w 2785"/>
                <a:gd name="T69" fmla="*/ 50 h 1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85"/>
                <a:gd name="T106" fmla="*/ 0 h 1169"/>
                <a:gd name="T107" fmla="*/ 2785 w 2785"/>
                <a:gd name="T108" fmla="*/ 1169 h 11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85" h="1169">
                  <a:moveTo>
                    <a:pt x="6" y="50"/>
                  </a:moveTo>
                  <a:cubicBezTo>
                    <a:pt x="1" y="44"/>
                    <a:pt x="6" y="99"/>
                    <a:pt x="6" y="130"/>
                  </a:cubicBezTo>
                  <a:cubicBezTo>
                    <a:pt x="6" y="161"/>
                    <a:pt x="6" y="205"/>
                    <a:pt x="6" y="238"/>
                  </a:cubicBezTo>
                  <a:cubicBezTo>
                    <a:pt x="6" y="271"/>
                    <a:pt x="6" y="295"/>
                    <a:pt x="6" y="326"/>
                  </a:cubicBezTo>
                  <a:cubicBezTo>
                    <a:pt x="6" y="357"/>
                    <a:pt x="6" y="396"/>
                    <a:pt x="6" y="422"/>
                  </a:cubicBezTo>
                  <a:cubicBezTo>
                    <a:pt x="6" y="448"/>
                    <a:pt x="0" y="450"/>
                    <a:pt x="6" y="482"/>
                  </a:cubicBezTo>
                  <a:cubicBezTo>
                    <a:pt x="12" y="514"/>
                    <a:pt x="6" y="558"/>
                    <a:pt x="42" y="615"/>
                  </a:cubicBezTo>
                  <a:cubicBezTo>
                    <a:pt x="78" y="672"/>
                    <a:pt x="151" y="766"/>
                    <a:pt x="222" y="826"/>
                  </a:cubicBezTo>
                  <a:cubicBezTo>
                    <a:pt x="293" y="886"/>
                    <a:pt x="370" y="932"/>
                    <a:pt x="470" y="978"/>
                  </a:cubicBezTo>
                  <a:cubicBezTo>
                    <a:pt x="570" y="1024"/>
                    <a:pt x="686" y="1071"/>
                    <a:pt x="822" y="1102"/>
                  </a:cubicBezTo>
                  <a:cubicBezTo>
                    <a:pt x="958" y="1133"/>
                    <a:pt x="1146" y="1155"/>
                    <a:pt x="1286" y="1162"/>
                  </a:cubicBezTo>
                  <a:cubicBezTo>
                    <a:pt x="1426" y="1169"/>
                    <a:pt x="1553" y="1157"/>
                    <a:pt x="1662" y="1146"/>
                  </a:cubicBezTo>
                  <a:cubicBezTo>
                    <a:pt x="1771" y="1135"/>
                    <a:pt x="1857" y="1117"/>
                    <a:pt x="1942" y="1098"/>
                  </a:cubicBezTo>
                  <a:cubicBezTo>
                    <a:pt x="2027" y="1079"/>
                    <a:pt x="2083" y="1065"/>
                    <a:pt x="2170" y="1030"/>
                  </a:cubicBezTo>
                  <a:cubicBezTo>
                    <a:pt x="2257" y="995"/>
                    <a:pt x="2380" y="948"/>
                    <a:pt x="2466" y="890"/>
                  </a:cubicBezTo>
                  <a:cubicBezTo>
                    <a:pt x="2552" y="832"/>
                    <a:pt x="2635" y="752"/>
                    <a:pt x="2686" y="682"/>
                  </a:cubicBezTo>
                  <a:cubicBezTo>
                    <a:pt x="2737" y="612"/>
                    <a:pt x="2755" y="519"/>
                    <a:pt x="2770" y="470"/>
                  </a:cubicBezTo>
                  <a:cubicBezTo>
                    <a:pt x="2785" y="421"/>
                    <a:pt x="2773" y="420"/>
                    <a:pt x="2774" y="390"/>
                  </a:cubicBezTo>
                  <a:cubicBezTo>
                    <a:pt x="2775" y="360"/>
                    <a:pt x="2775" y="332"/>
                    <a:pt x="2774" y="290"/>
                  </a:cubicBezTo>
                  <a:cubicBezTo>
                    <a:pt x="2773" y="248"/>
                    <a:pt x="2771" y="186"/>
                    <a:pt x="2770" y="138"/>
                  </a:cubicBezTo>
                  <a:cubicBezTo>
                    <a:pt x="2769" y="90"/>
                    <a:pt x="2774" y="4"/>
                    <a:pt x="2770" y="2"/>
                  </a:cubicBezTo>
                  <a:cubicBezTo>
                    <a:pt x="2766" y="0"/>
                    <a:pt x="2763" y="81"/>
                    <a:pt x="2746" y="126"/>
                  </a:cubicBezTo>
                  <a:cubicBezTo>
                    <a:pt x="2729" y="171"/>
                    <a:pt x="2698" y="227"/>
                    <a:pt x="2666" y="270"/>
                  </a:cubicBezTo>
                  <a:cubicBezTo>
                    <a:pt x="2634" y="313"/>
                    <a:pt x="2617" y="336"/>
                    <a:pt x="2554" y="382"/>
                  </a:cubicBezTo>
                  <a:cubicBezTo>
                    <a:pt x="2491" y="428"/>
                    <a:pt x="2386" y="500"/>
                    <a:pt x="2286" y="546"/>
                  </a:cubicBezTo>
                  <a:cubicBezTo>
                    <a:pt x="2186" y="592"/>
                    <a:pt x="2063" y="630"/>
                    <a:pt x="1954" y="658"/>
                  </a:cubicBezTo>
                  <a:cubicBezTo>
                    <a:pt x="1845" y="686"/>
                    <a:pt x="1745" y="703"/>
                    <a:pt x="1630" y="714"/>
                  </a:cubicBezTo>
                  <a:cubicBezTo>
                    <a:pt x="1515" y="725"/>
                    <a:pt x="1371" y="725"/>
                    <a:pt x="1262" y="722"/>
                  </a:cubicBezTo>
                  <a:cubicBezTo>
                    <a:pt x="1153" y="719"/>
                    <a:pt x="1074" y="711"/>
                    <a:pt x="978" y="694"/>
                  </a:cubicBezTo>
                  <a:cubicBezTo>
                    <a:pt x="882" y="677"/>
                    <a:pt x="768" y="647"/>
                    <a:pt x="686" y="622"/>
                  </a:cubicBezTo>
                  <a:cubicBezTo>
                    <a:pt x="604" y="597"/>
                    <a:pt x="553" y="576"/>
                    <a:pt x="486" y="546"/>
                  </a:cubicBezTo>
                  <a:cubicBezTo>
                    <a:pt x="419" y="516"/>
                    <a:pt x="344" y="483"/>
                    <a:pt x="286" y="442"/>
                  </a:cubicBezTo>
                  <a:cubicBezTo>
                    <a:pt x="228" y="401"/>
                    <a:pt x="179" y="348"/>
                    <a:pt x="138" y="302"/>
                  </a:cubicBezTo>
                  <a:cubicBezTo>
                    <a:pt x="97" y="256"/>
                    <a:pt x="60" y="208"/>
                    <a:pt x="38" y="166"/>
                  </a:cubicBezTo>
                  <a:cubicBezTo>
                    <a:pt x="16" y="124"/>
                    <a:pt x="11" y="56"/>
                    <a:pt x="6" y="50"/>
                  </a:cubicBezTo>
                  <a:close/>
                </a:path>
              </a:pathLst>
            </a:custGeom>
            <a:pattFill prst="dkVert">
              <a:fgClr>
                <a:srgbClr val="B2B2B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34" name="Oval 5"/>
            <p:cNvSpPr>
              <a:spLocks noChangeArrowheads="1"/>
            </p:cNvSpPr>
            <p:nvPr/>
          </p:nvSpPr>
          <p:spPr bwMode="auto">
            <a:xfrm>
              <a:off x="1382" y="1124"/>
              <a:ext cx="2764" cy="1474"/>
            </a:xfrm>
            <a:prstGeom prst="ellipse">
              <a:avLst/>
            </a:prstGeom>
            <a:solidFill>
              <a:srgbClr val="DAB5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46086" name="Oval 6"/>
            <p:cNvSpPr>
              <a:spLocks noChangeArrowheads="1"/>
            </p:cNvSpPr>
            <p:nvPr/>
          </p:nvSpPr>
          <p:spPr bwMode="auto">
            <a:xfrm>
              <a:off x="1744" y="1532"/>
              <a:ext cx="2066" cy="9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_tradnl">
                <a:solidFill>
                  <a:srgbClr val="000000"/>
                </a:solidFill>
                <a:latin typeface="Times New Roman"/>
              </a:endParaRPr>
            </a:p>
          </p:txBody>
        </p:sp>
        <p:sp>
          <p:nvSpPr>
            <p:cNvPr id="150536" name="Line 7"/>
            <p:cNvSpPr>
              <a:spLocks noChangeShapeType="1"/>
            </p:cNvSpPr>
            <p:nvPr/>
          </p:nvSpPr>
          <p:spPr bwMode="auto">
            <a:xfrm flipV="1">
              <a:off x="2788" y="1124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37" name="Line 8"/>
            <p:cNvSpPr>
              <a:spLocks noChangeShapeType="1"/>
            </p:cNvSpPr>
            <p:nvPr/>
          </p:nvSpPr>
          <p:spPr bwMode="auto">
            <a:xfrm>
              <a:off x="3503" y="2343"/>
              <a:ext cx="152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38" name="Line 9"/>
            <p:cNvSpPr>
              <a:spLocks noChangeShapeType="1"/>
            </p:cNvSpPr>
            <p:nvPr/>
          </p:nvSpPr>
          <p:spPr bwMode="auto">
            <a:xfrm>
              <a:off x="2966" y="2477"/>
              <a:ext cx="42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39" name="Line 10"/>
            <p:cNvSpPr>
              <a:spLocks noChangeShapeType="1"/>
            </p:cNvSpPr>
            <p:nvPr/>
          </p:nvSpPr>
          <p:spPr bwMode="auto">
            <a:xfrm flipH="1">
              <a:off x="2349" y="2446"/>
              <a:ext cx="75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0" name="Line 11"/>
            <p:cNvSpPr>
              <a:spLocks noChangeShapeType="1"/>
            </p:cNvSpPr>
            <p:nvPr/>
          </p:nvSpPr>
          <p:spPr bwMode="auto">
            <a:xfrm flipH="1">
              <a:off x="1764" y="2303"/>
              <a:ext cx="205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1" name="Line 12"/>
            <p:cNvSpPr>
              <a:spLocks noChangeShapeType="1"/>
            </p:cNvSpPr>
            <p:nvPr/>
          </p:nvSpPr>
          <p:spPr bwMode="auto">
            <a:xfrm flipH="1" flipV="1">
              <a:off x="1581" y="1471"/>
              <a:ext cx="458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2" name="Line 13"/>
            <p:cNvSpPr>
              <a:spLocks noChangeShapeType="1"/>
            </p:cNvSpPr>
            <p:nvPr/>
          </p:nvSpPr>
          <p:spPr bwMode="auto">
            <a:xfrm flipH="1" flipV="1">
              <a:off x="2157" y="1197"/>
              <a:ext cx="278" cy="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3" name="Line 14"/>
            <p:cNvSpPr>
              <a:spLocks noChangeShapeType="1"/>
            </p:cNvSpPr>
            <p:nvPr/>
          </p:nvSpPr>
          <p:spPr bwMode="auto">
            <a:xfrm flipV="1">
              <a:off x="3147" y="1206"/>
              <a:ext cx="282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4" name="Line 15"/>
            <p:cNvSpPr>
              <a:spLocks noChangeShapeType="1"/>
            </p:cNvSpPr>
            <p:nvPr/>
          </p:nvSpPr>
          <p:spPr bwMode="auto">
            <a:xfrm flipV="1">
              <a:off x="3538" y="1499"/>
              <a:ext cx="422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5" name="Line 16"/>
            <p:cNvSpPr>
              <a:spLocks noChangeShapeType="1"/>
            </p:cNvSpPr>
            <p:nvPr/>
          </p:nvSpPr>
          <p:spPr bwMode="auto">
            <a:xfrm>
              <a:off x="1381" y="1920"/>
              <a:ext cx="37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0546" name="Line 17"/>
            <p:cNvSpPr>
              <a:spLocks noChangeShapeType="1"/>
            </p:cNvSpPr>
            <p:nvPr/>
          </p:nvSpPr>
          <p:spPr bwMode="auto">
            <a:xfrm flipH="1">
              <a:off x="3803" y="1920"/>
              <a:ext cx="348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8" name="17 Elipse"/>
          <p:cNvSpPr>
            <a:spLocks noChangeArrowheads="1"/>
          </p:cNvSpPr>
          <p:nvPr/>
        </p:nvSpPr>
        <p:spPr bwMode="auto">
          <a:xfrm>
            <a:off x="2044700" y="3573463"/>
            <a:ext cx="217488" cy="217487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81 C 0.00034 -0.08981 0.11302 -0.17153 0.25104 -0.16967 C 0.38958 -0.16967 0.50208 -0.08981 0.50208 0.0081 C 0.50208 0.10648 0.38958 0.18403 0.25086 0.18403 C 0.11371 0.18403 3.33333E-6 0.10509 3.33333E-6 0.0081 Z " pathEditMode="relative" rAng="16200000" ptsTypes="fffff">
                                      <p:cBhvr>
                                        <p:cTn id="6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27263" y="2989263"/>
            <a:ext cx="5678487" cy="2538412"/>
            <a:chOff x="1403" y="1883"/>
            <a:chExt cx="3577" cy="1599"/>
          </a:xfrm>
        </p:grpSpPr>
        <p:sp>
          <p:nvSpPr>
            <p:cNvPr id="151585" name="AutoShape 3"/>
            <p:cNvSpPr>
              <a:spLocks noChangeArrowheads="1"/>
            </p:cNvSpPr>
            <p:nvPr/>
          </p:nvSpPr>
          <p:spPr bwMode="auto">
            <a:xfrm flipH="1">
              <a:off x="1403" y="1883"/>
              <a:ext cx="3577" cy="1599"/>
            </a:xfrm>
            <a:prstGeom prst="rtTriangle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51586" name="Group 4"/>
            <p:cNvGrpSpPr>
              <a:grpSpLocks/>
            </p:cNvGrpSpPr>
            <p:nvPr/>
          </p:nvGrpSpPr>
          <p:grpSpPr bwMode="auto">
            <a:xfrm rot="-1406116">
              <a:off x="2718" y="2198"/>
              <a:ext cx="715" cy="505"/>
              <a:chOff x="1008" y="1680"/>
              <a:chExt cx="816" cy="576"/>
            </a:xfrm>
          </p:grpSpPr>
          <p:sp>
            <p:nvSpPr>
              <p:cNvPr id="151587" name="Rectangle 5"/>
              <p:cNvSpPr>
                <a:spLocks noChangeArrowheads="1"/>
              </p:cNvSpPr>
              <p:nvPr/>
            </p:nvSpPr>
            <p:spPr bwMode="auto">
              <a:xfrm>
                <a:off x="1008" y="1680"/>
                <a:ext cx="816" cy="432"/>
              </a:xfrm>
              <a:prstGeom prst="rect">
                <a:avLst/>
              </a:prstGeom>
              <a:solidFill>
                <a:srgbClr val="009999"/>
              </a:solidFill>
              <a:ln w="381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1588" name="Rectangle 6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" cy="144"/>
              </a:xfrm>
              <a:prstGeom prst="rect">
                <a:avLst/>
              </a:prstGeom>
              <a:solidFill>
                <a:srgbClr val="009999"/>
              </a:solidFill>
              <a:ln w="381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51589" name="Rectangle 7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48" cy="144"/>
              </a:xfrm>
              <a:prstGeom prst="rect">
                <a:avLst/>
              </a:prstGeom>
              <a:solidFill>
                <a:srgbClr val="009999"/>
              </a:solidFill>
              <a:ln w="381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7363" y="722313"/>
            <a:ext cx="8032750" cy="5859462"/>
            <a:chOff x="307" y="455"/>
            <a:chExt cx="5060" cy="3691"/>
          </a:xfrm>
        </p:grpSpPr>
        <p:sp>
          <p:nvSpPr>
            <p:cNvPr id="151583" name="Line 9"/>
            <p:cNvSpPr>
              <a:spLocks noChangeShapeType="1"/>
            </p:cNvSpPr>
            <p:nvPr/>
          </p:nvSpPr>
          <p:spPr bwMode="auto">
            <a:xfrm flipV="1">
              <a:off x="3034" y="455"/>
              <a:ext cx="0" cy="3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1584" name="Line 10"/>
            <p:cNvSpPr>
              <a:spLocks noChangeShapeType="1"/>
            </p:cNvSpPr>
            <p:nvPr/>
          </p:nvSpPr>
          <p:spPr bwMode="auto">
            <a:xfrm>
              <a:off x="307" y="2383"/>
              <a:ext cx="50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816475" y="3800475"/>
            <a:ext cx="849313" cy="2322513"/>
            <a:chOff x="3034" y="2394"/>
            <a:chExt cx="535" cy="1463"/>
          </a:xfrm>
        </p:grpSpPr>
        <p:sp>
          <p:nvSpPr>
            <p:cNvPr id="151581" name="Line 12"/>
            <p:cNvSpPr>
              <a:spLocks noChangeShapeType="1"/>
            </p:cNvSpPr>
            <p:nvPr/>
          </p:nvSpPr>
          <p:spPr bwMode="auto">
            <a:xfrm>
              <a:off x="3034" y="2394"/>
              <a:ext cx="0" cy="141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1582" name="Text Box 13"/>
            <p:cNvSpPr txBox="1">
              <a:spLocks noChangeArrowheads="1"/>
            </p:cNvSpPr>
            <p:nvPr/>
          </p:nvSpPr>
          <p:spPr bwMode="auto">
            <a:xfrm>
              <a:off x="3093" y="3569"/>
              <a:ext cx="4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chemeClr val="accent2"/>
                  </a:solidFill>
                </a:rPr>
                <a:t>P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505200" y="1081088"/>
            <a:ext cx="1309688" cy="2690812"/>
            <a:chOff x="2208" y="681"/>
            <a:chExt cx="825" cy="1695"/>
          </a:xfrm>
        </p:grpSpPr>
        <p:sp>
          <p:nvSpPr>
            <p:cNvPr id="151579" name="Line 15"/>
            <p:cNvSpPr>
              <a:spLocks noChangeShapeType="1"/>
            </p:cNvSpPr>
            <p:nvPr/>
          </p:nvSpPr>
          <p:spPr bwMode="auto">
            <a:xfrm rot="16200000" flipV="1">
              <a:off x="2019" y="1363"/>
              <a:ext cx="1405" cy="62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1580" name="Text Box 16"/>
            <p:cNvSpPr txBox="1">
              <a:spLocks noChangeArrowheads="1"/>
            </p:cNvSpPr>
            <p:nvPr/>
          </p:nvSpPr>
          <p:spPr bwMode="auto">
            <a:xfrm>
              <a:off x="2208" y="681"/>
              <a:ext cx="4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FF3300"/>
                  </a:solidFill>
                </a:rPr>
                <a:t>R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814763" y="1530350"/>
            <a:ext cx="966787" cy="2259013"/>
            <a:chOff x="2415" y="964"/>
            <a:chExt cx="609" cy="1423"/>
          </a:xfrm>
        </p:grpSpPr>
        <p:sp>
          <p:nvSpPr>
            <p:cNvPr id="151577" name="Line 21"/>
            <p:cNvSpPr>
              <a:spLocks noChangeShapeType="1"/>
            </p:cNvSpPr>
            <p:nvPr/>
          </p:nvSpPr>
          <p:spPr bwMode="auto">
            <a:xfrm flipH="1">
              <a:off x="2415" y="964"/>
              <a:ext cx="6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1578" name="Line 22"/>
            <p:cNvSpPr>
              <a:spLocks noChangeShapeType="1"/>
            </p:cNvSpPr>
            <p:nvPr/>
          </p:nvSpPr>
          <p:spPr bwMode="auto">
            <a:xfrm>
              <a:off x="2415" y="964"/>
              <a:ext cx="0" cy="1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8" name="61 Grupo"/>
          <p:cNvGrpSpPr>
            <a:grpSpLocks/>
          </p:cNvGrpSpPr>
          <p:nvPr/>
        </p:nvGrpSpPr>
        <p:grpSpPr bwMode="auto">
          <a:xfrm>
            <a:off x="4810125" y="1309688"/>
            <a:ext cx="795338" cy="2490787"/>
            <a:chOff x="7276348" y="1309688"/>
            <a:chExt cx="795337" cy="2490787"/>
          </a:xfrm>
        </p:grpSpPr>
        <p:sp>
          <p:nvSpPr>
            <p:cNvPr id="151575" name="Line 19"/>
            <p:cNvSpPr>
              <a:spLocks noChangeShapeType="1"/>
            </p:cNvSpPr>
            <p:nvPr/>
          </p:nvSpPr>
          <p:spPr bwMode="auto">
            <a:xfrm flipV="1">
              <a:off x="7276348" y="1549400"/>
              <a:ext cx="0" cy="22510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1576" name="Text Box 24"/>
            <p:cNvSpPr txBox="1">
              <a:spLocks noChangeArrowheads="1"/>
            </p:cNvSpPr>
            <p:nvPr/>
          </p:nvSpPr>
          <p:spPr bwMode="auto">
            <a:xfrm>
              <a:off x="7316035" y="1309688"/>
              <a:ext cx="7556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FF3300"/>
                  </a:solidFill>
                </a:rPr>
                <a:t>R</a:t>
              </a:r>
              <a:r>
                <a:rPr lang="es-ES_tradnl" b="1" baseline="-25000">
                  <a:solidFill>
                    <a:srgbClr val="FF3300"/>
                  </a:solidFill>
                </a:rPr>
                <a:t>y</a:t>
              </a:r>
              <a:endParaRPr lang="es-ES_tradnl" b="1">
                <a:solidFill>
                  <a:srgbClr val="FF3300"/>
                </a:solidFill>
              </a:endParaRPr>
            </a:p>
          </p:txBody>
        </p:sp>
      </p:grpSp>
      <p:grpSp>
        <p:nvGrpSpPr>
          <p:cNvPr id="9" name="60 Grupo"/>
          <p:cNvGrpSpPr>
            <a:grpSpLocks/>
          </p:cNvGrpSpPr>
          <p:nvPr/>
        </p:nvGrpSpPr>
        <p:grpSpPr bwMode="auto">
          <a:xfrm>
            <a:off x="3549650" y="3781425"/>
            <a:ext cx="1225550" cy="536575"/>
            <a:chOff x="6052385" y="3781425"/>
            <a:chExt cx="1225550" cy="536575"/>
          </a:xfrm>
        </p:grpSpPr>
        <p:sp>
          <p:nvSpPr>
            <p:cNvPr id="151573" name="Line 23"/>
            <p:cNvSpPr>
              <a:spLocks noChangeShapeType="1"/>
            </p:cNvSpPr>
            <p:nvPr/>
          </p:nvSpPr>
          <p:spPr bwMode="auto">
            <a:xfrm>
              <a:off x="6293685" y="3781425"/>
              <a:ext cx="98425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sysDash"/>
              <a:round/>
              <a:headEnd type="triangle" w="med" len="med"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1574" name="Text Box 25"/>
            <p:cNvSpPr txBox="1">
              <a:spLocks noChangeArrowheads="1"/>
            </p:cNvSpPr>
            <p:nvPr/>
          </p:nvSpPr>
          <p:spPr bwMode="auto">
            <a:xfrm>
              <a:off x="6052385" y="3860800"/>
              <a:ext cx="7556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FF3300"/>
                  </a:solidFill>
                </a:rPr>
                <a:t>R</a:t>
              </a:r>
              <a:r>
                <a:rPr lang="es-ES_tradnl" b="1" baseline="-25000">
                  <a:solidFill>
                    <a:srgbClr val="FF3300"/>
                  </a:solidFill>
                </a:rPr>
                <a:t>x</a:t>
              </a:r>
              <a:endParaRPr lang="es-ES_tradnl" b="1">
                <a:solidFill>
                  <a:srgbClr val="FF3300"/>
                </a:solidFill>
              </a:endParaRPr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4143375" y="2427288"/>
            <a:ext cx="298450" cy="211137"/>
            <a:chOff x="1185" y="964"/>
            <a:chExt cx="188" cy="133"/>
          </a:xfrm>
        </p:grpSpPr>
        <p:sp>
          <p:nvSpPr>
            <p:cNvPr id="151571" name="Line 27"/>
            <p:cNvSpPr>
              <a:spLocks noChangeShapeType="1"/>
            </p:cNvSpPr>
            <p:nvPr/>
          </p:nvSpPr>
          <p:spPr bwMode="auto">
            <a:xfrm flipH="1">
              <a:off x="1185" y="964"/>
              <a:ext cx="122" cy="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1572" name="Line 28"/>
            <p:cNvSpPr>
              <a:spLocks noChangeShapeType="1"/>
            </p:cNvSpPr>
            <p:nvPr/>
          </p:nvSpPr>
          <p:spPr bwMode="auto">
            <a:xfrm flipH="1">
              <a:off x="1251" y="964"/>
              <a:ext cx="122" cy="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48138" name="Text Box 38"/>
          <p:cNvSpPr txBox="1">
            <a:spLocks noChangeArrowheads="1"/>
          </p:cNvSpPr>
          <p:nvPr/>
        </p:nvSpPr>
        <p:spPr bwMode="auto">
          <a:xfrm>
            <a:off x="1458913" y="3824288"/>
            <a:ext cx="2444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800" b="1">
                <a:solidFill>
                  <a:srgbClr val="FF0000"/>
                </a:solidFill>
                <a:cs typeface="Times New Roman" pitchFamily="18" charset="0"/>
              </a:rPr>
              <a:t>mv</a:t>
            </a:r>
            <a:r>
              <a:rPr lang="es-ES" sz="2800" b="1" baseline="3000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s-ES" sz="2800" b="1">
                <a:solidFill>
                  <a:srgbClr val="FF0000"/>
                </a:solidFill>
                <a:cs typeface="Times New Roman" pitchFamily="18" charset="0"/>
              </a:rPr>
              <a:t>/r  = </a:t>
            </a:r>
            <a:r>
              <a:rPr lang="el-GR" sz="2800" b="1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es-ES" sz="2800" b="1">
                <a:solidFill>
                  <a:srgbClr val="FF0000"/>
                </a:solidFill>
                <a:cs typeface="Times New Roman" pitchFamily="18" charset="0"/>
              </a:rPr>
              <a:t>F =</a:t>
            </a:r>
            <a:endParaRPr lang="es-ES_tradnl" sz="2800" b="1">
              <a:solidFill>
                <a:srgbClr val="FF0000"/>
              </a:solidFill>
            </a:endParaRPr>
          </a:p>
        </p:txBody>
      </p:sp>
      <p:grpSp>
        <p:nvGrpSpPr>
          <p:cNvPr id="11" name="59 Grupo"/>
          <p:cNvGrpSpPr>
            <a:grpSpLocks/>
          </p:cNvGrpSpPr>
          <p:nvPr/>
        </p:nvGrpSpPr>
        <p:grpSpPr bwMode="auto">
          <a:xfrm>
            <a:off x="4665663" y="2427288"/>
            <a:ext cx="314325" cy="2673350"/>
            <a:chOff x="6169027" y="2427288"/>
            <a:chExt cx="315165" cy="2673351"/>
          </a:xfrm>
        </p:grpSpPr>
        <p:grpSp>
          <p:nvGrpSpPr>
            <p:cNvPr id="151566" name="Group 30"/>
            <p:cNvGrpSpPr>
              <a:grpSpLocks/>
            </p:cNvGrpSpPr>
            <p:nvPr/>
          </p:nvGrpSpPr>
          <p:grpSpPr bwMode="auto">
            <a:xfrm>
              <a:off x="6185742" y="2427288"/>
              <a:ext cx="298450" cy="211138"/>
              <a:chOff x="1185" y="964"/>
              <a:chExt cx="188" cy="133"/>
            </a:xfrm>
          </p:grpSpPr>
          <p:sp>
            <p:nvSpPr>
              <p:cNvPr id="151569" name="Line 31"/>
              <p:cNvSpPr>
                <a:spLocks noChangeShapeType="1"/>
              </p:cNvSpPr>
              <p:nvPr/>
            </p:nvSpPr>
            <p:spPr bwMode="auto">
              <a:xfrm flipH="1">
                <a:off x="1185" y="964"/>
                <a:ext cx="122" cy="1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51570" name="Line 32"/>
              <p:cNvSpPr>
                <a:spLocks noChangeShapeType="1"/>
              </p:cNvSpPr>
              <p:nvPr/>
            </p:nvSpPr>
            <p:spPr bwMode="auto">
              <a:xfrm flipH="1">
                <a:off x="1251" y="964"/>
                <a:ext cx="122" cy="13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51567" name="Line 35"/>
            <p:cNvSpPr>
              <a:spLocks noChangeShapeType="1"/>
            </p:cNvSpPr>
            <p:nvPr/>
          </p:nvSpPr>
          <p:spPr bwMode="auto">
            <a:xfrm flipH="1">
              <a:off x="6273055" y="4889501"/>
              <a:ext cx="193675" cy="211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1568" name="Line 47"/>
            <p:cNvSpPr>
              <a:spLocks noChangeShapeType="1"/>
            </p:cNvSpPr>
            <p:nvPr/>
          </p:nvSpPr>
          <p:spPr bwMode="auto">
            <a:xfrm flipH="1">
              <a:off x="6169027" y="4872038"/>
              <a:ext cx="193675" cy="211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64" name="Line 23"/>
          <p:cNvSpPr>
            <a:spLocks noChangeShapeType="1"/>
          </p:cNvSpPr>
          <p:nvPr/>
        </p:nvSpPr>
        <p:spPr bwMode="auto">
          <a:xfrm>
            <a:off x="3802063" y="3779838"/>
            <a:ext cx="9842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0" y="0"/>
            <a:ext cx="9144000" cy="596900"/>
          </a:xfrm>
          <a:prstGeom prst="rect">
            <a:avLst/>
          </a:prstGeom>
          <a:solidFill>
            <a:srgbClr val="252597"/>
          </a:solidFill>
        </p:spPr>
        <p:txBody>
          <a:bodyPr/>
          <a:lstStyle/>
          <a:p>
            <a:pPr>
              <a:defRPr/>
            </a:pPr>
            <a:r>
              <a:rPr lang="es-ES" sz="3200" b="1" kern="0" dirty="0">
                <a:solidFill>
                  <a:srgbClr val="FFFF66"/>
                </a:solidFill>
                <a:latin typeface="Calibri" pitchFamily="34" charset="0"/>
                <a:ea typeface="+mj-ea"/>
                <a:cs typeface="+mj-cs"/>
              </a:rPr>
              <a:t>a. </a:t>
            </a:r>
            <a:r>
              <a:rPr lang="es-ES" sz="32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Sin rozamiento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5064125" y="0"/>
            <a:ext cx="4079875" cy="6858000"/>
          </a:xfrm>
          <a:prstGeom prst="rect">
            <a:avLst/>
          </a:prstGeom>
          <a:solidFill>
            <a:srgbClr val="FFFFE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51" name="46 Rectángulo"/>
          <p:cNvSpPr>
            <a:spLocks noChangeArrowheads="1"/>
          </p:cNvSpPr>
          <p:nvPr/>
        </p:nvSpPr>
        <p:spPr bwMode="auto">
          <a:xfrm>
            <a:off x="5292725" y="1646238"/>
            <a:ext cx="3668713" cy="3679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52" name="AutoShape 3"/>
          <p:cNvSpPr>
            <a:spLocks noChangeArrowheads="1"/>
          </p:cNvSpPr>
          <p:nvPr/>
        </p:nvSpPr>
        <p:spPr bwMode="auto">
          <a:xfrm flipH="1">
            <a:off x="606425" y="3727450"/>
            <a:ext cx="4044950" cy="1779588"/>
          </a:xfrm>
          <a:prstGeom prst="rtTriangle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53" name="Rectangle 4"/>
          <p:cNvSpPr>
            <a:spLocks noChangeArrowheads="1"/>
          </p:cNvSpPr>
          <p:nvPr/>
        </p:nvSpPr>
        <p:spPr bwMode="auto">
          <a:xfrm rot="-1406116">
            <a:off x="2663825" y="3487738"/>
            <a:ext cx="1135063" cy="601662"/>
          </a:xfrm>
          <a:prstGeom prst="rect">
            <a:avLst/>
          </a:prstGeom>
          <a:solidFill>
            <a:srgbClr val="009999"/>
          </a:solidFill>
          <a:ln w="381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 rot="-1406116">
            <a:off x="2928938" y="4241800"/>
            <a:ext cx="66675" cy="200025"/>
          </a:xfrm>
          <a:prstGeom prst="rect">
            <a:avLst/>
          </a:prstGeom>
          <a:solidFill>
            <a:srgbClr val="009999"/>
          </a:solidFill>
          <a:ln w="381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 rot="-1406116">
            <a:off x="3786188" y="3870325"/>
            <a:ext cx="66675" cy="200025"/>
          </a:xfrm>
          <a:prstGeom prst="rect">
            <a:avLst/>
          </a:prstGeom>
          <a:solidFill>
            <a:srgbClr val="009999"/>
          </a:solidFill>
          <a:ln w="381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56" name="Line 7"/>
          <p:cNvSpPr>
            <a:spLocks noChangeShapeType="1"/>
          </p:cNvSpPr>
          <p:nvPr/>
        </p:nvSpPr>
        <p:spPr bwMode="auto">
          <a:xfrm flipV="1">
            <a:off x="3206750" y="1323975"/>
            <a:ext cx="0" cy="4983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157" name="Line 8"/>
          <p:cNvSpPr>
            <a:spLocks noChangeShapeType="1"/>
          </p:cNvSpPr>
          <p:nvPr/>
        </p:nvSpPr>
        <p:spPr bwMode="auto">
          <a:xfrm>
            <a:off x="1584325" y="3773488"/>
            <a:ext cx="2740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158" name="Line 9"/>
          <p:cNvSpPr>
            <a:spLocks noChangeShapeType="1"/>
          </p:cNvSpPr>
          <p:nvPr/>
        </p:nvSpPr>
        <p:spPr bwMode="auto">
          <a:xfrm>
            <a:off x="3206750" y="3790950"/>
            <a:ext cx="0" cy="2251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59" name="Text Box 10"/>
          <p:cNvSpPr txBox="1">
            <a:spLocks noChangeArrowheads="1"/>
          </p:cNvSpPr>
          <p:nvPr/>
        </p:nvSpPr>
        <p:spPr bwMode="auto">
          <a:xfrm>
            <a:off x="3300413" y="5656263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6160" name="Line 11"/>
          <p:cNvSpPr>
            <a:spLocks noChangeShapeType="1"/>
          </p:cNvSpPr>
          <p:nvPr/>
        </p:nvSpPr>
        <p:spPr bwMode="auto">
          <a:xfrm rot="16200000" flipV="1">
            <a:off x="1596232" y="2153444"/>
            <a:ext cx="2230437" cy="9874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161" name="Text Box 12"/>
          <p:cNvSpPr txBox="1">
            <a:spLocks noChangeArrowheads="1"/>
          </p:cNvSpPr>
          <p:nvPr/>
        </p:nvSpPr>
        <p:spPr bwMode="auto">
          <a:xfrm>
            <a:off x="1895475" y="1071563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6162" name="Line 13"/>
          <p:cNvSpPr>
            <a:spLocks noChangeShapeType="1"/>
          </p:cNvSpPr>
          <p:nvPr/>
        </p:nvSpPr>
        <p:spPr bwMode="auto">
          <a:xfrm flipV="1">
            <a:off x="3211513" y="1539875"/>
            <a:ext cx="0" cy="2251075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6163" name="Group 14"/>
          <p:cNvGrpSpPr>
            <a:grpSpLocks/>
          </p:cNvGrpSpPr>
          <p:nvPr/>
        </p:nvGrpSpPr>
        <p:grpSpPr bwMode="auto">
          <a:xfrm>
            <a:off x="2206625" y="1520825"/>
            <a:ext cx="1001713" cy="2268538"/>
            <a:chOff x="2415" y="964"/>
            <a:chExt cx="609" cy="1429"/>
          </a:xfrm>
        </p:grpSpPr>
        <p:sp>
          <p:nvSpPr>
            <p:cNvPr id="6190" name="Line 15"/>
            <p:cNvSpPr>
              <a:spLocks noChangeShapeType="1"/>
            </p:cNvSpPr>
            <p:nvPr/>
          </p:nvSpPr>
          <p:spPr bwMode="auto">
            <a:xfrm flipH="1">
              <a:off x="2415" y="964"/>
              <a:ext cx="6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91" name="Line 16"/>
            <p:cNvSpPr>
              <a:spLocks noChangeShapeType="1"/>
            </p:cNvSpPr>
            <p:nvPr/>
          </p:nvSpPr>
          <p:spPr bwMode="auto">
            <a:xfrm>
              <a:off x="2415" y="964"/>
              <a:ext cx="0" cy="1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6164" name="Line 17"/>
          <p:cNvSpPr>
            <a:spLocks noChangeShapeType="1"/>
          </p:cNvSpPr>
          <p:nvPr/>
        </p:nvSpPr>
        <p:spPr bwMode="auto">
          <a:xfrm>
            <a:off x="2241550" y="3771900"/>
            <a:ext cx="98425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6165" name="Text Box 18"/>
          <p:cNvSpPr txBox="1">
            <a:spLocks noChangeArrowheads="1"/>
          </p:cNvSpPr>
          <p:nvPr/>
        </p:nvSpPr>
        <p:spPr bwMode="auto">
          <a:xfrm>
            <a:off x="3263900" y="1300163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rgbClr val="FF3300"/>
                </a:solidFill>
              </a:rPr>
              <a:t>R</a:t>
            </a:r>
            <a:r>
              <a:rPr lang="es-ES_tradnl" b="1" baseline="-25000">
                <a:solidFill>
                  <a:srgbClr val="FF3300"/>
                </a:solidFill>
              </a:rPr>
              <a:t>y</a:t>
            </a:r>
            <a:endParaRPr lang="es-ES_tradnl" b="1">
              <a:solidFill>
                <a:srgbClr val="FF3300"/>
              </a:solidFill>
            </a:endParaRPr>
          </a:p>
        </p:txBody>
      </p:sp>
      <p:sp>
        <p:nvSpPr>
          <p:cNvPr id="6166" name="Text Box 19"/>
          <p:cNvSpPr txBox="1">
            <a:spLocks noChangeArrowheads="1"/>
          </p:cNvSpPr>
          <p:nvPr/>
        </p:nvSpPr>
        <p:spPr bwMode="auto">
          <a:xfrm>
            <a:off x="1938338" y="3851275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rgbClr val="FF3300"/>
                </a:solidFill>
              </a:rPr>
              <a:t>R</a:t>
            </a:r>
            <a:r>
              <a:rPr lang="es-ES_tradnl" b="1" baseline="-25000">
                <a:solidFill>
                  <a:srgbClr val="FF3300"/>
                </a:solidFill>
              </a:rPr>
              <a:t>x </a:t>
            </a:r>
            <a:endParaRPr lang="es-ES_tradnl" b="1">
              <a:solidFill>
                <a:srgbClr val="FF3300"/>
              </a:solidFill>
            </a:endParaRPr>
          </a:p>
        </p:txBody>
      </p:sp>
      <p:sp>
        <p:nvSpPr>
          <p:cNvPr id="6167" name="Line 20"/>
          <p:cNvSpPr>
            <a:spLocks noChangeShapeType="1"/>
          </p:cNvSpPr>
          <p:nvPr/>
        </p:nvSpPr>
        <p:spPr bwMode="auto">
          <a:xfrm>
            <a:off x="2203450" y="3752850"/>
            <a:ext cx="984250" cy="22685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6168" name="Group 21"/>
          <p:cNvGrpSpPr>
            <a:grpSpLocks/>
          </p:cNvGrpSpPr>
          <p:nvPr/>
        </p:nvGrpSpPr>
        <p:grpSpPr bwMode="auto">
          <a:xfrm>
            <a:off x="1249363" y="4992688"/>
            <a:ext cx="779462" cy="460375"/>
            <a:chOff x="521" y="3151"/>
            <a:chExt cx="491" cy="290"/>
          </a:xfrm>
        </p:grpSpPr>
        <p:sp>
          <p:nvSpPr>
            <p:cNvPr id="6188" name="Text Box 22"/>
            <p:cNvSpPr txBox="1">
              <a:spLocks noChangeArrowheads="1"/>
            </p:cNvSpPr>
            <p:nvPr/>
          </p:nvSpPr>
          <p:spPr bwMode="auto">
            <a:xfrm>
              <a:off x="701" y="3151"/>
              <a:ext cx="3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cs typeface="Times New Roman" pitchFamily="18" charset="0"/>
                </a:rPr>
                <a:t>α</a:t>
              </a:r>
            </a:p>
          </p:txBody>
        </p:sp>
        <p:sp>
          <p:nvSpPr>
            <p:cNvPr id="6189" name="Arc 23"/>
            <p:cNvSpPr>
              <a:spLocks/>
            </p:cNvSpPr>
            <p:nvPr/>
          </p:nvSpPr>
          <p:spPr bwMode="auto">
            <a:xfrm rot="17346297" flipV="1">
              <a:off x="535" y="3219"/>
              <a:ext cx="208" cy="236"/>
            </a:xfrm>
            <a:custGeom>
              <a:avLst/>
              <a:gdLst>
                <a:gd name="T0" fmla="*/ 0 w 18997"/>
                <a:gd name="T1" fmla="*/ 0 h 21600"/>
                <a:gd name="T2" fmla="*/ 0 w 18997"/>
                <a:gd name="T3" fmla="*/ 0 h 21600"/>
                <a:gd name="T4" fmla="*/ 0 w 18997"/>
                <a:gd name="T5" fmla="*/ 0 h 21600"/>
                <a:gd name="T6" fmla="*/ 0 60000 65536"/>
                <a:gd name="T7" fmla="*/ 0 60000 65536"/>
                <a:gd name="T8" fmla="*/ 0 60000 65536"/>
                <a:gd name="T9" fmla="*/ 0 w 18997"/>
                <a:gd name="T10" fmla="*/ 0 h 21600"/>
                <a:gd name="T11" fmla="*/ 18997 w 189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97" h="21600" fill="none" extrusionOk="0">
                  <a:moveTo>
                    <a:pt x="-1" y="0"/>
                  </a:moveTo>
                  <a:cubicBezTo>
                    <a:pt x="7930" y="0"/>
                    <a:pt x="15222" y="4345"/>
                    <a:pt x="18996" y="11320"/>
                  </a:cubicBezTo>
                </a:path>
                <a:path w="18997" h="21600" stroke="0" extrusionOk="0">
                  <a:moveTo>
                    <a:pt x="-1" y="0"/>
                  </a:moveTo>
                  <a:cubicBezTo>
                    <a:pt x="7930" y="0"/>
                    <a:pt x="15222" y="4345"/>
                    <a:pt x="18996" y="1132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s-ES_tradnl"/>
            </a:p>
          </p:txBody>
        </p:sp>
      </p:grpSp>
      <p:grpSp>
        <p:nvGrpSpPr>
          <p:cNvPr id="6169" name="Group 24"/>
          <p:cNvGrpSpPr>
            <a:grpSpLocks/>
          </p:cNvGrpSpPr>
          <p:nvPr/>
        </p:nvGrpSpPr>
        <p:grpSpPr bwMode="auto">
          <a:xfrm>
            <a:off x="2751138" y="2332038"/>
            <a:ext cx="493712" cy="803275"/>
            <a:chOff x="1467" y="1475"/>
            <a:chExt cx="311" cy="506"/>
          </a:xfrm>
        </p:grpSpPr>
        <p:sp>
          <p:nvSpPr>
            <p:cNvPr id="6186" name="Arc 25"/>
            <p:cNvSpPr>
              <a:spLocks/>
            </p:cNvSpPr>
            <p:nvPr/>
          </p:nvSpPr>
          <p:spPr bwMode="auto">
            <a:xfrm rot="12091877" flipV="1">
              <a:off x="1511" y="1745"/>
              <a:ext cx="208" cy="236"/>
            </a:xfrm>
            <a:custGeom>
              <a:avLst/>
              <a:gdLst>
                <a:gd name="T0" fmla="*/ 0 w 18997"/>
                <a:gd name="T1" fmla="*/ 0 h 21600"/>
                <a:gd name="T2" fmla="*/ 0 w 18997"/>
                <a:gd name="T3" fmla="*/ 0 h 21600"/>
                <a:gd name="T4" fmla="*/ 0 w 18997"/>
                <a:gd name="T5" fmla="*/ 0 h 21600"/>
                <a:gd name="T6" fmla="*/ 0 60000 65536"/>
                <a:gd name="T7" fmla="*/ 0 60000 65536"/>
                <a:gd name="T8" fmla="*/ 0 60000 65536"/>
                <a:gd name="T9" fmla="*/ 0 w 18997"/>
                <a:gd name="T10" fmla="*/ 0 h 21600"/>
                <a:gd name="T11" fmla="*/ 18997 w 189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97" h="21600" fill="none" extrusionOk="0">
                  <a:moveTo>
                    <a:pt x="-1" y="0"/>
                  </a:moveTo>
                  <a:cubicBezTo>
                    <a:pt x="7930" y="0"/>
                    <a:pt x="15222" y="4345"/>
                    <a:pt x="18996" y="11320"/>
                  </a:cubicBezTo>
                </a:path>
                <a:path w="18997" h="21600" stroke="0" extrusionOk="0">
                  <a:moveTo>
                    <a:pt x="-1" y="0"/>
                  </a:moveTo>
                  <a:cubicBezTo>
                    <a:pt x="7930" y="0"/>
                    <a:pt x="15222" y="4345"/>
                    <a:pt x="18996" y="1132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187" name="Text Box 26"/>
            <p:cNvSpPr txBox="1">
              <a:spLocks noChangeArrowheads="1"/>
            </p:cNvSpPr>
            <p:nvPr/>
          </p:nvSpPr>
          <p:spPr bwMode="auto">
            <a:xfrm>
              <a:off x="1467" y="1475"/>
              <a:ext cx="311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cs typeface="Times New Roman" pitchFamily="18" charset="0"/>
                </a:rPr>
                <a:t>α</a:t>
              </a:r>
            </a:p>
          </p:txBody>
        </p:sp>
      </p:grpSp>
      <p:graphicFrame>
        <p:nvGraphicFramePr>
          <p:cNvPr id="6146" name="Object 27"/>
          <p:cNvGraphicFramePr>
            <a:graphicFrameLocks noChangeAspect="1"/>
          </p:cNvGraphicFramePr>
          <p:nvPr/>
        </p:nvGraphicFramePr>
        <p:xfrm>
          <a:off x="6108700" y="1919288"/>
          <a:ext cx="1800225" cy="714375"/>
        </p:xfrm>
        <a:graphic>
          <a:graphicData uri="http://schemas.openxmlformats.org/presentationml/2006/ole">
            <p:oleObj spid="_x0000_s6146" name="Ecuación" r:id="rId3" imgW="927000" imgH="368280" progId="Equation.3">
              <p:embed/>
            </p:oleObj>
          </a:graphicData>
        </a:graphic>
      </p:graphicFrame>
      <p:grpSp>
        <p:nvGrpSpPr>
          <p:cNvPr id="6170" name="Group 28"/>
          <p:cNvGrpSpPr>
            <a:grpSpLocks/>
          </p:cNvGrpSpPr>
          <p:nvPr/>
        </p:nvGrpSpPr>
        <p:grpSpPr bwMode="auto">
          <a:xfrm>
            <a:off x="2471738" y="2381250"/>
            <a:ext cx="298450" cy="211138"/>
            <a:chOff x="3542" y="1536"/>
            <a:chExt cx="188" cy="133"/>
          </a:xfrm>
        </p:grpSpPr>
        <p:sp>
          <p:nvSpPr>
            <p:cNvPr id="6184" name="Line 29"/>
            <p:cNvSpPr>
              <a:spLocks noChangeShapeType="1"/>
            </p:cNvSpPr>
            <p:nvPr/>
          </p:nvSpPr>
          <p:spPr bwMode="auto">
            <a:xfrm flipH="1">
              <a:off x="3542" y="1536"/>
              <a:ext cx="122" cy="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6185" name="Line 30"/>
            <p:cNvSpPr>
              <a:spLocks noChangeShapeType="1"/>
            </p:cNvSpPr>
            <p:nvPr/>
          </p:nvSpPr>
          <p:spPr bwMode="auto">
            <a:xfrm flipH="1">
              <a:off x="3608" y="1536"/>
              <a:ext cx="122" cy="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6171" name="41 Grupo"/>
          <p:cNvGrpSpPr>
            <a:grpSpLocks/>
          </p:cNvGrpSpPr>
          <p:nvPr/>
        </p:nvGrpSpPr>
        <p:grpSpPr bwMode="auto">
          <a:xfrm>
            <a:off x="3071813" y="2106613"/>
            <a:ext cx="298450" cy="2954337"/>
            <a:chOff x="2865438" y="1706563"/>
            <a:chExt cx="298450" cy="2954337"/>
          </a:xfrm>
        </p:grpSpPr>
        <p:grpSp>
          <p:nvGrpSpPr>
            <p:cNvPr id="6178" name="Group 31"/>
            <p:cNvGrpSpPr>
              <a:grpSpLocks/>
            </p:cNvGrpSpPr>
            <p:nvPr/>
          </p:nvGrpSpPr>
          <p:grpSpPr bwMode="auto">
            <a:xfrm>
              <a:off x="2865438" y="1706563"/>
              <a:ext cx="298450" cy="211137"/>
              <a:chOff x="3542" y="1536"/>
              <a:chExt cx="188" cy="133"/>
            </a:xfrm>
          </p:grpSpPr>
          <p:sp>
            <p:nvSpPr>
              <p:cNvPr id="6182" name="Line 32"/>
              <p:cNvSpPr>
                <a:spLocks noChangeShapeType="1"/>
              </p:cNvSpPr>
              <p:nvPr/>
            </p:nvSpPr>
            <p:spPr bwMode="auto">
              <a:xfrm flipH="1">
                <a:off x="3542" y="1536"/>
                <a:ext cx="122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183" name="Line 33"/>
              <p:cNvSpPr>
                <a:spLocks noChangeShapeType="1"/>
              </p:cNvSpPr>
              <p:nvPr/>
            </p:nvSpPr>
            <p:spPr bwMode="auto">
              <a:xfrm flipH="1">
                <a:off x="3608" y="1536"/>
                <a:ext cx="122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6179" name="Group 34"/>
            <p:cNvGrpSpPr>
              <a:grpSpLocks/>
            </p:cNvGrpSpPr>
            <p:nvPr/>
          </p:nvGrpSpPr>
          <p:grpSpPr bwMode="auto">
            <a:xfrm>
              <a:off x="2865438" y="4449763"/>
              <a:ext cx="298450" cy="211137"/>
              <a:chOff x="3542" y="1536"/>
              <a:chExt cx="188" cy="133"/>
            </a:xfrm>
          </p:grpSpPr>
          <p:sp>
            <p:nvSpPr>
              <p:cNvPr id="6180" name="Line 35"/>
              <p:cNvSpPr>
                <a:spLocks noChangeShapeType="1"/>
              </p:cNvSpPr>
              <p:nvPr/>
            </p:nvSpPr>
            <p:spPr bwMode="auto">
              <a:xfrm flipH="1">
                <a:off x="3542" y="1536"/>
                <a:ext cx="122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6181" name="Line 36"/>
              <p:cNvSpPr>
                <a:spLocks noChangeShapeType="1"/>
              </p:cNvSpPr>
              <p:nvPr/>
            </p:nvSpPr>
            <p:spPr bwMode="auto">
              <a:xfrm flipH="1">
                <a:off x="3608" y="1536"/>
                <a:ext cx="122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6172" name="Line 38"/>
          <p:cNvSpPr>
            <a:spLocks noChangeShapeType="1"/>
          </p:cNvSpPr>
          <p:nvPr/>
        </p:nvSpPr>
        <p:spPr bwMode="auto">
          <a:xfrm>
            <a:off x="2239963" y="3771900"/>
            <a:ext cx="9842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s-ES_tradnl"/>
          </a:p>
        </p:txBody>
      </p:sp>
      <p:graphicFrame>
        <p:nvGraphicFramePr>
          <p:cNvPr id="133160" name="Object 40"/>
          <p:cNvGraphicFramePr>
            <a:graphicFrameLocks noChangeAspect="1"/>
          </p:cNvGraphicFramePr>
          <p:nvPr/>
        </p:nvGraphicFramePr>
        <p:xfrm>
          <a:off x="5561013" y="2994025"/>
          <a:ext cx="2763837" cy="811213"/>
        </p:xfrm>
        <a:graphic>
          <a:graphicData uri="http://schemas.openxmlformats.org/presentationml/2006/ole">
            <p:oleObj spid="_x0000_s6147" name="Ecuación" r:id="rId4" imgW="1422360" imgH="419040" progId="Equation.3">
              <p:embed/>
            </p:oleObj>
          </a:graphicData>
        </a:graphic>
      </p:graphicFrame>
      <p:graphicFrame>
        <p:nvGraphicFramePr>
          <p:cNvPr id="133161" name="Object 41"/>
          <p:cNvGraphicFramePr>
            <a:graphicFrameLocks noChangeAspect="1"/>
          </p:cNvGraphicFramePr>
          <p:nvPr/>
        </p:nvGraphicFramePr>
        <p:xfrm>
          <a:off x="6240463" y="4356100"/>
          <a:ext cx="1406525" cy="466725"/>
        </p:xfrm>
        <a:graphic>
          <a:graphicData uri="http://schemas.openxmlformats.org/presentationml/2006/ole">
            <p:oleObj spid="_x0000_s6148" name="Ecuación" r:id="rId5" imgW="723600" imgH="241200" progId="Equation.3">
              <p:embed/>
            </p:oleObj>
          </a:graphicData>
        </a:graphic>
      </p:graphicFrame>
      <p:sp>
        <p:nvSpPr>
          <p:cNvPr id="6173" name="Text Box 38"/>
          <p:cNvSpPr txBox="1">
            <a:spLocks noChangeArrowheads="1"/>
          </p:cNvSpPr>
          <p:nvPr/>
        </p:nvSpPr>
        <p:spPr bwMode="auto">
          <a:xfrm>
            <a:off x="136525" y="3859213"/>
            <a:ext cx="244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FF0000"/>
                </a:solidFill>
                <a:cs typeface="Times New Roman" pitchFamily="18" charset="0"/>
              </a:rPr>
              <a:t>mv</a:t>
            </a:r>
            <a:r>
              <a:rPr lang="es-ES" b="1" baseline="3000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s-ES" b="1">
                <a:solidFill>
                  <a:srgbClr val="FF0000"/>
                </a:solidFill>
                <a:cs typeface="Times New Roman" pitchFamily="18" charset="0"/>
              </a:rPr>
              <a:t>/r  = </a:t>
            </a:r>
            <a:r>
              <a:rPr lang="el-GR" b="1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es-ES" b="1">
                <a:solidFill>
                  <a:srgbClr val="FF0000"/>
                </a:solidFill>
                <a:cs typeface="Times New Roman" pitchFamily="18" charset="0"/>
              </a:rPr>
              <a:t>F =</a:t>
            </a:r>
            <a:endParaRPr lang="es-ES_tradnl" b="1">
              <a:solidFill>
                <a:srgbClr val="FF0000"/>
              </a:solidFill>
            </a:endParaRPr>
          </a:p>
        </p:txBody>
      </p:sp>
      <p:sp>
        <p:nvSpPr>
          <p:cNvPr id="44" name="43 Rectángulo"/>
          <p:cNvSpPr>
            <a:spLocks noChangeArrowheads="1"/>
          </p:cNvSpPr>
          <p:nvPr/>
        </p:nvSpPr>
        <p:spPr bwMode="auto">
          <a:xfrm>
            <a:off x="5932488" y="1851025"/>
            <a:ext cx="2160587" cy="8921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5" name="44 Rectángulo"/>
          <p:cNvSpPr>
            <a:spLocks noChangeArrowheads="1"/>
          </p:cNvSpPr>
          <p:nvPr/>
        </p:nvSpPr>
        <p:spPr bwMode="auto">
          <a:xfrm>
            <a:off x="5486400" y="2936875"/>
            <a:ext cx="3108325" cy="9715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6" name="45 Rectángulo"/>
          <p:cNvSpPr>
            <a:spLocks noChangeArrowheads="1"/>
          </p:cNvSpPr>
          <p:nvPr/>
        </p:nvSpPr>
        <p:spPr bwMode="auto">
          <a:xfrm>
            <a:off x="5486400" y="4011613"/>
            <a:ext cx="3108325" cy="9715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6177" name="47 Rectángulo"/>
          <p:cNvSpPr>
            <a:spLocks noChangeArrowheads="1"/>
          </p:cNvSpPr>
          <p:nvPr/>
        </p:nvSpPr>
        <p:spPr bwMode="auto">
          <a:xfrm>
            <a:off x="0" y="0"/>
            <a:ext cx="9144000" cy="846138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b="1">
                <a:solidFill>
                  <a:schemeClr val="bg1"/>
                </a:solidFill>
              </a:rPr>
              <a:t>¿Cuál es la máxima velocidad con la que se puede tomar una curva</a:t>
            </a:r>
          </a:p>
          <a:p>
            <a:r>
              <a:rPr lang="es-ES_tradnl" b="1">
                <a:solidFill>
                  <a:schemeClr val="bg1"/>
                </a:solidFill>
              </a:rPr>
              <a:t>para no derrapar?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Rectángulo"/>
          <p:cNvSpPr>
            <a:spLocks noChangeArrowheads="1"/>
          </p:cNvSpPr>
          <p:nvPr/>
        </p:nvSpPr>
        <p:spPr bwMode="auto">
          <a:xfrm>
            <a:off x="5997575" y="1200150"/>
            <a:ext cx="2243138" cy="13525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27263" y="3422650"/>
            <a:ext cx="5678487" cy="2538413"/>
            <a:chOff x="1403" y="1883"/>
            <a:chExt cx="3577" cy="1599"/>
          </a:xfrm>
        </p:grpSpPr>
        <p:sp>
          <p:nvSpPr>
            <p:cNvPr id="7224" name="AutoShape 3"/>
            <p:cNvSpPr>
              <a:spLocks noChangeArrowheads="1"/>
            </p:cNvSpPr>
            <p:nvPr/>
          </p:nvSpPr>
          <p:spPr bwMode="auto">
            <a:xfrm flipH="1">
              <a:off x="1403" y="1883"/>
              <a:ext cx="3577" cy="1599"/>
            </a:xfrm>
            <a:prstGeom prst="rtTriangle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7225" name="Group 4"/>
            <p:cNvGrpSpPr>
              <a:grpSpLocks/>
            </p:cNvGrpSpPr>
            <p:nvPr/>
          </p:nvGrpSpPr>
          <p:grpSpPr bwMode="auto">
            <a:xfrm rot="-1406116">
              <a:off x="2718" y="2198"/>
              <a:ext cx="715" cy="505"/>
              <a:chOff x="1008" y="1680"/>
              <a:chExt cx="816" cy="576"/>
            </a:xfrm>
          </p:grpSpPr>
          <p:sp>
            <p:nvSpPr>
              <p:cNvPr id="7226" name="Rectangle 5"/>
              <p:cNvSpPr>
                <a:spLocks noChangeArrowheads="1"/>
              </p:cNvSpPr>
              <p:nvPr/>
            </p:nvSpPr>
            <p:spPr bwMode="auto">
              <a:xfrm>
                <a:off x="1008" y="1680"/>
                <a:ext cx="816" cy="432"/>
              </a:xfrm>
              <a:prstGeom prst="rect">
                <a:avLst/>
              </a:prstGeom>
              <a:solidFill>
                <a:srgbClr val="009999"/>
              </a:solidFill>
              <a:ln w="381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227" name="Rectangle 6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48" cy="144"/>
              </a:xfrm>
              <a:prstGeom prst="rect">
                <a:avLst/>
              </a:prstGeom>
              <a:solidFill>
                <a:srgbClr val="009999"/>
              </a:solidFill>
              <a:ln w="381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7228" name="Rectangle 7"/>
              <p:cNvSpPr>
                <a:spLocks noChangeArrowheads="1"/>
              </p:cNvSpPr>
              <p:nvPr/>
            </p:nvSpPr>
            <p:spPr bwMode="auto">
              <a:xfrm>
                <a:off x="1728" y="2112"/>
                <a:ext cx="48" cy="144"/>
              </a:xfrm>
              <a:prstGeom prst="rect">
                <a:avLst/>
              </a:prstGeom>
              <a:solidFill>
                <a:srgbClr val="009999"/>
              </a:solidFill>
              <a:ln w="381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7363" y="914400"/>
            <a:ext cx="8032750" cy="5788025"/>
            <a:chOff x="307" y="303"/>
            <a:chExt cx="5060" cy="3646"/>
          </a:xfrm>
        </p:grpSpPr>
        <p:sp>
          <p:nvSpPr>
            <p:cNvPr id="7222" name="Line 9"/>
            <p:cNvSpPr>
              <a:spLocks noChangeShapeType="1"/>
            </p:cNvSpPr>
            <p:nvPr/>
          </p:nvSpPr>
          <p:spPr bwMode="auto">
            <a:xfrm flipV="1">
              <a:off x="3034" y="303"/>
              <a:ext cx="0" cy="36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23" name="Line 10"/>
            <p:cNvSpPr>
              <a:spLocks noChangeShapeType="1"/>
            </p:cNvSpPr>
            <p:nvPr/>
          </p:nvSpPr>
          <p:spPr bwMode="auto">
            <a:xfrm>
              <a:off x="307" y="2383"/>
              <a:ext cx="50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816475" y="4233863"/>
            <a:ext cx="649288" cy="2322512"/>
            <a:chOff x="3034" y="2394"/>
            <a:chExt cx="409" cy="1463"/>
          </a:xfrm>
        </p:grpSpPr>
        <p:sp>
          <p:nvSpPr>
            <p:cNvPr id="7220" name="Line 12"/>
            <p:cNvSpPr>
              <a:spLocks noChangeShapeType="1"/>
            </p:cNvSpPr>
            <p:nvPr/>
          </p:nvSpPr>
          <p:spPr bwMode="auto">
            <a:xfrm>
              <a:off x="3034" y="2394"/>
              <a:ext cx="0" cy="141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21" name="Text Box 13"/>
            <p:cNvSpPr txBox="1">
              <a:spLocks noChangeArrowheads="1"/>
            </p:cNvSpPr>
            <p:nvPr/>
          </p:nvSpPr>
          <p:spPr bwMode="auto">
            <a:xfrm>
              <a:off x="3105" y="3569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3333CC"/>
                  </a:solidFill>
                </a:rPr>
                <a:t>P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062288" y="968375"/>
            <a:ext cx="1752600" cy="3235325"/>
            <a:chOff x="1929" y="337"/>
            <a:chExt cx="1104" cy="2038"/>
          </a:xfrm>
        </p:grpSpPr>
        <p:sp>
          <p:nvSpPr>
            <p:cNvPr id="7218" name="Line 15"/>
            <p:cNvSpPr>
              <a:spLocks noChangeShapeType="1"/>
            </p:cNvSpPr>
            <p:nvPr/>
          </p:nvSpPr>
          <p:spPr bwMode="auto">
            <a:xfrm rot="16200000" flipV="1">
              <a:off x="1683" y="1026"/>
              <a:ext cx="1871" cy="8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19" name="Text Box 16"/>
            <p:cNvSpPr txBox="1">
              <a:spLocks noChangeArrowheads="1"/>
            </p:cNvSpPr>
            <p:nvPr/>
          </p:nvSpPr>
          <p:spPr bwMode="auto">
            <a:xfrm>
              <a:off x="1929" y="337"/>
              <a:ext cx="33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FF3300"/>
                  </a:solidFill>
                </a:rPr>
                <a:t>R</a:t>
              </a: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466975" y="4216400"/>
            <a:ext cx="2330450" cy="1144588"/>
            <a:chOff x="1554" y="2383"/>
            <a:chExt cx="1468" cy="721"/>
          </a:xfrm>
        </p:grpSpPr>
        <p:sp>
          <p:nvSpPr>
            <p:cNvPr id="7216" name="Line 18"/>
            <p:cNvSpPr>
              <a:spLocks noChangeShapeType="1"/>
            </p:cNvSpPr>
            <p:nvPr/>
          </p:nvSpPr>
          <p:spPr bwMode="auto">
            <a:xfrm flipH="1">
              <a:off x="1834" y="2383"/>
              <a:ext cx="1188" cy="50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17" name="Text Box 19"/>
            <p:cNvSpPr txBox="1">
              <a:spLocks noChangeArrowheads="1"/>
            </p:cNvSpPr>
            <p:nvPr/>
          </p:nvSpPr>
          <p:spPr bwMode="auto">
            <a:xfrm>
              <a:off x="1554" y="2816"/>
              <a:ext cx="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FFFF00"/>
                  </a:solidFill>
                </a:rPr>
                <a:t>F</a:t>
              </a:r>
              <a:r>
                <a:rPr lang="es-ES_tradnl" b="1" baseline="-25000">
                  <a:solidFill>
                    <a:srgbClr val="FFFF00"/>
                  </a:solidFill>
                </a:rPr>
                <a:t>r</a:t>
              </a:r>
              <a:endParaRPr lang="es-ES_tradnl" b="1">
                <a:solidFill>
                  <a:srgbClr val="FFFF00"/>
                </a:solidFill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935038" y="4200525"/>
            <a:ext cx="3881437" cy="630238"/>
            <a:chOff x="589" y="2373"/>
            <a:chExt cx="2445" cy="397"/>
          </a:xfrm>
        </p:grpSpPr>
        <p:sp>
          <p:nvSpPr>
            <p:cNvPr id="7214" name="Text Box 31"/>
            <p:cNvSpPr txBox="1">
              <a:spLocks noChangeArrowheads="1"/>
            </p:cNvSpPr>
            <p:nvPr/>
          </p:nvSpPr>
          <p:spPr bwMode="auto">
            <a:xfrm>
              <a:off x="589" y="2479"/>
              <a:ext cx="17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000000"/>
                  </a:solidFill>
                  <a:sym typeface="Symbol" pitchFamily="18" charset="2"/>
                </a:rPr>
                <a:t></a:t>
              </a:r>
              <a:r>
                <a:rPr lang="es-ES_tradnl" b="1">
                  <a:solidFill>
                    <a:srgbClr val="000000"/>
                  </a:solidFill>
                </a:rPr>
                <a:t>F</a:t>
              </a:r>
              <a:r>
                <a:rPr lang="es-ES_tradnl" b="1">
                  <a:solidFill>
                    <a:srgbClr val="808080"/>
                  </a:solidFill>
                </a:rPr>
                <a:t> </a:t>
              </a:r>
              <a:r>
                <a:rPr lang="es-ES_tradnl" b="1">
                  <a:solidFill>
                    <a:srgbClr val="000000"/>
                  </a:solidFill>
                </a:rPr>
                <a:t>=</a:t>
              </a:r>
              <a:r>
                <a:rPr lang="es-ES_tradnl" b="1">
                  <a:solidFill>
                    <a:srgbClr val="808080"/>
                  </a:solidFill>
                </a:rPr>
                <a:t> </a:t>
              </a:r>
              <a:r>
                <a:rPr lang="es-ES_tradnl" b="1">
                  <a:solidFill>
                    <a:srgbClr val="FF3300"/>
                  </a:solidFill>
                </a:rPr>
                <a:t>R</a:t>
              </a:r>
              <a:r>
                <a:rPr lang="es-ES_tradnl" b="1" baseline="-25000">
                  <a:solidFill>
                    <a:srgbClr val="FF3300"/>
                  </a:solidFill>
                </a:rPr>
                <a:t>x</a:t>
              </a:r>
              <a:r>
                <a:rPr lang="es-ES_tradnl" b="1">
                  <a:solidFill>
                    <a:srgbClr val="808080"/>
                  </a:solidFill>
                </a:rPr>
                <a:t> </a:t>
              </a:r>
              <a:r>
                <a:rPr lang="es-ES_tradnl" b="1">
                  <a:solidFill>
                    <a:srgbClr val="000000"/>
                  </a:solidFill>
                </a:rPr>
                <a:t>+</a:t>
              </a:r>
              <a:r>
                <a:rPr lang="es-ES_tradnl" b="1">
                  <a:solidFill>
                    <a:srgbClr val="808080"/>
                  </a:solidFill>
                </a:rPr>
                <a:t> </a:t>
              </a:r>
              <a:r>
                <a:rPr lang="es-ES_tradnl" b="1">
                  <a:solidFill>
                    <a:srgbClr val="FFFF00"/>
                  </a:solidFill>
                </a:rPr>
                <a:t>F</a:t>
              </a:r>
              <a:r>
                <a:rPr lang="es-ES_tradnl" b="1" baseline="-25000">
                  <a:solidFill>
                    <a:srgbClr val="FFFF00"/>
                  </a:solidFill>
                </a:rPr>
                <a:t>x</a:t>
              </a:r>
              <a:r>
                <a:rPr lang="es-ES_tradnl" b="1">
                  <a:solidFill>
                    <a:srgbClr val="000000"/>
                  </a:solidFill>
                </a:rPr>
                <a:t> = mv</a:t>
              </a:r>
              <a:r>
                <a:rPr lang="es-ES_tradnl" b="1" baseline="30000">
                  <a:solidFill>
                    <a:srgbClr val="000000"/>
                  </a:solidFill>
                </a:rPr>
                <a:t>2</a:t>
              </a:r>
              <a:r>
                <a:rPr lang="es-ES_tradnl" b="1">
                  <a:solidFill>
                    <a:srgbClr val="000000"/>
                  </a:solidFill>
                </a:rPr>
                <a:t>/r</a:t>
              </a:r>
            </a:p>
          </p:txBody>
        </p:sp>
        <p:sp>
          <p:nvSpPr>
            <p:cNvPr id="7215" name="Line 32"/>
            <p:cNvSpPr>
              <a:spLocks noChangeShapeType="1"/>
            </p:cNvSpPr>
            <p:nvPr/>
          </p:nvSpPr>
          <p:spPr bwMode="auto">
            <a:xfrm flipH="1">
              <a:off x="957" y="2373"/>
              <a:ext cx="207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3486150" y="1239838"/>
            <a:ext cx="1330325" cy="2943225"/>
            <a:chOff x="2196" y="496"/>
            <a:chExt cx="838" cy="1854"/>
          </a:xfrm>
        </p:grpSpPr>
        <p:sp>
          <p:nvSpPr>
            <p:cNvPr id="7212" name="Line 36"/>
            <p:cNvSpPr>
              <a:spLocks noChangeShapeType="1"/>
            </p:cNvSpPr>
            <p:nvPr/>
          </p:nvSpPr>
          <p:spPr bwMode="auto">
            <a:xfrm>
              <a:off x="2196" y="496"/>
              <a:ext cx="838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13" name="Line 37"/>
            <p:cNvSpPr>
              <a:spLocks noChangeShapeType="1"/>
            </p:cNvSpPr>
            <p:nvPr/>
          </p:nvSpPr>
          <p:spPr bwMode="auto">
            <a:xfrm flipV="1">
              <a:off x="2196" y="496"/>
              <a:ext cx="0" cy="185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64543" name="Line 39"/>
          <p:cNvSpPr>
            <a:spLocks noChangeShapeType="1"/>
          </p:cNvSpPr>
          <p:nvPr/>
        </p:nvSpPr>
        <p:spPr bwMode="auto">
          <a:xfrm flipV="1">
            <a:off x="4816475" y="1254125"/>
            <a:ext cx="0" cy="2962275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4544" name="Line 40"/>
          <p:cNvSpPr>
            <a:spLocks noChangeShapeType="1"/>
          </p:cNvSpPr>
          <p:nvPr/>
        </p:nvSpPr>
        <p:spPr bwMode="auto">
          <a:xfrm flipH="1">
            <a:off x="3463925" y="4176713"/>
            <a:ext cx="1330325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4541" name="Text Box 41"/>
          <p:cNvSpPr txBox="1">
            <a:spLocks noChangeArrowheads="1"/>
          </p:cNvSpPr>
          <p:nvPr/>
        </p:nvSpPr>
        <p:spPr bwMode="auto">
          <a:xfrm>
            <a:off x="4951413" y="982663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rgbClr val="FF3300"/>
                </a:solidFill>
              </a:rPr>
              <a:t>R</a:t>
            </a:r>
            <a:r>
              <a:rPr lang="es-ES_tradnl" b="1" baseline="-25000">
                <a:solidFill>
                  <a:srgbClr val="FF3300"/>
                </a:solidFill>
              </a:rPr>
              <a:t>y</a:t>
            </a:r>
            <a:endParaRPr lang="es-ES_tradnl" b="1">
              <a:solidFill>
                <a:srgbClr val="FF3300"/>
              </a:solidFill>
            </a:endParaRPr>
          </a:p>
        </p:txBody>
      </p:sp>
      <p:sp>
        <p:nvSpPr>
          <p:cNvPr id="64542" name="Text Box 42"/>
          <p:cNvSpPr txBox="1">
            <a:spLocks noChangeArrowheads="1"/>
          </p:cNvSpPr>
          <p:nvPr/>
        </p:nvSpPr>
        <p:spPr bwMode="auto">
          <a:xfrm>
            <a:off x="3579813" y="3665538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rgbClr val="FF3300"/>
                </a:solidFill>
              </a:rPr>
              <a:t>R</a:t>
            </a:r>
            <a:r>
              <a:rPr lang="es-ES_tradnl" b="1" baseline="-25000">
                <a:solidFill>
                  <a:srgbClr val="FF3300"/>
                </a:solidFill>
              </a:rPr>
              <a:t>x</a:t>
            </a:r>
            <a:endParaRPr lang="es-ES_tradnl" b="1">
              <a:solidFill>
                <a:srgbClr val="FF3300"/>
              </a:solidFill>
            </a:endParaRPr>
          </a:p>
        </p:txBody>
      </p:sp>
      <p:sp>
        <p:nvSpPr>
          <p:cNvPr id="61" name="Text Box 42"/>
          <p:cNvSpPr txBox="1">
            <a:spLocks noChangeArrowheads="1"/>
          </p:cNvSpPr>
          <p:nvPr/>
        </p:nvSpPr>
        <p:spPr bwMode="auto">
          <a:xfrm>
            <a:off x="1557338" y="3608388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rgbClr val="FF3300"/>
                </a:solidFill>
              </a:rPr>
              <a:t>R</a:t>
            </a:r>
            <a:r>
              <a:rPr lang="es-ES_tradnl" b="1" baseline="-25000">
                <a:solidFill>
                  <a:srgbClr val="FF3300"/>
                </a:solidFill>
              </a:rPr>
              <a:t>x</a:t>
            </a:r>
            <a:endParaRPr lang="es-ES_tradnl" b="1">
              <a:solidFill>
                <a:srgbClr val="FF3300"/>
              </a:solidFill>
            </a:endParaRPr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2887663" y="4249738"/>
            <a:ext cx="1928812" cy="801687"/>
            <a:chOff x="1819" y="2404"/>
            <a:chExt cx="1215" cy="505"/>
          </a:xfrm>
        </p:grpSpPr>
        <p:sp>
          <p:nvSpPr>
            <p:cNvPr id="7210" name="Line 49"/>
            <p:cNvSpPr>
              <a:spLocks noChangeShapeType="1"/>
            </p:cNvSpPr>
            <p:nvPr/>
          </p:nvSpPr>
          <p:spPr bwMode="auto">
            <a:xfrm flipV="1">
              <a:off x="1819" y="2404"/>
              <a:ext cx="0" cy="4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211" name="Line 50"/>
            <p:cNvSpPr>
              <a:spLocks noChangeShapeType="1"/>
            </p:cNvSpPr>
            <p:nvPr/>
          </p:nvSpPr>
          <p:spPr bwMode="auto">
            <a:xfrm>
              <a:off x="1830" y="2909"/>
              <a:ext cx="120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64529" name="Line 52"/>
          <p:cNvSpPr>
            <a:spLocks noChangeShapeType="1"/>
          </p:cNvSpPr>
          <p:nvPr/>
        </p:nvSpPr>
        <p:spPr bwMode="auto">
          <a:xfrm>
            <a:off x="4816475" y="4216400"/>
            <a:ext cx="0" cy="835025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64530" name="Line 53"/>
          <p:cNvSpPr>
            <a:spLocks noChangeShapeType="1"/>
          </p:cNvSpPr>
          <p:nvPr/>
        </p:nvSpPr>
        <p:spPr bwMode="auto">
          <a:xfrm flipH="1">
            <a:off x="2887663" y="4267200"/>
            <a:ext cx="1928812" cy="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1" name="59 Grupo"/>
          <p:cNvGrpSpPr>
            <a:grpSpLocks/>
          </p:cNvGrpSpPr>
          <p:nvPr/>
        </p:nvGrpSpPr>
        <p:grpSpPr bwMode="auto">
          <a:xfrm>
            <a:off x="2705100" y="3613150"/>
            <a:ext cx="2862263" cy="1670050"/>
            <a:chOff x="2705100" y="3179763"/>
            <a:chExt cx="2862263" cy="1670050"/>
          </a:xfrm>
        </p:grpSpPr>
        <p:sp>
          <p:nvSpPr>
            <p:cNvPr id="7208" name="Text Box 54"/>
            <p:cNvSpPr txBox="1">
              <a:spLocks noChangeArrowheads="1"/>
            </p:cNvSpPr>
            <p:nvPr/>
          </p:nvSpPr>
          <p:spPr bwMode="auto">
            <a:xfrm>
              <a:off x="2705100" y="3179763"/>
              <a:ext cx="615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FFFF00"/>
                  </a:solidFill>
                </a:rPr>
                <a:t>F</a:t>
              </a:r>
              <a:r>
                <a:rPr lang="es-ES_tradnl" b="1" baseline="-25000">
                  <a:solidFill>
                    <a:srgbClr val="FFFF00"/>
                  </a:solidFill>
                </a:rPr>
                <a:t>x</a:t>
              </a:r>
              <a:endParaRPr lang="es-ES_tradnl" b="1">
                <a:solidFill>
                  <a:srgbClr val="FFFF00"/>
                </a:solidFill>
              </a:endParaRPr>
            </a:p>
          </p:txBody>
        </p:sp>
        <p:sp>
          <p:nvSpPr>
            <p:cNvPr id="7209" name="Text Box 55"/>
            <p:cNvSpPr txBox="1">
              <a:spLocks noChangeArrowheads="1"/>
            </p:cNvSpPr>
            <p:nvPr/>
          </p:nvSpPr>
          <p:spPr bwMode="auto">
            <a:xfrm>
              <a:off x="4930775" y="4392613"/>
              <a:ext cx="6365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FFFF00"/>
                  </a:solidFill>
                </a:rPr>
                <a:t>F</a:t>
              </a:r>
              <a:r>
                <a:rPr lang="es-ES_tradnl" b="1" baseline="-25000">
                  <a:solidFill>
                    <a:srgbClr val="FFFF00"/>
                  </a:solidFill>
                </a:rPr>
                <a:t>y</a:t>
              </a:r>
              <a:endParaRPr lang="es-ES_tradnl" b="1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72 Grupo"/>
          <p:cNvGrpSpPr>
            <a:grpSpLocks/>
          </p:cNvGrpSpPr>
          <p:nvPr/>
        </p:nvGrpSpPr>
        <p:grpSpPr bwMode="auto">
          <a:xfrm>
            <a:off x="4695825" y="2720975"/>
            <a:ext cx="266700" cy="2940050"/>
            <a:chOff x="4992669" y="2286952"/>
            <a:chExt cx="267036" cy="2941319"/>
          </a:xfrm>
        </p:grpSpPr>
        <p:grpSp>
          <p:nvGrpSpPr>
            <p:cNvPr id="7202" name="68 Grupo"/>
            <p:cNvGrpSpPr>
              <a:grpSpLocks/>
            </p:cNvGrpSpPr>
            <p:nvPr/>
          </p:nvGrpSpPr>
          <p:grpSpPr bwMode="auto">
            <a:xfrm>
              <a:off x="4992669" y="2286952"/>
              <a:ext cx="267036" cy="266699"/>
              <a:chOff x="5987415" y="525780"/>
              <a:chExt cx="756285" cy="755332"/>
            </a:xfrm>
          </p:grpSpPr>
          <p:cxnSp>
            <p:nvCxnSpPr>
              <p:cNvPr id="7206" name="64 Conector recto"/>
              <p:cNvCxnSpPr>
                <a:cxnSpLocks noChangeShapeType="1"/>
              </p:cNvCxnSpPr>
              <p:nvPr/>
            </p:nvCxnSpPr>
            <p:spPr bwMode="auto">
              <a:xfrm>
                <a:off x="6012180" y="525780"/>
                <a:ext cx="731520" cy="7429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</p:cxnSp>
          <p:cxnSp>
            <p:nvCxnSpPr>
              <p:cNvPr id="7207" name="67 Conector recto"/>
              <p:cNvCxnSpPr>
                <a:cxnSpLocks noChangeShapeType="1"/>
              </p:cNvCxnSpPr>
              <p:nvPr/>
            </p:nvCxnSpPr>
            <p:spPr bwMode="auto">
              <a:xfrm rot="-5400000">
                <a:off x="5993130" y="543877"/>
                <a:ext cx="731520" cy="7429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</p:cxnSp>
        </p:grpSp>
        <p:grpSp>
          <p:nvGrpSpPr>
            <p:cNvPr id="7203" name="69 Grupo"/>
            <p:cNvGrpSpPr>
              <a:grpSpLocks/>
            </p:cNvGrpSpPr>
            <p:nvPr/>
          </p:nvGrpSpPr>
          <p:grpSpPr bwMode="auto">
            <a:xfrm>
              <a:off x="4992669" y="4961572"/>
              <a:ext cx="267036" cy="266699"/>
              <a:chOff x="5987415" y="525780"/>
              <a:chExt cx="756285" cy="755332"/>
            </a:xfrm>
          </p:grpSpPr>
          <p:cxnSp>
            <p:nvCxnSpPr>
              <p:cNvPr id="7204" name="70 Conector recto"/>
              <p:cNvCxnSpPr>
                <a:cxnSpLocks noChangeShapeType="1"/>
              </p:cNvCxnSpPr>
              <p:nvPr/>
            </p:nvCxnSpPr>
            <p:spPr bwMode="auto">
              <a:xfrm>
                <a:off x="6012180" y="525780"/>
                <a:ext cx="731520" cy="7429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</p:cxnSp>
          <p:cxnSp>
            <p:nvCxnSpPr>
              <p:cNvPr id="7205" name="71 Conector recto"/>
              <p:cNvCxnSpPr>
                <a:cxnSpLocks noChangeShapeType="1"/>
              </p:cNvCxnSpPr>
              <p:nvPr/>
            </p:nvCxnSpPr>
            <p:spPr bwMode="auto">
              <a:xfrm rot="-5400000">
                <a:off x="5993130" y="543877"/>
                <a:ext cx="731520" cy="7429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scene3d>
                <a:camera prst="legacyPerspectiveBottom"/>
                <a:lightRig rig="legacyFlat3" dir="t"/>
              </a:scene3d>
              <a:sp3d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</p:cxnSp>
        </p:grpSp>
      </p:grpSp>
      <p:grpSp>
        <p:nvGrpSpPr>
          <p:cNvPr id="15" name="74 Grupo"/>
          <p:cNvGrpSpPr>
            <a:grpSpLocks/>
          </p:cNvGrpSpPr>
          <p:nvPr/>
        </p:nvGrpSpPr>
        <p:grpSpPr bwMode="auto">
          <a:xfrm rot="-900000">
            <a:off x="3986213" y="2503488"/>
            <a:ext cx="268287" cy="266700"/>
            <a:chOff x="5987415" y="525780"/>
            <a:chExt cx="756285" cy="755332"/>
          </a:xfrm>
        </p:grpSpPr>
        <p:cxnSp>
          <p:nvCxnSpPr>
            <p:cNvPr id="7200" name="78 Conector recto"/>
            <p:cNvCxnSpPr>
              <a:cxnSpLocks noChangeShapeType="1"/>
            </p:cNvCxnSpPr>
            <p:nvPr/>
          </p:nvCxnSpPr>
          <p:spPr bwMode="auto">
            <a:xfrm>
              <a:off x="6012180" y="525780"/>
              <a:ext cx="73152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</p:cxnSp>
        <p:cxnSp>
          <p:nvCxnSpPr>
            <p:cNvPr id="7201" name="79 Conector recto"/>
            <p:cNvCxnSpPr>
              <a:cxnSpLocks noChangeShapeType="1"/>
            </p:cNvCxnSpPr>
            <p:nvPr/>
          </p:nvCxnSpPr>
          <p:spPr bwMode="auto">
            <a:xfrm rot="-5400000">
              <a:off x="5993130" y="543877"/>
              <a:ext cx="73152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</p:cxnSp>
      </p:grpSp>
      <p:grpSp>
        <p:nvGrpSpPr>
          <p:cNvPr id="16" name="75 Grupo"/>
          <p:cNvGrpSpPr>
            <a:grpSpLocks/>
          </p:cNvGrpSpPr>
          <p:nvPr/>
        </p:nvGrpSpPr>
        <p:grpSpPr bwMode="auto">
          <a:xfrm rot="-900000">
            <a:off x="3803650" y="4457700"/>
            <a:ext cx="266700" cy="266700"/>
            <a:chOff x="5987415" y="525779"/>
            <a:chExt cx="756285" cy="755333"/>
          </a:xfrm>
        </p:grpSpPr>
        <p:cxnSp>
          <p:nvCxnSpPr>
            <p:cNvPr id="7198" name="76 Conector recto"/>
            <p:cNvCxnSpPr>
              <a:cxnSpLocks noChangeShapeType="1"/>
            </p:cNvCxnSpPr>
            <p:nvPr/>
          </p:nvCxnSpPr>
          <p:spPr bwMode="auto">
            <a:xfrm>
              <a:off x="6012179" y="525779"/>
              <a:ext cx="731521" cy="7429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</p:cxnSp>
        <p:cxnSp>
          <p:nvCxnSpPr>
            <p:cNvPr id="7199" name="77 Conector recto"/>
            <p:cNvCxnSpPr>
              <a:cxnSpLocks noChangeShapeType="1"/>
            </p:cNvCxnSpPr>
            <p:nvPr/>
          </p:nvCxnSpPr>
          <p:spPr bwMode="auto">
            <a:xfrm rot="-5400000">
              <a:off x="5993130" y="543877"/>
              <a:ext cx="73152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</p:cxnSp>
      </p:grpSp>
      <p:grpSp>
        <p:nvGrpSpPr>
          <p:cNvPr id="17" name="81 Grupo"/>
          <p:cNvGrpSpPr>
            <a:grpSpLocks/>
          </p:cNvGrpSpPr>
          <p:nvPr/>
        </p:nvGrpSpPr>
        <p:grpSpPr bwMode="auto">
          <a:xfrm>
            <a:off x="4695825" y="4503738"/>
            <a:ext cx="266700" cy="266700"/>
            <a:chOff x="5987415" y="525780"/>
            <a:chExt cx="756285" cy="755332"/>
          </a:xfrm>
        </p:grpSpPr>
        <p:cxnSp>
          <p:nvCxnSpPr>
            <p:cNvPr id="7196" name="85 Conector recto"/>
            <p:cNvCxnSpPr>
              <a:cxnSpLocks noChangeShapeType="1"/>
            </p:cNvCxnSpPr>
            <p:nvPr/>
          </p:nvCxnSpPr>
          <p:spPr bwMode="auto">
            <a:xfrm>
              <a:off x="6012180" y="525780"/>
              <a:ext cx="73152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</p:cxnSp>
        <p:cxnSp>
          <p:nvCxnSpPr>
            <p:cNvPr id="7197" name="86 Conector recto"/>
            <p:cNvCxnSpPr>
              <a:cxnSpLocks noChangeShapeType="1"/>
            </p:cNvCxnSpPr>
            <p:nvPr/>
          </p:nvCxnSpPr>
          <p:spPr bwMode="auto">
            <a:xfrm rot="-5400000">
              <a:off x="5993130" y="543877"/>
              <a:ext cx="731520" cy="742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</p:cxnSp>
      </p:grpSp>
      <p:sp>
        <p:nvSpPr>
          <p:cNvPr id="55" name="Rectangle 2"/>
          <p:cNvSpPr txBox="1">
            <a:spLocks noChangeArrowheads="1"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  <a:solidFill>
            <a:srgbClr val="252597"/>
          </a:solidFill>
        </p:spPr>
        <p:txBody>
          <a:bodyPr/>
          <a:lstStyle/>
          <a:p>
            <a:pPr>
              <a:defRPr/>
            </a:pPr>
            <a:r>
              <a:rPr lang="es-ES" sz="3200" b="1" kern="0">
                <a:solidFill>
                  <a:srgbClr val="FFFF66"/>
                </a:solidFill>
                <a:latin typeface="Calibri" pitchFamily="34" charset="0"/>
                <a:ea typeface="+mj-ea"/>
                <a:cs typeface="+mj-cs"/>
              </a:rPr>
              <a:t>b. </a:t>
            </a:r>
            <a:r>
              <a:rPr lang="es-ES" sz="3200" b="1" ker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  <a:ea typeface="+mj-ea"/>
                <a:cs typeface="+mj-cs"/>
              </a:rPr>
              <a:t>Con rozamiento.</a:t>
            </a:r>
            <a:endParaRPr lang="es-ES" sz="3200" b="1" kern="0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34181" name="Object 37"/>
          <p:cNvGraphicFramePr>
            <a:graphicFrameLocks noChangeAspect="1"/>
          </p:cNvGraphicFramePr>
          <p:nvPr/>
        </p:nvGraphicFramePr>
        <p:xfrm>
          <a:off x="6567488" y="1349375"/>
          <a:ext cx="1123950" cy="368300"/>
        </p:xfrm>
        <a:graphic>
          <a:graphicData uri="http://schemas.openxmlformats.org/presentationml/2006/ole">
            <p:oleObj spid="_x0000_s7170" name="Ecuación" r:id="rId3" imgW="698400" imgH="228600" progId="Equation.3">
              <p:embed/>
            </p:oleObj>
          </a:graphicData>
        </a:graphic>
      </p:graphicFrame>
      <p:graphicFrame>
        <p:nvGraphicFramePr>
          <p:cNvPr id="134180" name="Object 36"/>
          <p:cNvGraphicFramePr>
            <a:graphicFrameLocks noChangeAspect="1"/>
          </p:cNvGraphicFramePr>
          <p:nvPr/>
        </p:nvGraphicFramePr>
        <p:xfrm>
          <a:off x="6103938" y="1754188"/>
          <a:ext cx="1908175" cy="587375"/>
        </p:xfrm>
        <a:graphic>
          <a:graphicData uri="http://schemas.openxmlformats.org/presentationml/2006/ole">
            <p:oleObj spid="_x0000_s7171" name="Ecuación" r:id="rId4" imgW="1193760" imgH="368280" progId="Equation.3">
              <p:embed/>
            </p:oleObj>
          </a:graphicData>
        </a:graphic>
      </p:graphicFrame>
      <p:sp>
        <p:nvSpPr>
          <p:cNvPr id="58" name="57 Rectángulo"/>
          <p:cNvSpPr/>
          <p:nvPr/>
        </p:nvSpPr>
        <p:spPr bwMode="auto">
          <a:xfrm>
            <a:off x="5997040" y="1163782"/>
            <a:ext cx="2280062" cy="12469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Bottom"/>
            <a:lightRig rig="legacyFlat3" dir="t"/>
          </a:scene3d>
          <a:sp3d prstMaterial="legacyMatte">
            <a:bevelT w="0" h="0" prst="angle"/>
            <a:bevelB w="0" h="0" prst="angle"/>
            <a:extrusionClr>
              <a:schemeClr val="accent1"/>
            </a:extrusionClr>
          </a:sp3d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20868 -3.33333E-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4543" grpId="0" animBg="1"/>
      <p:bldP spid="64543" grpId="1" animBg="1"/>
      <p:bldP spid="64544" grpId="0" animBg="1"/>
      <p:bldP spid="64544" grpId="1" animBg="1"/>
      <p:bldP spid="64544" grpId="2" animBg="1"/>
      <p:bldP spid="64541" grpId="0"/>
      <p:bldP spid="64541" grpId="1"/>
      <p:bldP spid="64542" grpId="0"/>
      <p:bldP spid="61" grpId="0"/>
      <p:bldP spid="61" grpId="1"/>
      <p:bldP spid="64529" grpId="0" animBg="1"/>
      <p:bldP spid="64529" grpId="1" animBg="1"/>
      <p:bldP spid="64530" grpId="0" animBg="1"/>
      <p:bldP spid="645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9" name="Rectangle 35"/>
          <p:cNvSpPr>
            <a:spLocks noChangeArrowheads="1"/>
          </p:cNvSpPr>
          <p:nvPr/>
        </p:nvSpPr>
        <p:spPr bwMode="auto">
          <a:xfrm>
            <a:off x="4919663" y="0"/>
            <a:ext cx="4224337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207" name="AutoShape 2"/>
          <p:cNvSpPr>
            <a:spLocks noChangeArrowheads="1"/>
          </p:cNvSpPr>
          <p:nvPr/>
        </p:nvSpPr>
        <p:spPr bwMode="auto">
          <a:xfrm flipH="1">
            <a:off x="682625" y="4125913"/>
            <a:ext cx="4044950" cy="1779587"/>
          </a:xfrm>
          <a:prstGeom prst="rtTriangle">
            <a:avLst/>
          </a:prstGeom>
          <a:solidFill>
            <a:srgbClr val="9966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208" name="Rectangle 3"/>
          <p:cNvSpPr>
            <a:spLocks noChangeArrowheads="1"/>
          </p:cNvSpPr>
          <p:nvPr/>
        </p:nvSpPr>
        <p:spPr bwMode="auto">
          <a:xfrm rot="-1406116">
            <a:off x="2751138" y="3886200"/>
            <a:ext cx="1135062" cy="601663"/>
          </a:xfrm>
          <a:prstGeom prst="rect">
            <a:avLst/>
          </a:prstGeom>
          <a:solidFill>
            <a:srgbClr val="009999"/>
          </a:solidFill>
          <a:ln w="381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209" name="Rectangle 4"/>
          <p:cNvSpPr>
            <a:spLocks noChangeArrowheads="1"/>
          </p:cNvSpPr>
          <p:nvPr/>
        </p:nvSpPr>
        <p:spPr bwMode="auto">
          <a:xfrm rot="-1406116">
            <a:off x="3016250" y="4640263"/>
            <a:ext cx="66675" cy="200025"/>
          </a:xfrm>
          <a:prstGeom prst="rect">
            <a:avLst/>
          </a:prstGeom>
          <a:solidFill>
            <a:srgbClr val="009999"/>
          </a:solidFill>
          <a:ln w="381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210" name="Rectangle 5"/>
          <p:cNvSpPr>
            <a:spLocks noChangeArrowheads="1"/>
          </p:cNvSpPr>
          <p:nvPr/>
        </p:nvSpPr>
        <p:spPr bwMode="auto">
          <a:xfrm rot="-1406116">
            <a:off x="3873500" y="4268788"/>
            <a:ext cx="66675" cy="200025"/>
          </a:xfrm>
          <a:prstGeom prst="rect">
            <a:avLst/>
          </a:prstGeom>
          <a:solidFill>
            <a:srgbClr val="009999"/>
          </a:solidFill>
          <a:ln w="3810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211" name="Line 6"/>
          <p:cNvSpPr>
            <a:spLocks noChangeShapeType="1"/>
          </p:cNvSpPr>
          <p:nvPr/>
        </p:nvSpPr>
        <p:spPr bwMode="auto">
          <a:xfrm>
            <a:off x="3294063" y="4189413"/>
            <a:ext cx="0" cy="2251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8212" name="Text Box 7"/>
          <p:cNvSpPr txBox="1">
            <a:spLocks noChangeArrowheads="1"/>
          </p:cNvSpPr>
          <p:nvPr/>
        </p:nvSpPr>
        <p:spPr bwMode="auto">
          <a:xfrm>
            <a:off x="3406775" y="6054725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chemeClr val="accent2"/>
                </a:solidFill>
              </a:rPr>
              <a:t>P</a:t>
            </a:r>
          </a:p>
        </p:txBody>
      </p:sp>
      <p:sp>
        <p:nvSpPr>
          <p:cNvPr id="8213" name="Text Box 8"/>
          <p:cNvSpPr txBox="1">
            <a:spLocks noChangeArrowheads="1"/>
          </p:cNvSpPr>
          <p:nvPr/>
        </p:nvSpPr>
        <p:spPr bwMode="auto">
          <a:xfrm>
            <a:off x="1539875" y="923925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rgbClr val="FF3300"/>
                </a:solidFill>
              </a:rPr>
              <a:t>R</a:t>
            </a:r>
          </a:p>
        </p:txBody>
      </p:sp>
      <p:sp>
        <p:nvSpPr>
          <p:cNvPr id="8214" name="Text Box 9"/>
          <p:cNvSpPr txBox="1">
            <a:spLocks noChangeArrowheads="1"/>
          </p:cNvSpPr>
          <p:nvPr/>
        </p:nvSpPr>
        <p:spPr bwMode="auto">
          <a:xfrm>
            <a:off x="944563" y="4859338"/>
            <a:ext cx="636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olidFill>
                  <a:srgbClr val="FFFF00"/>
                </a:solidFill>
              </a:rPr>
              <a:t>F</a:t>
            </a:r>
            <a:r>
              <a:rPr lang="es-ES_tradnl" b="1" baseline="-25000">
                <a:solidFill>
                  <a:srgbClr val="FFFF00"/>
                </a:solidFill>
              </a:rPr>
              <a:t>r</a:t>
            </a:r>
            <a:endParaRPr lang="es-ES_tradnl" b="1">
              <a:solidFill>
                <a:srgbClr val="FFFF00"/>
              </a:solidFill>
            </a:endParaRPr>
          </a:p>
        </p:txBody>
      </p:sp>
      <p:grpSp>
        <p:nvGrpSpPr>
          <p:cNvPr id="8215" name="Group 10"/>
          <p:cNvGrpSpPr>
            <a:grpSpLocks/>
          </p:cNvGrpSpPr>
          <p:nvPr/>
        </p:nvGrpSpPr>
        <p:grpSpPr bwMode="auto">
          <a:xfrm>
            <a:off x="3155950" y="5383213"/>
            <a:ext cx="273050" cy="274637"/>
            <a:chOff x="2929" y="1140"/>
            <a:chExt cx="196" cy="197"/>
          </a:xfrm>
        </p:grpSpPr>
        <p:sp>
          <p:nvSpPr>
            <p:cNvPr id="8267" name="Line 11"/>
            <p:cNvSpPr>
              <a:spLocks noChangeShapeType="1"/>
            </p:cNvSpPr>
            <p:nvPr/>
          </p:nvSpPr>
          <p:spPr bwMode="auto">
            <a:xfrm flipV="1">
              <a:off x="2929" y="1140"/>
              <a:ext cx="196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68" name="Line 12"/>
            <p:cNvSpPr>
              <a:spLocks noChangeShapeType="1"/>
            </p:cNvSpPr>
            <p:nvPr/>
          </p:nvSpPr>
          <p:spPr bwMode="auto">
            <a:xfrm flipV="1">
              <a:off x="2929" y="1202"/>
              <a:ext cx="196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8216" name="Group 13"/>
          <p:cNvGrpSpPr>
            <a:grpSpLocks/>
          </p:cNvGrpSpPr>
          <p:nvPr/>
        </p:nvGrpSpPr>
        <p:grpSpPr bwMode="auto">
          <a:xfrm>
            <a:off x="3155950" y="4357688"/>
            <a:ext cx="273050" cy="273050"/>
            <a:chOff x="2929" y="1140"/>
            <a:chExt cx="196" cy="197"/>
          </a:xfrm>
        </p:grpSpPr>
        <p:sp>
          <p:nvSpPr>
            <p:cNvPr id="8265" name="Line 14"/>
            <p:cNvSpPr>
              <a:spLocks noChangeShapeType="1"/>
            </p:cNvSpPr>
            <p:nvPr/>
          </p:nvSpPr>
          <p:spPr bwMode="auto">
            <a:xfrm flipV="1">
              <a:off x="2929" y="1140"/>
              <a:ext cx="196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66" name="Line 15"/>
            <p:cNvSpPr>
              <a:spLocks noChangeShapeType="1"/>
            </p:cNvSpPr>
            <p:nvPr/>
          </p:nvSpPr>
          <p:spPr bwMode="auto">
            <a:xfrm flipV="1">
              <a:off x="2929" y="1202"/>
              <a:ext cx="196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8217" name="Text Box 16"/>
          <p:cNvSpPr txBox="1">
            <a:spLocks noChangeArrowheads="1"/>
          </p:cNvSpPr>
          <p:nvPr/>
        </p:nvSpPr>
        <p:spPr bwMode="auto">
          <a:xfrm>
            <a:off x="144463" y="4287838"/>
            <a:ext cx="630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b="1">
                <a:sym typeface="Symbol" pitchFamily="18" charset="2"/>
              </a:rPr>
              <a:t></a:t>
            </a:r>
            <a:r>
              <a:rPr lang="es-ES_tradnl" b="1"/>
              <a:t>F</a:t>
            </a:r>
          </a:p>
        </p:txBody>
      </p:sp>
      <p:sp>
        <p:nvSpPr>
          <p:cNvPr id="8218" name="Line 17"/>
          <p:cNvSpPr>
            <a:spLocks noChangeShapeType="1"/>
          </p:cNvSpPr>
          <p:nvPr/>
        </p:nvSpPr>
        <p:spPr bwMode="auto">
          <a:xfrm flipH="1">
            <a:off x="261938" y="4156075"/>
            <a:ext cx="30321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8219" name="Group 18"/>
          <p:cNvGrpSpPr>
            <a:grpSpLocks/>
          </p:cNvGrpSpPr>
          <p:nvPr/>
        </p:nvGrpSpPr>
        <p:grpSpPr bwMode="auto">
          <a:xfrm>
            <a:off x="1941513" y="938213"/>
            <a:ext cx="2103437" cy="3270250"/>
            <a:chOff x="2182" y="346"/>
            <a:chExt cx="1325" cy="2060"/>
          </a:xfrm>
        </p:grpSpPr>
        <p:grpSp>
          <p:nvGrpSpPr>
            <p:cNvPr id="8257" name="Group 19"/>
            <p:cNvGrpSpPr>
              <a:grpSpLocks/>
            </p:cNvGrpSpPr>
            <p:nvPr/>
          </p:nvGrpSpPr>
          <p:grpSpPr bwMode="auto">
            <a:xfrm>
              <a:off x="2196" y="508"/>
              <a:ext cx="838" cy="1898"/>
              <a:chOff x="2196" y="496"/>
              <a:chExt cx="838" cy="1898"/>
            </a:xfrm>
          </p:grpSpPr>
          <p:sp>
            <p:nvSpPr>
              <p:cNvPr id="8263" name="Line 20"/>
              <p:cNvSpPr>
                <a:spLocks noChangeShapeType="1"/>
              </p:cNvSpPr>
              <p:nvPr/>
            </p:nvSpPr>
            <p:spPr bwMode="auto">
              <a:xfrm>
                <a:off x="2196" y="496"/>
                <a:ext cx="838" cy="0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64" name="Line 21"/>
              <p:cNvSpPr>
                <a:spLocks noChangeShapeType="1"/>
              </p:cNvSpPr>
              <p:nvPr/>
            </p:nvSpPr>
            <p:spPr bwMode="auto">
              <a:xfrm flipV="1">
                <a:off x="2196" y="496"/>
                <a:ext cx="0" cy="1898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8258" name="Group 22"/>
            <p:cNvGrpSpPr>
              <a:grpSpLocks/>
            </p:cNvGrpSpPr>
            <p:nvPr/>
          </p:nvGrpSpPr>
          <p:grpSpPr bwMode="auto">
            <a:xfrm>
              <a:off x="2182" y="503"/>
              <a:ext cx="852" cy="1898"/>
              <a:chOff x="2182" y="503"/>
              <a:chExt cx="852" cy="1898"/>
            </a:xfrm>
          </p:grpSpPr>
          <p:sp>
            <p:nvSpPr>
              <p:cNvPr id="8261" name="Line 23"/>
              <p:cNvSpPr>
                <a:spLocks noChangeShapeType="1"/>
              </p:cNvSpPr>
              <p:nvPr/>
            </p:nvSpPr>
            <p:spPr bwMode="auto">
              <a:xfrm flipV="1">
                <a:off x="3034" y="503"/>
                <a:ext cx="0" cy="1898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8262" name="Line 24"/>
              <p:cNvSpPr>
                <a:spLocks noChangeShapeType="1"/>
              </p:cNvSpPr>
              <p:nvPr/>
            </p:nvSpPr>
            <p:spPr bwMode="auto">
              <a:xfrm flipH="1">
                <a:off x="2182" y="2344"/>
                <a:ext cx="838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8259" name="Text Box 25"/>
            <p:cNvSpPr txBox="1">
              <a:spLocks noChangeArrowheads="1"/>
            </p:cNvSpPr>
            <p:nvPr/>
          </p:nvSpPr>
          <p:spPr bwMode="auto">
            <a:xfrm>
              <a:off x="3119" y="346"/>
              <a:ext cx="3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FF3300"/>
                  </a:solidFill>
                </a:rPr>
                <a:t>R</a:t>
              </a:r>
              <a:r>
                <a:rPr lang="es-ES_tradnl" b="1" baseline="-25000">
                  <a:solidFill>
                    <a:srgbClr val="FF3300"/>
                  </a:solidFill>
                </a:rPr>
                <a:t>y</a:t>
              </a:r>
              <a:endParaRPr lang="es-ES_tradnl" b="1">
                <a:solidFill>
                  <a:srgbClr val="FF3300"/>
                </a:solidFill>
              </a:endParaRPr>
            </a:p>
          </p:txBody>
        </p:sp>
        <p:sp>
          <p:nvSpPr>
            <p:cNvPr id="8260" name="Text Box 26"/>
            <p:cNvSpPr txBox="1">
              <a:spLocks noChangeArrowheads="1"/>
            </p:cNvSpPr>
            <p:nvPr/>
          </p:nvSpPr>
          <p:spPr bwMode="auto">
            <a:xfrm>
              <a:off x="2255" y="2036"/>
              <a:ext cx="3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FF3300"/>
                  </a:solidFill>
                </a:rPr>
                <a:t>R</a:t>
              </a:r>
              <a:r>
                <a:rPr lang="es-ES_tradnl" b="1" baseline="-25000">
                  <a:solidFill>
                    <a:srgbClr val="FF3300"/>
                  </a:solidFill>
                </a:rPr>
                <a:t>x</a:t>
              </a:r>
              <a:endParaRPr lang="es-ES_tradnl" b="1">
                <a:solidFill>
                  <a:srgbClr val="FF3300"/>
                </a:solidFill>
              </a:endParaRPr>
            </a:p>
          </p:txBody>
        </p:sp>
      </p:grpSp>
      <p:grpSp>
        <p:nvGrpSpPr>
          <p:cNvPr id="8220" name="Group 27"/>
          <p:cNvGrpSpPr>
            <a:grpSpLocks/>
          </p:cNvGrpSpPr>
          <p:nvPr/>
        </p:nvGrpSpPr>
        <p:grpSpPr bwMode="auto">
          <a:xfrm>
            <a:off x="1365250" y="4205288"/>
            <a:ext cx="1928813" cy="801687"/>
            <a:chOff x="1819" y="2404"/>
            <a:chExt cx="1215" cy="505"/>
          </a:xfrm>
        </p:grpSpPr>
        <p:sp>
          <p:nvSpPr>
            <p:cNvPr id="8255" name="Line 28"/>
            <p:cNvSpPr>
              <a:spLocks noChangeShapeType="1"/>
            </p:cNvSpPr>
            <p:nvPr/>
          </p:nvSpPr>
          <p:spPr bwMode="auto">
            <a:xfrm flipV="1">
              <a:off x="1819" y="2404"/>
              <a:ext cx="0" cy="484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56" name="Line 29"/>
            <p:cNvSpPr>
              <a:spLocks noChangeShapeType="1"/>
            </p:cNvSpPr>
            <p:nvPr/>
          </p:nvSpPr>
          <p:spPr bwMode="auto">
            <a:xfrm>
              <a:off x="1830" y="2909"/>
              <a:ext cx="120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8221" name="Group 30"/>
          <p:cNvGrpSpPr>
            <a:grpSpLocks/>
          </p:cNvGrpSpPr>
          <p:nvPr/>
        </p:nvGrpSpPr>
        <p:grpSpPr bwMode="auto">
          <a:xfrm>
            <a:off x="1182688" y="3568700"/>
            <a:ext cx="2862262" cy="1670050"/>
            <a:chOff x="1704" y="2003"/>
            <a:chExt cx="1803" cy="1052"/>
          </a:xfrm>
        </p:grpSpPr>
        <p:sp>
          <p:nvSpPr>
            <p:cNvPr id="8251" name="Line 31"/>
            <p:cNvSpPr>
              <a:spLocks noChangeShapeType="1"/>
            </p:cNvSpPr>
            <p:nvPr/>
          </p:nvSpPr>
          <p:spPr bwMode="auto">
            <a:xfrm>
              <a:off x="3034" y="2383"/>
              <a:ext cx="0" cy="52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52" name="Line 32"/>
            <p:cNvSpPr>
              <a:spLocks noChangeShapeType="1"/>
            </p:cNvSpPr>
            <p:nvPr/>
          </p:nvSpPr>
          <p:spPr bwMode="auto">
            <a:xfrm flipH="1">
              <a:off x="1819" y="2415"/>
              <a:ext cx="1215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53" name="Text Box 33"/>
            <p:cNvSpPr txBox="1">
              <a:spLocks noChangeArrowheads="1"/>
            </p:cNvSpPr>
            <p:nvPr/>
          </p:nvSpPr>
          <p:spPr bwMode="auto">
            <a:xfrm>
              <a:off x="1704" y="2003"/>
              <a:ext cx="3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FFFF00"/>
                  </a:solidFill>
                </a:rPr>
                <a:t>F</a:t>
              </a:r>
              <a:r>
                <a:rPr lang="es-ES_tradnl" b="1" baseline="-25000">
                  <a:solidFill>
                    <a:srgbClr val="FFFF00"/>
                  </a:solidFill>
                </a:rPr>
                <a:t>x</a:t>
              </a:r>
              <a:endParaRPr lang="es-ES_tradnl" b="1">
                <a:solidFill>
                  <a:srgbClr val="FFFF00"/>
                </a:solidFill>
              </a:endParaRPr>
            </a:p>
          </p:txBody>
        </p:sp>
        <p:sp>
          <p:nvSpPr>
            <p:cNvPr id="8254" name="Text Box 34"/>
            <p:cNvSpPr txBox="1">
              <a:spLocks noChangeArrowheads="1"/>
            </p:cNvSpPr>
            <p:nvPr/>
          </p:nvSpPr>
          <p:spPr bwMode="auto">
            <a:xfrm>
              <a:off x="3106" y="2767"/>
              <a:ext cx="4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b="1">
                  <a:solidFill>
                    <a:srgbClr val="FFFF00"/>
                  </a:solidFill>
                </a:rPr>
                <a:t>F</a:t>
              </a:r>
              <a:r>
                <a:rPr lang="es-ES_tradnl" b="1" baseline="-25000">
                  <a:solidFill>
                    <a:srgbClr val="FFFF00"/>
                  </a:solidFill>
                </a:rPr>
                <a:t>y</a:t>
              </a:r>
              <a:endParaRPr lang="es-ES_tradnl" b="1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134180" name="Object 36"/>
          <p:cNvGraphicFramePr>
            <a:graphicFrameLocks noChangeAspect="1"/>
          </p:cNvGraphicFramePr>
          <p:nvPr/>
        </p:nvGraphicFramePr>
        <p:xfrm>
          <a:off x="7042150" y="893763"/>
          <a:ext cx="1908175" cy="587375"/>
        </p:xfrm>
        <a:graphic>
          <a:graphicData uri="http://schemas.openxmlformats.org/presentationml/2006/ole">
            <p:oleObj spid="_x0000_s8194" name="Ecuación" r:id="rId3" imgW="1193760" imgH="368280" progId="Equation.3">
              <p:embed/>
            </p:oleObj>
          </a:graphicData>
        </a:graphic>
      </p:graphicFrame>
      <p:graphicFrame>
        <p:nvGraphicFramePr>
          <p:cNvPr id="134181" name="Object 37"/>
          <p:cNvGraphicFramePr>
            <a:graphicFrameLocks noChangeAspect="1"/>
          </p:cNvGraphicFramePr>
          <p:nvPr/>
        </p:nvGraphicFramePr>
        <p:xfrm>
          <a:off x="5397500" y="1071563"/>
          <a:ext cx="1370013" cy="347662"/>
        </p:xfrm>
        <a:graphic>
          <a:graphicData uri="http://schemas.openxmlformats.org/presentationml/2006/ole">
            <p:oleObj spid="_x0000_s8195" name="Ecuación" r:id="rId4" imgW="850680" imgH="215640" progId="Equation.3">
              <p:embed/>
            </p:oleObj>
          </a:graphicData>
        </a:graphic>
      </p:graphicFrame>
      <p:sp>
        <p:nvSpPr>
          <p:cNvPr id="8222" name="Text Box 38"/>
          <p:cNvSpPr txBox="1">
            <a:spLocks noChangeArrowheads="1"/>
          </p:cNvSpPr>
          <p:nvPr/>
        </p:nvSpPr>
        <p:spPr bwMode="auto">
          <a:xfrm>
            <a:off x="1600200" y="5391150"/>
            <a:ext cx="493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cs typeface="Times New Roman" pitchFamily="18" charset="0"/>
              </a:rPr>
              <a:t>α</a:t>
            </a:r>
          </a:p>
        </p:txBody>
      </p:sp>
      <p:sp>
        <p:nvSpPr>
          <p:cNvPr id="8223" name="Arc 39"/>
          <p:cNvSpPr>
            <a:spLocks/>
          </p:cNvSpPr>
          <p:nvPr/>
        </p:nvSpPr>
        <p:spPr bwMode="auto">
          <a:xfrm rot="17346297" flipV="1">
            <a:off x="1355725" y="5492750"/>
            <a:ext cx="330200" cy="374650"/>
          </a:xfrm>
          <a:custGeom>
            <a:avLst/>
            <a:gdLst>
              <a:gd name="T0" fmla="*/ 0 w 18997"/>
              <a:gd name="T1" fmla="*/ 0 h 21600"/>
              <a:gd name="T2" fmla="*/ 2147483647 w 18997"/>
              <a:gd name="T3" fmla="*/ 2147483647 h 21600"/>
              <a:gd name="T4" fmla="*/ 0 w 18997"/>
              <a:gd name="T5" fmla="*/ 2147483647 h 21600"/>
              <a:gd name="T6" fmla="*/ 0 60000 65536"/>
              <a:gd name="T7" fmla="*/ 0 60000 65536"/>
              <a:gd name="T8" fmla="*/ 0 60000 65536"/>
              <a:gd name="T9" fmla="*/ 0 w 18997"/>
              <a:gd name="T10" fmla="*/ 0 h 21600"/>
              <a:gd name="T11" fmla="*/ 18997 w 189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97" h="21600" fill="none" extrusionOk="0">
                <a:moveTo>
                  <a:pt x="-1" y="0"/>
                </a:moveTo>
                <a:cubicBezTo>
                  <a:pt x="7930" y="0"/>
                  <a:pt x="15222" y="4345"/>
                  <a:pt x="18996" y="11320"/>
                </a:cubicBezTo>
              </a:path>
              <a:path w="18997" h="21600" stroke="0" extrusionOk="0">
                <a:moveTo>
                  <a:pt x="-1" y="0"/>
                </a:moveTo>
                <a:cubicBezTo>
                  <a:pt x="7930" y="0"/>
                  <a:pt x="15222" y="4345"/>
                  <a:pt x="18996" y="1132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s-ES_tradnl"/>
          </a:p>
        </p:txBody>
      </p:sp>
      <p:sp>
        <p:nvSpPr>
          <p:cNvPr id="8224" name="Arc 40"/>
          <p:cNvSpPr>
            <a:spLocks/>
          </p:cNvSpPr>
          <p:nvPr/>
        </p:nvSpPr>
        <p:spPr bwMode="auto">
          <a:xfrm rot="12091877" flipV="1">
            <a:off x="2881313" y="3062288"/>
            <a:ext cx="330200" cy="374650"/>
          </a:xfrm>
          <a:custGeom>
            <a:avLst/>
            <a:gdLst>
              <a:gd name="T0" fmla="*/ 0 w 18997"/>
              <a:gd name="T1" fmla="*/ 0 h 21600"/>
              <a:gd name="T2" fmla="*/ 2147483647 w 18997"/>
              <a:gd name="T3" fmla="*/ 2147483647 h 21600"/>
              <a:gd name="T4" fmla="*/ 0 w 18997"/>
              <a:gd name="T5" fmla="*/ 2147483647 h 21600"/>
              <a:gd name="T6" fmla="*/ 0 60000 65536"/>
              <a:gd name="T7" fmla="*/ 0 60000 65536"/>
              <a:gd name="T8" fmla="*/ 0 60000 65536"/>
              <a:gd name="T9" fmla="*/ 0 w 18997"/>
              <a:gd name="T10" fmla="*/ 0 h 21600"/>
              <a:gd name="T11" fmla="*/ 18997 w 189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97" h="21600" fill="none" extrusionOk="0">
                <a:moveTo>
                  <a:pt x="-1" y="0"/>
                </a:moveTo>
                <a:cubicBezTo>
                  <a:pt x="7930" y="0"/>
                  <a:pt x="15222" y="4345"/>
                  <a:pt x="18996" y="11320"/>
                </a:cubicBezTo>
              </a:path>
              <a:path w="18997" h="21600" stroke="0" extrusionOk="0">
                <a:moveTo>
                  <a:pt x="-1" y="0"/>
                </a:moveTo>
                <a:cubicBezTo>
                  <a:pt x="7930" y="0"/>
                  <a:pt x="15222" y="4345"/>
                  <a:pt x="18996" y="1132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225" name="Text Box 41"/>
          <p:cNvSpPr txBox="1">
            <a:spLocks noChangeArrowheads="1"/>
          </p:cNvSpPr>
          <p:nvPr/>
        </p:nvSpPr>
        <p:spPr bwMode="auto">
          <a:xfrm>
            <a:off x="2754313" y="2646363"/>
            <a:ext cx="4937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cs typeface="Times New Roman" pitchFamily="18" charset="0"/>
              </a:rPr>
              <a:t>α</a:t>
            </a:r>
          </a:p>
        </p:txBody>
      </p:sp>
      <p:sp>
        <p:nvSpPr>
          <p:cNvPr id="8226" name="Text Box 42"/>
          <p:cNvSpPr txBox="1">
            <a:spLocks noChangeArrowheads="1"/>
          </p:cNvSpPr>
          <p:nvPr/>
        </p:nvSpPr>
        <p:spPr bwMode="auto">
          <a:xfrm>
            <a:off x="1603375" y="4217988"/>
            <a:ext cx="493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cs typeface="Times New Roman" pitchFamily="18" charset="0"/>
              </a:rPr>
              <a:t>α</a:t>
            </a:r>
          </a:p>
        </p:txBody>
      </p:sp>
      <p:sp>
        <p:nvSpPr>
          <p:cNvPr id="8227" name="Arc 43"/>
          <p:cNvSpPr>
            <a:spLocks/>
          </p:cNvSpPr>
          <p:nvPr/>
        </p:nvSpPr>
        <p:spPr bwMode="auto">
          <a:xfrm rot="6546297" flipV="1">
            <a:off x="2032000" y="4281488"/>
            <a:ext cx="330200" cy="374650"/>
          </a:xfrm>
          <a:custGeom>
            <a:avLst/>
            <a:gdLst>
              <a:gd name="T0" fmla="*/ 0 w 18997"/>
              <a:gd name="T1" fmla="*/ 0 h 21600"/>
              <a:gd name="T2" fmla="*/ 2147483647 w 18997"/>
              <a:gd name="T3" fmla="*/ 2147483647 h 21600"/>
              <a:gd name="T4" fmla="*/ 0 w 18997"/>
              <a:gd name="T5" fmla="*/ 2147483647 h 21600"/>
              <a:gd name="T6" fmla="*/ 0 60000 65536"/>
              <a:gd name="T7" fmla="*/ 0 60000 65536"/>
              <a:gd name="T8" fmla="*/ 0 60000 65536"/>
              <a:gd name="T9" fmla="*/ 0 w 18997"/>
              <a:gd name="T10" fmla="*/ 0 h 21600"/>
              <a:gd name="T11" fmla="*/ 18997 w 189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97" h="21600" fill="none" extrusionOk="0">
                <a:moveTo>
                  <a:pt x="-1" y="0"/>
                </a:moveTo>
                <a:cubicBezTo>
                  <a:pt x="7930" y="0"/>
                  <a:pt x="15222" y="4345"/>
                  <a:pt x="18996" y="11320"/>
                </a:cubicBezTo>
              </a:path>
              <a:path w="18997" h="21600" stroke="0" extrusionOk="0">
                <a:moveTo>
                  <a:pt x="-1" y="0"/>
                </a:moveTo>
                <a:cubicBezTo>
                  <a:pt x="7930" y="0"/>
                  <a:pt x="15222" y="4345"/>
                  <a:pt x="18996" y="1132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es-ES_tradnl"/>
          </a:p>
        </p:txBody>
      </p:sp>
      <p:graphicFrame>
        <p:nvGraphicFramePr>
          <p:cNvPr id="134188" name="Object 44"/>
          <p:cNvGraphicFramePr>
            <a:graphicFrameLocks noChangeAspect="1"/>
          </p:cNvGraphicFramePr>
          <p:nvPr/>
        </p:nvGraphicFramePr>
        <p:xfrm>
          <a:off x="6443663" y="1524000"/>
          <a:ext cx="1208087" cy="306388"/>
        </p:xfrm>
        <a:graphic>
          <a:graphicData uri="http://schemas.openxmlformats.org/presentationml/2006/ole">
            <p:oleObj spid="_x0000_s8196" name="Ecuación" r:id="rId5" imgW="749160" imgH="190440" progId="Equation.3">
              <p:embed/>
            </p:oleObj>
          </a:graphicData>
        </a:graphic>
      </p:graphicFrame>
      <p:graphicFrame>
        <p:nvGraphicFramePr>
          <p:cNvPr id="134189" name="Object 45"/>
          <p:cNvGraphicFramePr>
            <a:graphicFrameLocks noChangeAspect="1"/>
          </p:cNvGraphicFramePr>
          <p:nvPr/>
        </p:nvGraphicFramePr>
        <p:xfrm>
          <a:off x="5483225" y="2292350"/>
          <a:ext cx="3103563" cy="587375"/>
        </p:xfrm>
        <a:graphic>
          <a:graphicData uri="http://schemas.openxmlformats.org/presentationml/2006/ole">
            <p:oleObj spid="_x0000_s8197" name="Ecuación" r:id="rId6" imgW="1942920" imgH="368280" progId="Equation.3">
              <p:embed/>
            </p:oleObj>
          </a:graphicData>
        </a:graphic>
      </p:graphicFrame>
      <p:graphicFrame>
        <p:nvGraphicFramePr>
          <p:cNvPr id="134190" name="Object 46"/>
          <p:cNvGraphicFramePr>
            <a:graphicFrameLocks noChangeAspect="1"/>
          </p:cNvGraphicFramePr>
          <p:nvPr/>
        </p:nvGraphicFramePr>
        <p:xfrm>
          <a:off x="5508625" y="2947988"/>
          <a:ext cx="3103563" cy="627062"/>
        </p:xfrm>
        <a:graphic>
          <a:graphicData uri="http://schemas.openxmlformats.org/presentationml/2006/ole">
            <p:oleObj spid="_x0000_s8198" name="Ecuación" r:id="rId7" imgW="1942920" imgH="393480" progId="Equation.3">
              <p:embed/>
            </p:oleObj>
          </a:graphicData>
        </a:graphic>
      </p:graphicFrame>
      <p:graphicFrame>
        <p:nvGraphicFramePr>
          <p:cNvPr id="134191" name="Object 47"/>
          <p:cNvGraphicFramePr>
            <a:graphicFrameLocks noChangeAspect="1"/>
          </p:cNvGraphicFramePr>
          <p:nvPr/>
        </p:nvGraphicFramePr>
        <p:xfrm>
          <a:off x="6111875" y="3632200"/>
          <a:ext cx="1744663" cy="606425"/>
        </p:xfrm>
        <a:graphic>
          <a:graphicData uri="http://schemas.openxmlformats.org/presentationml/2006/ole">
            <p:oleObj spid="_x0000_s8199" name="Ecuación" r:id="rId8" imgW="1091880" imgH="380880" progId="Equation.3">
              <p:embed/>
            </p:oleObj>
          </a:graphicData>
        </a:graphic>
      </p:graphicFrame>
      <p:graphicFrame>
        <p:nvGraphicFramePr>
          <p:cNvPr id="134192" name="Object 48"/>
          <p:cNvGraphicFramePr>
            <a:graphicFrameLocks noChangeAspect="1"/>
          </p:cNvGraphicFramePr>
          <p:nvPr/>
        </p:nvGraphicFramePr>
        <p:xfrm>
          <a:off x="5387975" y="5249863"/>
          <a:ext cx="3368675" cy="647700"/>
        </p:xfrm>
        <a:graphic>
          <a:graphicData uri="http://schemas.openxmlformats.org/presentationml/2006/ole">
            <p:oleObj spid="_x0000_s8200" name="Ecuación" r:id="rId9" imgW="2108160" imgH="406080" progId="Equation.3">
              <p:embed/>
            </p:oleObj>
          </a:graphicData>
        </a:graphic>
      </p:graphicFrame>
      <p:graphicFrame>
        <p:nvGraphicFramePr>
          <p:cNvPr id="8201" name="Object 49"/>
          <p:cNvGraphicFramePr>
            <a:graphicFrameLocks noChangeAspect="1"/>
          </p:cNvGraphicFramePr>
          <p:nvPr/>
        </p:nvGraphicFramePr>
        <p:xfrm>
          <a:off x="5905500" y="5927725"/>
          <a:ext cx="2333625" cy="728663"/>
        </p:xfrm>
        <a:graphic>
          <a:graphicData uri="http://schemas.openxmlformats.org/presentationml/2006/ole">
            <p:oleObj spid="_x0000_s8201" name="Ecuación" r:id="rId10" imgW="1460160" imgH="457200" progId="Equation.3">
              <p:embed/>
            </p:oleObj>
          </a:graphicData>
        </a:graphic>
      </p:graphicFrame>
      <p:graphicFrame>
        <p:nvGraphicFramePr>
          <p:cNvPr id="134194" name="Object 50"/>
          <p:cNvGraphicFramePr>
            <a:graphicFrameLocks noChangeAspect="1"/>
          </p:cNvGraphicFramePr>
          <p:nvPr/>
        </p:nvGraphicFramePr>
        <p:xfrm>
          <a:off x="5251450" y="4970463"/>
          <a:ext cx="2720975" cy="285750"/>
        </p:xfrm>
        <a:graphic>
          <a:graphicData uri="http://schemas.openxmlformats.org/presentationml/2006/ole">
            <p:oleObj spid="_x0000_s8202" name="Ecuación" r:id="rId11" imgW="1688760" imgH="177480" progId="Equation.3">
              <p:embed/>
            </p:oleObj>
          </a:graphicData>
        </a:graphic>
      </p:graphicFrame>
      <p:graphicFrame>
        <p:nvGraphicFramePr>
          <p:cNvPr id="134195" name="Object 51"/>
          <p:cNvGraphicFramePr>
            <a:graphicFrameLocks noChangeAspect="1"/>
          </p:cNvGraphicFramePr>
          <p:nvPr/>
        </p:nvGraphicFramePr>
        <p:xfrm>
          <a:off x="5922963" y="1947863"/>
          <a:ext cx="2251075" cy="306387"/>
        </p:xfrm>
        <a:graphic>
          <a:graphicData uri="http://schemas.openxmlformats.org/presentationml/2006/ole">
            <p:oleObj spid="_x0000_s8203" name="Ecuación" r:id="rId12" imgW="1396800" imgH="190440" progId="Equation.3">
              <p:embed/>
            </p:oleObj>
          </a:graphicData>
        </a:graphic>
      </p:graphicFrame>
      <p:graphicFrame>
        <p:nvGraphicFramePr>
          <p:cNvPr id="134196" name="Object 52"/>
          <p:cNvGraphicFramePr>
            <a:graphicFrameLocks noChangeAspect="1"/>
          </p:cNvGraphicFramePr>
          <p:nvPr/>
        </p:nvGraphicFramePr>
        <p:xfrm>
          <a:off x="6142038" y="4267200"/>
          <a:ext cx="1684337" cy="606425"/>
        </p:xfrm>
        <a:graphic>
          <a:graphicData uri="http://schemas.openxmlformats.org/presentationml/2006/ole">
            <p:oleObj spid="_x0000_s8204" name="Ecuación" r:id="rId13" imgW="1054080" imgH="380880" progId="Equation.3">
              <p:embed/>
            </p:oleObj>
          </a:graphicData>
        </a:graphic>
      </p:graphicFrame>
      <p:sp>
        <p:nvSpPr>
          <p:cNvPr id="8228" name="Line 53"/>
          <p:cNvSpPr>
            <a:spLocks noChangeShapeType="1"/>
          </p:cNvSpPr>
          <p:nvPr/>
        </p:nvSpPr>
        <p:spPr bwMode="auto">
          <a:xfrm rot="16200000" flipV="1">
            <a:off x="1150144" y="2016919"/>
            <a:ext cx="2970212" cy="13144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8229" name="Line 54"/>
          <p:cNvSpPr>
            <a:spLocks noChangeShapeType="1"/>
          </p:cNvSpPr>
          <p:nvPr/>
        </p:nvSpPr>
        <p:spPr bwMode="auto">
          <a:xfrm flipH="1">
            <a:off x="1389063" y="4171950"/>
            <a:ext cx="1885950" cy="8016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8230" name="Group 55"/>
          <p:cNvGrpSpPr>
            <a:grpSpLocks/>
          </p:cNvGrpSpPr>
          <p:nvPr/>
        </p:nvGrpSpPr>
        <p:grpSpPr bwMode="auto">
          <a:xfrm>
            <a:off x="2241550" y="4411663"/>
            <a:ext cx="273050" cy="274637"/>
            <a:chOff x="1412" y="2534"/>
            <a:chExt cx="172" cy="173"/>
          </a:xfrm>
        </p:grpSpPr>
        <p:sp>
          <p:nvSpPr>
            <p:cNvPr id="8249" name="Line 56"/>
            <p:cNvSpPr>
              <a:spLocks noChangeShapeType="1"/>
            </p:cNvSpPr>
            <p:nvPr/>
          </p:nvSpPr>
          <p:spPr bwMode="auto">
            <a:xfrm flipH="1" flipV="1">
              <a:off x="1412" y="2534"/>
              <a:ext cx="172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50" name="Line 57"/>
            <p:cNvSpPr>
              <a:spLocks noChangeShapeType="1"/>
            </p:cNvSpPr>
            <p:nvPr/>
          </p:nvSpPr>
          <p:spPr bwMode="auto">
            <a:xfrm flipH="1" flipV="1">
              <a:off x="1412" y="2588"/>
              <a:ext cx="172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8231" name="Group 58"/>
          <p:cNvGrpSpPr>
            <a:grpSpLocks/>
          </p:cNvGrpSpPr>
          <p:nvPr/>
        </p:nvGrpSpPr>
        <p:grpSpPr bwMode="auto">
          <a:xfrm>
            <a:off x="3155950" y="2386013"/>
            <a:ext cx="273050" cy="273050"/>
            <a:chOff x="2929" y="1140"/>
            <a:chExt cx="196" cy="197"/>
          </a:xfrm>
        </p:grpSpPr>
        <p:sp>
          <p:nvSpPr>
            <p:cNvPr id="8247" name="Line 59"/>
            <p:cNvSpPr>
              <a:spLocks noChangeShapeType="1"/>
            </p:cNvSpPr>
            <p:nvPr/>
          </p:nvSpPr>
          <p:spPr bwMode="auto">
            <a:xfrm flipV="1">
              <a:off x="2929" y="1140"/>
              <a:ext cx="196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48" name="Line 60"/>
            <p:cNvSpPr>
              <a:spLocks noChangeShapeType="1"/>
            </p:cNvSpPr>
            <p:nvPr/>
          </p:nvSpPr>
          <p:spPr bwMode="auto">
            <a:xfrm flipV="1">
              <a:off x="2929" y="1202"/>
              <a:ext cx="196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8232" name="Group 61"/>
          <p:cNvGrpSpPr>
            <a:grpSpLocks/>
          </p:cNvGrpSpPr>
          <p:nvPr/>
        </p:nvGrpSpPr>
        <p:grpSpPr bwMode="auto">
          <a:xfrm>
            <a:off x="2498725" y="2493963"/>
            <a:ext cx="273050" cy="273050"/>
            <a:chOff x="2929" y="1140"/>
            <a:chExt cx="196" cy="197"/>
          </a:xfrm>
        </p:grpSpPr>
        <p:sp>
          <p:nvSpPr>
            <p:cNvPr id="8245" name="Line 62"/>
            <p:cNvSpPr>
              <a:spLocks noChangeShapeType="1"/>
            </p:cNvSpPr>
            <p:nvPr/>
          </p:nvSpPr>
          <p:spPr bwMode="auto">
            <a:xfrm flipV="1">
              <a:off x="2929" y="1140"/>
              <a:ext cx="196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8246" name="Line 63"/>
            <p:cNvSpPr>
              <a:spLocks noChangeShapeType="1"/>
            </p:cNvSpPr>
            <p:nvPr/>
          </p:nvSpPr>
          <p:spPr bwMode="auto">
            <a:xfrm flipV="1">
              <a:off x="2929" y="1202"/>
              <a:ext cx="196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8233" name="47 Rectángulo"/>
          <p:cNvSpPr>
            <a:spLocks noChangeArrowheads="1"/>
          </p:cNvSpPr>
          <p:nvPr/>
        </p:nvSpPr>
        <p:spPr bwMode="auto">
          <a:xfrm>
            <a:off x="0" y="0"/>
            <a:ext cx="9144000" cy="846138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b="1">
                <a:solidFill>
                  <a:schemeClr val="bg1"/>
                </a:solidFill>
                <a:latin typeface="Calibri" pitchFamily="34" charset="0"/>
              </a:rPr>
              <a:t>¿Cuál es la máxima velocidad con la que se puede tomar una curva</a:t>
            </a:r>
          </a:p>
          <a:p>
            <a:r>
              <a:rPr lang="es-ES_tradnl" b="1">
                <a:solidFill>
                  <a:schemeClr val="bg1"/>
                </a:solidFill>
                <a:latin typeface="Calibri" pitchFamily="34" charset="0"/>
              </a:rPr>
              <a:t>para no derrapar?</a:t>
            </a:r>
          </a:p>
        </p:txBody>
      </p:sp>
      <p:sp>
        <p:nvSpPr>
          <p:cNvPr id="72" name="71 Rectángulo"/>
          <p:cNvSpPr>
            <a:spLocks noChangeArrowheads="1"/>
          </p:cNvSpPr>
          <p:nvPr/>
        </p:nvSpPr>
        <p:spPr bwMode="auto">
          <a:xfrm>
            <a:off x="5268913" y="914400"/>
            <a:ext cx="1325562" cy="549275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3" name="72 Rectángulo"/>
          <p:cNvSpPr>
            <a:spLocks noChangeArrowheads="1"/>
          </p:cNvSpPr>
          <p:nvPr/>
        </p:nvSpPr>
        <p:spPr bwMode="auto">
          <a:xfrm>
            <a:off x="6670675" y="914400"/>
            <a:ext cx="2319338" cy="549275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4" name="73 Rectángulo"/>
          <p:cNvSpPr>
            <a:spLocks noChangeArrowheads="1"/>
          </p:cNvSpPr>
          <p:nvPr/>
        </p:nvSpPr>
        <p:spPr bwMode="auto">
          <a:xfrm>
            <a:off x="6365875" y="1531938"/>
            <a:ext cx="1349375" cy="365125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5" name="74 Rectángulo"/>
          <p:cNvSpPr>
            <a:spLocks noChangeArrowheads="1"/>
          </p:cNvSpPr>
          <p:nvPr/>
        </p:nvSpPr>
        <p:spPr bwMode="auto">
          <a:xfrm>
            <a:off x="5737225" y="1954213"/>
            <a:ext cx="2538413" cy="309562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6" name="75 Rectángulo"/>
          <p:cNvSpPr>
            <a:spLocks noChangeArrowheads="1"/>
          </p:cNvSpPr>
          <p:nvPr/>
        </p:nvSpPr>
        <p:spPr bwMode="auto">
          <a:xfrm>
            <a:off x="5337175" y="2343150"/>
            <a:ext cx="3270250" cy="503238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7" name="76 Rectángulo"/>
          <p:cNvSpPr>
            <a:spLocks noChangeArrowheads="1"/>
          </p:cNvSpPr>
          <p:nvPr/>
        </p:nvSpPr>
        <p:spPr bwMode="auto">
          <a:xfrm>
            <a:off x="5337175" y="2971800"/>
            <a:ext cx="3338513" cy="560388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8" name="77 Rectángulo"/>
          <p:cNvSpPr>
            <a:spLocks noChangeArrowheads="1"/>
          </p:cNvSpPr>
          <p:nvPr/>
        </p:nvSpPr>
        <p:spPr bwMode="auto">
          <a:xfrm>
            <a:off x="6161088" y="3589338"/>
            <a:ext cx="1839912" cy="560387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9" name="78 Rectángulo"/>
          <p:cNvSpPr>
            <a:spLocks noChangeArrowheads="1"/>
          </p:cNvSpPr>
          <p:nvPr/>
        </p:nvSpPr>
        <p:spPr bwMode="auto">
          <a:xfrm>
            <a:off x="6161088" y="4275138"/>
            <a:ext cx="1839912" cy="604837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0" name="79 Rectángulo"/>
          <p:cNvSpPr>
            <a:spLocks noChangeArrowheads="1"/>
          </p:cNvSpPr>
          <p:nvPr/>
        </p:nvSpPr>
        <p:spPr bwMode="auto">
          <a:xfrm>
            <a:off x="5257800" y="4960938"/>
            <a:ext cx="2743200" cy="285750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1" name="80 Rectángulo"/>
          <p:cNvSpPr>
            <a:spLocks noChangeArrowheads="1"/>
          </p:cNvSpPr>
          <p:nvPr/>
        </p:nvSpPr>
        <p:spPr bwMode="auto">
          <a:xfrm>
            <a:off x="5246688" y="5280025"/>
            <a:ext cx="3532187" cy="584200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2" name="81 Rectángulo"/>
          <p:cNvSpPr>
            <a:spLocks noChangeArrowheads="1"/>
          </p:cNvSpPr>
          <p:nvPr/>
        </p:nvSpPr>
        <p:spPr bwMode="auto">
          <a:xfrm>
            <a:off x="5848350" y="5908675"/>
            <a:ext cx="2511425" cy="800100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33500"/>
            <a:ext cx="7772400" cy="3295650"/>
          </a:xfrm>
        </p:spPr>
        <p:txBody>
          <a:bodyPr/>
          <a:lstStyle/>
          <a:p>
            <a:pPr eaLnBrk="1" hangingPunct="1"/>
            <a:r>
              <a:rPr lang="es-ES" sz="6600" b="1" dirty="0" smtClean="0">
                <a:solidFill>
                  <a:srgbClr val="FFFF66"/>
                </a:solidFill>
                <a:latin typeface="Calibri" pitchFamily="34" charset="0"/>
              </a:rPr>
              <a:t>3</a:t>
            </a:r>
            <a:r>
              <a:rPr lang="es-ES" b="1" dirty="0" smtClean="0">
                <a:solidFill>
                  <a:srgbClr val="FFFF66"/>
                </a:solidFill>
                <a:latin typeface="Calibri" pitchFamily="34" charset="0"/>
              </a:rPr>
              <a:t/>
            </a:r>
            <a:br>
              <a:rPr lang="es-ES" b="1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s-ES" b="1" dirty="0" smtClean="0">
                <a:solidFill>
                  <a:srgbClr val="FFFF66"/>
                </a:solidFill>
                <a:latin typeface="Calibri" pitchFamily="34" charset="0"/>
              </a:rPr>
              <a:t>FUERZA CENTRÍFUGA:</a:t>
            </a:r>
            <a:br>
              <a:rPr lang="es-ES" b="1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s-E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Una revisión bibliográfica</a:t>
            </a:r>
            <a:endParaRPr lang="es-ES" sz="3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carretera"/>
          <p:cNvPicPr>
            <a:picLocks noChangeAspect="1" noChangeArrowheads="1"/>
          </p:cNvPicPr>
          <p:nvPr/>
        </p:nvPicPr>
        <p:blipFill>
          <a:blip r:embed="rId2" cstate="print"/>
          <a:srcRect t="3125"/>
          <a:stretch>
            <a:fillRect/>
          </a:stretch>
        </p:blipFill>
        <p:spPr bwMode="auto">
          <a:xfrm>
            <a:off x="-304800" y="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10050" y="4559300"/>
            <a:ext cx="1028700" cy="1365250"/>
            <a:chOff x="1740" y="2872"/>
            <a:chExt cx="648" cy="860"/>
          </a:xfrm>
        </p:grpSpPr>
        <p:grpSp>
          <p:nvGrpSpPr>
            <p:cNvPr id="153619" name="Group 4"/>
            <p:cNvGrpSpPr>
              <a:grpSpLocks/>
            </p:cNvGrpSpPr>
            <p:nvPr/>
          </p:nvGrpSpPr>
          <p:grpSpPr bwMode="auto">
            <a:xfrm>
              <a:off x="1740" y="2872"/>
              <a:ext cx="648" cy="860"/>
              <a:chOff x="1740" y="2872"/>
              <a:chExt cx="648" cy="860"/>
            </a:xfrm>
          </p:grpSpPr>
          <p:sp>
            <p:nvSpPr>
              <p:cNvPr id="153621" name="Oval 5"/>
              <p:cNvSpPr>
                <a:spLocks noChangeArrowheads="1"/>
              </p:cNvSpPr>
              <p:nvPr/>
            </p:nvSpPr>
            <p:spPr bwMode="auto">
              <a:xfrm>
                <a:off x="2196" y="2872"/>
                <a:ext cx="168" cy="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3622" name="Oval 6"/>
              <p:cNvSpPr>
                <a:spLocks noChangeArrowheads="1"/>
              </p:cNvSpPr>
              <p:nvPr/>
            </p:nvSpPr>
            <p:spPr bwMode="auto">
              <a:xfrm>
                <a:off x="1776" y="2872"/>
                <a:ext cx="168" cy="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3623" name="Rectangle 7"/>
              <p:cNvSpPr>
                <a:spLocks noChangeArrowheads="1"/>
              </p:cNvSpPr>
              <p:nvPr/>
            </p:nvSpPr>
            <p:spPr bwMode="auto">
              <a:xfrm>
                <a:off x="1740" y="2914"/>
                <a:ext cx="648" cy="81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53620" name="Rectangle 8"/>
            <p:cNvSpPr>
              <a:spLocks noChangeArrowheads="1"/>
            </p:cNvSpPr>
            <p:nvPr/>
          </p:nvSpPr>
          <p:spPr bwMode="auto">
            <a:xfrm>
              <a:off x="1740" y="2914"/>
              <a:ext cx="648" cy="176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29385" name="Oval 9"/>
          <p:cNvSpPr>
            <a:spLocks noChangeArrowheads="1"/>
          </p:cNvSpPr>
          <p:nvPr/>
        </p:nvSpPr>
        <p:spPr bwMode="auto">
          <a:xfrm>
            <a:off x="4933950" y="5673725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 rot="615774">
            <a:off x="4495800" y="2506663"/>
            <a:ext cx="1028700" cy="1365250"/>
            <a:chOff x="1740" y="2872"/>
            <a:chExt cx="648" cy="860"/>
          </a:xfrm>
        </p:grpSpPr>
        <p:grpSp>
          <p:nvGrpSpPr>
            <p:cNvPr id="153614" name="Group 11"/>
            <p:cNvGrpSpPr>
              <a:grpSpLocks/>
            </p:cNvGrpSpPr>
            <p:nvPr/>
          </p:nvGrpSpPr>
          <p:grpSpPr bwMode="auto">
            <a:xfrm>
              <a:off x="1740" y="2872"/>
              <a:ext cx="648" cy="860"/>
              <a:chOff x="1740" y="2872"/>
              <a:chExt cx="648" cy="860"/>
            </a:xfrm>
          </p:grpSpPr>
          <p:sp>
            <p:nvSpPr>
              <p:cNvPr id="153616" name="Oval 12"/>
              <p:cNvSpPr>
                <a:spLocks noChangeArrowheads="1"/>
              </p:cNvSpPr>
              <p:nvPr/>
            </p:nvSpPr>
            <p:spPr bwMode="auto">
              <a:xfrm>
                <a:off x="2193" y="2872"/>
                <a:ext cx="168" cy="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3617" name="Oval 13"/>
              <p:cNvSpPr>
                <a:spLocks noChangeArrowheads="1"/>
              </p:cNvSpPr>
              <p:nvPr/>
            </p:nvSpPr>
            <p:spPr bwMode="auto">
              <a:xfrm>
                <a:off x="1771" y="2871"/>
                <a:ext cx="168" cy="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3618" name="Rectangle 14"/>
              <p:cNvSpPr>
                <a:spLocks noChangeArrowheads="1"/>
              </p:cNvSpPr>
              <p:nvPr/>
            </p:nvSpPr>
            <p:spPr bwMode="auto">
              <a:xfrm>
                <a:off x="1736" y="2912"/>
                <a:ext cx="648" cy="81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53615" name="Rectangle 15"/>
            <p:cNvSpPr>
              <a:spLocks noChangeArrowheads="1"/>
            </p:cNvSpPr>
            <p:nvPr/>
          </p:nvSpPr>
          <p:spPr bwMode="auto">
            <a:xfrm>
              <a:off x="1735" y="2912"/>
              <a:ext cx="648" cy="176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1407583">
            <a:off x="5092700" y="587375"/>
            <a:ext cx="1028700" cy="1365250"/>
            <a:chOff x="1740" y="2872"/>
            <a:chExt cx="648" cy="860"/>
          </a:xfrm>
        </p:grpSpPr>
        <p:grpSp>
          <p:nvGrpSpPr>
            <p:cNvPr id="153609" name="Group 17"/>
            <p:cNvGrpSpPr>
              <a:grpSpLocks/>
            </p:cNvGrpSpPr>
            <p:nvPr/>
          </p:nvGrpSpPr>
          <p:grpSpPr bwMode="auto">
            <a:xfrm>
              <a:off x="1740" y="2872"/>
              <a:ext cx="648" cy="860"/>
              <a:chOff x="1740" y="2872"/>
              <a:chExt cx="648" cy="860"/>
            </a:xfrm>
          </p:grpSpPr>
          <p:sp>
            <p:nvSpPr>
              <p:cNvPr id="153611" name="Oval 18"/>
              <p:cNvSpPr>
                <a:spLocks noChangeArrowheads="1"/>
              </p:cNvSpPr>
              <p:nvPr/>
            </p:nvSpPr>
            <p:spPr bwMode="auto">
              <a:xfrm>
                <a:off x="2193" y="2869"/>
                <a:ext cx="168" cy="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3612" name="Oval 19"/>
              <p:cNvSpPr>
                <a:spLocks noChangeArrowheads="1"/>
              </p:cNvSpPr>
              <p:nvPr/>
            </p:nvSpPr>
            <p:spPr bwMode="auto">
              <a:xfrm>
                <a:off x="1772" y="2871"/>
                <a:ext cx="168" cy="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3613" name="Rectangle 20"/>
              <p:cNvSpPr>
                <a:spLocks noChangeArrowheads="1"/>
              </p:cNvSpPr>
              <p:nvPr/>
            </p:nvSpPr>
            <p:spPr bwMode="auto">
              <a:xfrm>
                <a:off x="1738" y="2913"/>
                <a:ext cx="648" cy="81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53610" name="Rectangle 21"/>
            <p:cNvSpPr>
              <a:spLocks noChangeArrowheads="1"/>
            </p:cNvSpPr>
            <p:nvPr/>
          </p:nvSpPr>
          <p:spPr bwMode="auto">
            <a:xfrm>
              <a:off x="1736" y="2911"/>
              <a:ext cx="648" cy="176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29399" name="Oval 23"/>
          <p:cNvSpPr>
            <a:spLocks noChangeArrowheads="1"/>
          </p:cNvSpPr>
          <p:nvPr/>
        </p:nvSpPr>
        <p:spPr bwMode="auto">
          <a:xfrm>
            <a:off x="4943475" y="3630613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3608" name="22 CuadroTexto"/>
          <p:cNvSpPr txBox="1">
            <a:spLocks noChangeArrowheads="1"/>
          </p:cNvSpPr>
          <p:nvPr/>
        </p:nvSpPr>
        <p:spPr bwMode="auto">
          <a:xfrm>
            <a:off x="-307975" y="0"/>
            <a:ext cx="9737725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>
                <a:solidFill>
                  <a:srgbClr val="FFFFFF"/>
                </a:solidFill>
                <a:latin typeface="Arial" charset="0"/>
                <a:cs typeface="Arial" charset="0"/>
              </a:rPr>
              <a:t>Plataforma de un camión que trasporta una bola tomando una curva vista desde arriba…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3333 -0.30092 " pathEditMode="relative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3060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77778E-6 L 0.06423 -0.2787 " pathEditMode="relative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66667E-6 L 8.33333E-7 -0.31458 " pathEditMode="relative" ptsTypes="AA">
                                      <p:cBhvr>
                                        <p:cTn id="27" dur="20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5" grpId="0" animBg="1"/>
      <p:bldP spid="229385" grpId="1" animBg="1"/>
      <p:bldP spid="229399" grpId="0" animBg="1"/>
      <p:bldP spid="22939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arret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10050" y="4559300"/>
            <a:ext cx="1028700" cy="1365250"/>
            <a:chOff x="1740" y="2872"/>
            <a:chExt cx="648" cy="860"/>
          </a:xfrm>
        </p:grpSpPr>
        <p:grpSp>
          <p:nvGrpSpPr>
            <p:cNvPr id="154645" name="Group 5"/>
            <p:cNvGrpSpPr>
              <a:grpSpLocks/>
            </p:cNvGrpSpPr>
            <p:nvPr/>
          </p:nvGrpSpPr>
          <p:grpSpPr bwMode="auto">
            <a:xfrm>
              <a:off x="1740" y="2872"/>
              <a:ext cx="648" cy="860"/>
              <a:chOff x="1740" y="2872"/>
              <a:chExt cx="648" cy="860"/>
            </a:xfrm>
          </p:grpSpPr>
          <p:sp>
            <p:nvSpPr>
              <p:cNvPr id="154647" name="Oval 6"/>
              <p:cNvSpPr>
                <a:spLocks noChangeArrowheads="1"/>
              </p:cNvSpPr>
              <p:nvPr/>
            </p:nvSpPr>
            <p:spPr bwMode="auto">
              <a:xfrm>
                <a:off x="2196" y="2872"/>
                <a:ext cx="168" cy="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4648" name="Oval 7"/>
              <p:cNvSpPr>
                <a:spLocks noChangeArrowheads="1"/>
              </p:cNvSpPr>
              <p:nvPr/>
            </p:nvSpPr>
            <p:spPr bwMode="auto">
              <a:xfrm>
                <a:off x="1776" y="2872"/>
                <a:ext cx="168" cy="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4649" name="Rectangle 8"/>
              <p:cNvSpPr>
                <a:spLocks noChangeArrowheads="1"/>
              </p:cNvSpPr>
              <p:nvPr/>
            </p:nvSpPr>
            <p:spPr bwMode="auto">
              <a:xfrm>
                <a:off x="1740" y="2914"/>
                <a:ext cx="648" cy="81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54646" name="Rectangle 9"/>
            <p:cNvSpPr>
              <a:spLocks noChangeArrowheads="1"/>
            </p:cNvSpPr>
            <p:nvPr/>
          </p:nvSpPr>
          <p:spPr bwMode="auto">
            <a:xfrm>
              <a:off x="1740" y="2914"/>
              <a:ext cx="648" cy="176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4933950" y="5673725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 rot="615774">
            <a:off x="4495800" y="2506663"/>
            <a:ext cx="1028700" cy="1365250"/>
            <a:chOff x="1740" y="2872"/>
            <a:chExt cx="648" cy="860"/>
          </a:xfrm>
        </p:grpSpPr>
        <p:grpSp>
          <p:nvGrpSpPr>
            <p:cNvPr id="154640" name="Group 13"/>
            <p:cNvGrpSpPr>
              <a:grpSpLocks/>
            </p:cNvGrpSpPr>
            <p:nvPr/>
          </p:nvGrpSpPr>
          <p:grpSpPr bwMode="auto">
            <a:xfrm>
              <a:off x="1740" y="2872"/>
              <a:ext cx="648" cy="860"/>
              <a:chOff x="1740" y="2872"/>
              <a:chExt cx="648" cy="860"/>
            </a:xfrm>
          </p:grpSpPr>
          <p:sp>
            <p:nvSpPr>
              <p:cNvPr id="154642" name="Oval 14"/>
              <p:cNvSpPr>
                <a:spLocks noChangeArrowheads="1"/>
              </p:cNvSpPr>
              <p:nvPr/>
            </p:nvSpPr>
            <p:spPr bwMode="auto">
              <a:xfrm>
                <a:off x="2193" y="2872"/>
                <a:ext cx="168" cy="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4643" name="Oval 15"/>
              <p:cNvSpPr>
                <a:spLocks noChangeArrowheads="1"/>
              </p:cNvSpPr>
              <p:nvPr/>
            </p:nvSpPr>
            <p:spPr bwMode="auto">
              <a:xfrm>
                <a:off x="1772" y="2871"/>
                <a:ext cx="168" cy="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4644" name="Rectangle 16"/>
              <p:cNvSpPr>
                <a:spLocks noChangeArrowheads="1"/>
              </p:cNvSpPr>
              <p:nvPr/>
            </p:nvSpPr>
            <p:spPr bwMode="auto">
              <a:xfrm>
                <a:off x="1737" y="2912"/>
                <a:ext cx="648" cy="81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54641" name="Rectangle 17"/>
            <p:cNvSpPr>
              <a:spLocks noChangeArrowheads="1"/>
            </p:cNvSpPr>
            <p:nvPr/>
          </p:nvSpPr>
          <p:spPr bwMode="auto">
            <a:xfrm>
              <a:off x="1736" y="2912"/>
              <a:ext cx="648" cy="176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 rot="1407583">
            <a:off x="5092700" y="587375"/>
            <a:ext cx="1028700" cy="1365250"/>
            <a:chOff x="1740" y="2872"/>
            <a:chExt cx="648" cy="860"/>
          </a:xfrm>
        </p:grpSpPr>
        <p:grpSp>
          <p:nvGrpSpPr>
            <p:cNvPr id="154635" name="Group 21"/>
            <p:cNvGrpSpPr>
              <a:grpSpLocks/>
            </p:cNvGrpSpPr>
            <p:nvPr/>
          </p:nvGrpSpPr>
          <p:grpSpPr bwMode="auto">
            <a:xfrm>
              <a:off x="1740" y="2872"/>
              <a:ext cx="648" cy="860"/>
              <a:chOff x="1740" y="2872"/>
              <a:chExt cx="648" cy="860"/>
            </a:xfrm>
          </p:grpSpPr>
          <p:sp>
            <p:nvSpPr>
              <p:cNvPr id="154637" name="Oval 22"/>
              <p:cNvSpPr>
                <a:spLocks noChangeArrowheads="1"/>
              </p:cNvSpPr>
              <p:nvPr/>
            </p:nvSpPr>
            <p:spPr bwMode="auto">
              <a:xfrm>
                <a:off x="2193" y="2870"/>
                <a:ext cx="168" cy="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4638" name="Oval 23"/>
              <p:cNvSpPr>
                <a:spLocks noChangeArrowheads="1"/>
              </p:cNvSpPr>
              <p:nvPr/>
            </p:nvSpPr>
            <p:spPr bwMode="auto">
              <a:xfrm>
                <a:off x="1772" y="2872"/>
                <a:ext cx="168" cy="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54639" name="Rectangle 24"/>
              <p:cNvSpPr>
                <a:spLocks noChangeArrowheads="1"/>
              </p:cNvSpPr>
              <p:nvPr/>
            </p:nvSpPr>
            <p:spPr bwMode="auto">
              <a:xfrm>
                <a:off x="1738" y="2913"/>
                <a:ext cx="648" cy="81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54636" name="Rectangle 25"/>
            <p:cNvSpPr>
              <a:spLocks noChangeArrowheads="1"/>
            </p:cNvSpPr>
            <p:nvPr/>
          </p:nvSpPr>
          <p:spPr bwMode="auto">
            <a:xfrm>
              <a:off x="1737" y="2912"/>
              <a:ext cx="648" cy="176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5049838" y="3735388"/>
            <a:ext cx="0" cy="20351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30748" name="Oval 28"/>
          <p:cNvSpPr>
            <a:spLocks noChangeArrowheads="1"/>
          </p:cNvSpPr>
          <p:nvPr/>
        </p:nvSpPr>
        <p:spPr bwMode="auto">
          <a:xfrm>
            <a:off x="4943475" y="3630613"/>
            <a:ext cx="2286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4633" name="23 CuadroTexto"/>
          <p:cNvSpPr txBox="1">
            <a:spLocks noChangeArrowheads="1"/>
          </p:cNvSpPr>
          <p:nvPr/>
        </p:nvSpPr>
        <p:spPr bwMode="auto">
          <a:xfrm>
            <a:off x="-319088" y="0"/>
            <a:ext cx="9737726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>
                <a:solidFill>
                  <a:srgbClr val="FFFFFF"/>
                </a:solidFill>
                <a:latin typeface="Arial" charset="0"/>
                <a:cs typeface="Arial" charset="0"/>
              </a:rPr>
              <a:t>Trayectoria seguida por la bola sobre la plataforma del camión vista desde arriba…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5049838" y="1663700"/>
            <a:ext cx="0" cy="20621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3333 -0.30092 " pathEditMode="relative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-0.306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77778E-6 L 0.06423 -0.2787 " pathEditMode="relative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811 L -0.00104 -0.322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0" grpId="1" animBg="1"/>
      <p:bldP spid="30747" grpId="0" animBg="1"/>
      <p:bldP spid="30748" grpId="0" animBg="1"/>
      <p:bldP spid="30748" grpId="1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3" descr="carret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4989513" y="895350"/>
            <a:ext cx="0" cy="5486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53200" y="4592638"/>
            <a:ext cx="2135188" cy="779462"/>
            <a:chOff x="1260" y="1867"/>
            <a:chExt cx="3300" cy="1205"/>
          </a:xfrm>
        </p:grpSpPr>
        <p:sp>
          <p:nvSpPr>
            <p:cNvPr id="155662" name="Freeform 6"/>
            <p:cNvSpPr>
              <a:spLocks/>
            </p:cNvSpPr>
            <p:nvPr/>
          </p:nvSpPr>
          <p:spPr bwMode="auto">
            <a:xfrm>
              <a:off x="3988" y="2137"/>
              <a:ext cx="96" cy="64"/>
            </a:xfrm>
            <a:custGeom>
              <a:avLst/>
              <a:gdLst>
                <a:gd name="T0" fmla="*/ 125376 w 67"/>
                <a:gd name="T1" fmla="*/ 0 h 44"/>
                <a:gd name="T2" fmla="*/ 43627 w 67"/>
                <a:gd name="T3" fmla="*/ 111527 h 44"/>
                <a:gd name="T4" fmla="*/ 0 w 67"/>
                <a:gd name="T5" fmla="*/ 111527 h 44"/>
                <a:gd name="T6" fmla="*/ 43627 w 67"/>
                <a:gd name="T7" fmla="*/ 56436 h 44"/>
                <a:gd name="T8" fmla="*/ 103444 w 67"/>
                <a:gd name="T9" fmla="*/ 0 h 44"/>
                <a:gd name="T10" fmla="*/ 125376 w 67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44"/>
                <a:gd name="T20" fmla="*/ 67 w 67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44">
                  <a:moveTo>
                    <a:pt x="67" y="0"/>
                  </a:moveTo>
                  <a:lnTo>
                    <a:pt x="23" y="44"/>
                  </a:lnTo>
                  <a:lnTo>
                    <a:pt x="0" y="44"/>
                  </a:lnTo>
                  <a:lnTo>
                    <a:pt x="23" y="22"/>
                  </a:lnTo>
                  <a:lnTo>
                    <a:pt x="56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63" name="Freeform 7"/>
            <p:cNvSpPr>
              <a:spLocks/>
            </p:cNvSpPr>
            <p:nvPr/>
          </p:nvSpPr>
          <p:spPr bwMode="auto">
            <a:xfrm>
              <a:off x="3812" y="2407"/>
              <a:ext cx="513" cy="351"/>
            </a:xfrm>
            <a:custGeom>
              <a:avLst/>
              <a:gdLst>
                <a:gd name="T0" fmla="*/ 0 w 358"/>
                <a:gd name="T1" fmla="*/ 443415 h 245"/>
                <a:gd name="T2" fmla="*/ 427692 w 358"/>
                <a:gd name="T3" fmla="*/ 0 h 245"/>
                <a:gd name="T4" fmla="*/ 534893 w 358"/>
                <a:gd name="T5" fmla="*/ 0 h 245"/>
                <a:gd name="T6" fmla="*/ 662183 w 358"/>
                <a:gd name="T7" fmla="*/ 42833 h 245"/>
                <a:gd name="T8" fmla="*/ 683210 w 358"/>
                <a:gd name="T9" fmla="*/ 62393 h 245"/>
                <a:gd name="T10" fmla="*/ 683210 w 358"/>
                <a:gd name="T11" fmla="*/ 83438 h 245"/>
                <a:gd name="T12" fmla="*/ 662183 w 358"/>
                <a:gd name="T13" fmla="*/ 128062 h 245"/>
                <a:gd name="T14" fmla="*/ 513311 w 358"/>
                <a:gd name="T15" fmla="*/ 443415 h 245"/>
                <a:gd name="T16" fmla="*/ 150402 w 358"/>
                <a:gd name="T17" fmla="*/ 466019 h 245"/>
                <a:gd name="T18" fmla="*/ 0 w 358"/>
                <a:gd name="T19" fmla="*/ 443415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8"/>
                <a:gd name="T31" fmla="*/ 0 h 245"/>
                <a:gd name="T32" fmla="*/ 358 w 358"/>
                <a:gd name="T33" fmla="*/ 245 h 2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8" h="245">
                  <a:moveTo>
                    <a:pt x="0" y="233"/>
                  </a:moveTo>
                  <a:lnTo>
                    <a:pt x="224" y="0"/>
                  </a:lnTo>
                  <a:lnTo>
                    <a:pt x="280" y="0"/>
                  </a:lnTo>
                  <a:lnTo>
                    <a:pt x="347" y="22"/>
                  </a:lnTo>
                  <a:lnTo>
                    <a:pt x="358" y="33"/>
                  </a:lnTo>
                  <a:lnTo>
                    <a:pt x="358" y="44"/>
                  </a:lnTo>
                  <a:lnTo>
                    <a:pt x="347" y="67"/>
                  </a:lnTo>
                  <a:lnTo>
                    <a:pt x="269" y="233"/>
                  </a:lnTo>
                  <a:lnTo>
                    <a:pt x="79" y="245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64" name="Freeform 8"/>
            <p:cNvSpPr>
              <a:spLocks/>
            </p:cNvSpPr>
            <p:nvPr/>
          </p:nvSpPr>
          <p:spPr bwMode="auto">
            <a:xfrm>
              <a:off x="4084" y="2424"/>
              <a:ext cx="162" cy="317"/>
            </a:xfrm>
            <a:custGeom>
              <a:avLst/>
              <a:gdLst>
                <a:gd name="T0" fmla="*/ 256540 w 112"/>
                <a:gd name="T1" fmla="*/ 0 h 222"/>
                <a:gd name="T2" fmla="*/ 256540 w 112"/>
                <a:gd name="T3" fmla="*/ 20112 h 222"/>
                <a:gd name="T4" fmla="*/ 0 w 112"/>
                <a:gd name="T5" fmla="*/ 393971 h 222"/>
                <a:gd name="T6" fmla="*/ 0 60000 65536"/>
                <a:gd name="T7" fmla="*/ 0 60000 65536"/>
                <a:gd name="T8" fmla="*/ 0 60000 65536"/>
                <a:gd name="T9" fmla="*/ 0 w 112"/>
                <a:gd name="T10" fmla="*/ 0 h 222"/>
                <a:gd name="T11" fmla="*/ 112 w 112"/>
                <a:gd name="T12" fmla="*/ 222 h 2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222">
                  <a:moveTo>
                    <a:pt x="112" y="0"/>
                  </a:moveTo>
                  <a:lnTo>
                    <a:pt x="112" y="11"/>
                  </a:lnTo>
                  <a:lnTo>
                    <a:pt x="0" y="2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65" name="Freeform 9"/>
            <p:cNvSpPr>
              <a:spLocks/>
            </p:cNvSpPr>
            <p:nvPr/>
          </p:nvSpPr>
          <p:spPr bwMode="auto">
            <a:xfrm>
              <a:off x="3348" y="2265"/>
              <a:ext cx="481" cy="287"/>
            </a:xfrm>
            <a:custGeom>
              <a:avLst/>
              <a:gdLst>
                <a:gd name="T0" fmla="*/ 0 w 336"/>
                <a:gd name="T1" fmla="*/ 348659 h 200"/>
                <a:gd name="T2" fmla="*/ 168797 w 336"/>
                <a:gd name="T3" fmla="*/ 194906 h 200"/>
                <a:gd name="T4" fmla="*/ 420035 w 336"/>
                <a:gd name="T5" fmla="*/ 21657 h 200"/>
                <a:gd name="T6" fmla="*/ 526290 w 336"/>
                <a:gd name="T7" fmla="*/ 0 h 200"/>
                <a:gd name="T8" fmla="*/ 566644 w 336"/>
                <a:gd name="T9" fmla="*/ 0 h 200"/>
                <a:gd name="T10" fmla="*/ 566644 w 336"/>
                <a:gd name="T11" fmla="*/ 21657 h 200"/>
                <a:gd name="T12" fmla="*/ 608861 w 336"/>
                <a:gd name="T13" fmla="*/ 63997 h 200"/>
                <a:gd name="T14" fmla="*/ 630601 w 336"/>
                <a:gd name="T15" fmla="*/ 174034 h 200"/>
                <a:gd name="T16" fmla="*/ 420035 w 336"/>
                <a:gd name="T17" fmla="*/ 327259 h 200"/>
                <a:gd name="T18" fmla="*/ 20776 w 336"/>
                <a:gd name="T19" fmla="*/ 390534 h 200"/>
                <a:gd name="T20" fmla="*/ 0 w 336"/>
                <a:gd name="T21" fmla="*/ 348659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6"/>
                <a:gd name="T34" fmla="*/ 0 h 200"/>
                <a:gd name="T35" fmla="*/ 336 w 336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6" h="200">
                  <a:moveTo>
                    <a:pt x="0" y="178"/>
                  </a:moveTo>
                  <a:lnTo>
                    <a:pt x="90" y="100"/>
                  </a:lnTo>
                  <a:lnTo>
                    <a:pt x="224" y="11"/>
                  </a:lnTo>
                  <a:lnTo>
                    <a:pt x="280" y="0"/>
                  </a:lnTo>
                  <a:lnTo>
                    <a:pt x="302" y="0"/>
                  </a:lnTo>
                  <a:lnTo>
                    <a:pt x="302" y="11"/>
                  </a:lnTo>
                  <a:lnTo>
                    <a:pt x="324" y="33"/>
                  </a:lnTo>
                  <a:lnTo>
                    <a:pt x="336" y="89"/>
                  </a:lnTo>
                  <a:lnTo>
                    <a:pt x="224" y="167"/>
                  </a:lnTo>
                  <a:lnTo>
                    <a:pt x="11" y="20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66" name="Freeform 10"/>
            <p:cNvSpPr>
              <a:spLocks/>
            </p:cNvSpPr>
            <p:nvPr/>
          </p:nvSpPr>
          <p:spPr bwMode="auto">
            <a:xfrm>
              <a:off x="3988" y="1995"/>
              <a:ext cx="209" cy="174"/>
            </a:xfrm>
            <a:custGeom>
              <a:avLst/>
              <a:gdLst>
                <a:gd name="T0" fmla="*/ 209200 w 146"/>
                <a:gd name="T1" fmla="*/ 19686 h 122"/>
                <a:gd name="T2" fmla="*/ 190157 w 146"/>
                <a:gd name="T3" fmla="*/ 19686 h 122"/>
                <a:gd name="T4" fmla="*/ 147650 w 146"/>
                <a:gd name="T5" fmla="*/ 0 h 122"/>
                <a:gd name="T6" fmla="*/ 42573 w 146"/>
                <a:gd name="T7" fmla="*/ 0 h 122"/>
                <a:gd name="T8" fmla="*/ 0 w 146"/>
                <a:gd name="T9" fmla="*/ 173873 h 122"/>
                <a:gd name="T10" fmla="*/ 21693 w 146"/>
                <a:gd name="T11" fmla="*/ 213678 h 122"/>
                <a:gd name="T12" fmla="*/ 105176 w 146"/>
                <a:gd name="T13" fmla="*/ 193959 h 122"/>
                <a:gd name="T14" fmla="*/ 147650 w 146"/>
                <a:gd name="T15" fmla="*/ 173873 h 122"/>
                <a:gd name="T16" fmla="*/ 190157 w 146"/>
                <a:gd name="T17" fmla="*/ 137015 h 122"/>
                <a:gd name="T18" fmla="*/ 272974 w 146"/>
                <a:gd name="T19" fmla="*/ 97862 h 122"/>
                <a:gd name="T20" fmla="*/ 209200 w 146"/>
                <a:gd name="T21" fmla="*/ 19686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122"/>
                <a:gd name="T35" fmla="*/ 146 w 146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122">
                  <a:moveTo>
                    <a:pt x="112" y="11"/>
                  </a:moveTo>
                  <a:lnTo>
                    <a:pt x="101" y="11"/>
                  </a:lnTo>
                  <a:lnTo>
                    <a:pt x="79" y="0"/>
                  </a:lnTo>
                  <a:lnTo>
                    <a:pt x="23" y="0"/>
                  </a:lnTo>
                  <a:lnTo>
                    <a:pt x="0" y="100"/>
                  </a:lnTo>
                  <a:lnTo>
                    <a:pt x="12" y="122"/>
                  </a:lnTo>
                  <a:lnTo>
                    <a:pt x="56" y="111"/>
                  </a:lnTo>
                  <a:lnTo>
                    <a:pt x="79" y="100"/>
                  </a:lnTo>
                  <a:lnTo>
                    <a:pt x="101" y="78"/>
                  </a:lnTo>
                  <a:lnTo>
                    <a:pt x="146" y="56"/>
                  </a:lnTo>
                  <a:lnTo>
                    <a:pt x="112" y="1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67" name="Freeform 11"/>
            <p:cNvSpPr>
              <a:spLocks/>
            </p:cNvSpPr>
            <p:nvPr/>
          </p:nvSpPr>
          <p:spPr bwMode="auto">
            <a:xfrm>
              <a:off x="3348" y="2265"/>
              <a:ext cx="481" cy="287"/>
            </a:xfrm>
            <a:custGeom>
              <a:avLst/>
              <a:gdLst>
                <a:gd name="T0" fmla="*/ 0 w 336"/>
                <a:gd name="T1" fmla="*/ 348659 h 200"/>
                <a:gd name="T2" fmla="*/ 168797 w 336"/>
                <a:gd name="T3" fmla="*/ 194906 h 200"/>
                <a:gd name="T4" fmla="*/ 420035 w 336"/>
                <a:gd name="T5" fmla="*/ 21657 h 200"/>
                <a:gd name="T6" fmla="*/ 526290 w 336"/>
                <a:gd name="T7" fmla="*/ 0 h 200"/>
                <a:gd name="T8" fmla="*/ 566644 w 336"/>
                <a:gd name="T9" fmla="*/ 0 h 200"/>
                <a:gd name="T10" fmla="*/ 566644 w 336"/>
                <a:gd name="T11" fmla="*/ 21657 h 200"/>
                <a:gd name="T12" fmla="*/ 608861 w 336"/>
                <a:gd name="T13" fmla="*/ 63997 h 200"/>
                <a:gd name="T14" fmla="*/ 630601 w 336"/>
                <a:gd name="T15" fmla="*/ 174034 h 200"/>
                <a:gd name="T16" fmla="*/ 420035 w 336"/>
                <a:gd name="T17" fmla="*/ 327259 h 200"/>
                <a:gd name="T18" fmla="*/ 20776 w 336"/>
                <a:gd name="T19" fmla="*/ 390534 h 200"/>
                <a:gd name="T20" fmla="*/ 0 w 336"/>
                <a:gd name="T21" fmla="*/ 348659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6"/>
                <a:gd name="T34" fmla="*/ 0 h 200"/>
                <a:gd name="T35" fmla="*/ 336 w 336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6" h="200">
                  <a:moveTo>
                    <a:pt x="0" y="178"/>
                  </a:moveTo>
                  <a:lnTo>
                    <a:pt x="90" y="100"/>
                  </a:lnTo>
                  <a:lnTo>
                    <a:pt x="224" y="11"/>
                  </a:lnTo>
                  <a:lnTo>
                    <a:pt x="280" y="0"/>
                  </a:lnTo>
                  <a:lnTo>
                    <a:pt x="302" y="0"/>
                  </a:lnTo>
                  <a:lnTo>
                    <a:pt x="302" y="11"/>
                  </a:lnTo>
                  <a:lnTo>
                    <a:pt x="324" y="33"/>
                  </a:lnTo>
                  <a:lnTo>
                    <a:pt x="336" y="89"/>
                  </a:lnTo>
                  <a:lnTo>
                    <a:pt x="224" y="167"/>
                  </a:lnTo>
                  <a:lnTo>
                    <a:pt x="11" y="20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68" name="Freeform 12"/>
            <p:cNvSpPr>
              <a:spLocks/>
            </p:cNvSpPr>
            <p:nvPr/>
          </p:nvSpPr>
          <p:spPr bwMode="auto">
            <a:xfrm>
              <a:off x="3414" y="2296"/>
              <a:ext cx="383" cy="223"/>
            </a:xfrm>
            <a:custGeom>
              <a:avLst/>
              <a:gdLst>
                <a:gd name="T0" fmla="*/ 465559 w 268"/>
                <a:gd name="T1" fmla="*/ 0 h 156"/>
                <a:gd name="T2" fmla="*/ 445242 w 268"/>
                <a:gd name="T3" fmla="*/ 0 h 156"/>
                <a:gd name="T4" fmla="*/ 385081 w 268"/>
                <a:gd name="T5" fmla="*/ 20386 h 156"/>
                <a:gd name="T6" fmla="*/ 344481 w 268"/>
                <a:gd name="T7" fmla="*/ 40805 h 156"/>
                <a:gd name="T8" fmla="*/ 201804 w 268"/>
                <a:gd name="T9" fmla="*/ 122383 h 156"/>
                <a:gd name="T10" fmla="*/ 0 w 268"/>
                <a:gd name="T11" fmla="*/ 286130 h 156"/>
                <a:gd name="T12" fmla="*/ 161655 w 268"/>
                <a:gd name="T13" fmla="*/ 265284 h 156"/>
                <a:gd name="T14" fmla="*/ 385081 w 268"/>
                <a:gd name="T15" fmla="*/ 40805 h 156"/>
                <a:gd name="T16" fmla="*/ 485901 w 268"/>
                <a:gd name="T17" fmla="*/ 40805 h 156"/>
                <a:gd name="T18" fmla="*/ 465559 w 268"/>
                <a:gd name="T19" fmla="*/ 0 h 1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8"/>
                <a:gd name="T31" fmla="*/ 0 h 156"/>
                <a:gd name="T32" fmla="*/ 268 w 268"/>
                <a:gd name="T33" fmla="*/ 156 h 1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8" h="156">
                  <a:moveTo>
                    <a:pt x="257" y="0"/>
                  </a:moveTo>
                  <a:lnTo>
                    <a:pt x="246" y="0"/>
                  </a:lnTo>
                  <a:lnTo>
                    <a:pt x="212" y="11"/>
                  </a:lnTo>
                  <a:lnTo>
                    <a:pt x="190" y="22"/>
                  </a:lnTo>
                  <a:lnTo>
                    <a:pt x="112" y="67"/>
                  </a:lnTo>
                  <a:lnTo>
                    <a:pt x="0" y="156"/>
                  </a:lnTo>
                  <a:lnTo>
                    <a:pt x="89" y="145"/>
                  </a:lnTo>
                  <a:lnTo>
                    <a:pt x="212" y="22"/>
                  </a:lnTo>
                  <a:lnTo>
                    <a:pt x="268" y="2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69" name="Freeform 13"/>
            <p:cNvSpPr>
              <a:spLocks/>
            </p:cNvSpPr>
            <p:nvPr/>
          </p:nvSpPr>
          <p:spPr bwMode="auto">
            <a:xfrm>
              <a:off x="1572" y="1931"/>
              <a:ext cx="2802" cy="1082"/>
            </a:xfrm>
            <a:custGeom>
              <a:avLst/>
              <a:gdLst>
                <a:gd name="T0" fmla="*/ 335924 w 1957"/>
                <a:gd name="T1" fmla="*/ 1017507 h 755"/>
                <a:gd name="T2" fmla="*/ 84618 w 1957"/>
                <a:gd name="T3" fmla="*/ 677514 h 755"/>
                <a:gd name="T4" fmla="*/ 42757 w 1957"/>
                <a:gd name="T5" fmla="*/ 359020 h 755"/>
                <a:gd name="T6" fmla="*/ 105406 w 1957"/>
                <a:gd name="T7" fmla="*/ 125634 h 755"/>
                <a:gd name="T8" fmla="*/ 169139 w 1957"/>
                <a:gd name="T9" fmla="*/ 145960 h 755"/>
                <a:gd name="T10" fmla="*/ 190679 w 1957"/>
                <a:gd name="T11" fmla="*/ 212789 h 755"/>
                <a:gd name="T12" fmla="*/ 230856 w 1957"/>
                <a:gd name="T13" fmla="*/ 233964 h 755"/>
                <a:gd name="T14" fmla="*/ 273847 w 1957"/>
                <a:gd name="T15" fmla="*/ 253522 h 755"/>
                <a:gd name="T16" fmla="*/ 294637 w 1957"/>
                <a:gd name="T17" fmla="*/ 359020 h 755"/>
                <a:gd name="T18" fmla="*/ 315764 w 1957"/>
                <a:gd name="T19" fmla="*/ 445320 h 755"/>
                <a:gd name="T20" fmla="*/ 651512 w 1957"/>
                <a:gd name="T21" fmla="*/ 677514 h 755"/>
                <a:gd name="T22" fmla="*/ 1134316 w 1957"/>
                <a:gd name="T23" fmla="*/ 763968 h 755"/>
                <a:gd name="T24" fmla="*/ 1365188 w 1957"/>
                <a:gd name="T25" fmla="*/ 784837 h 755"/>
                <a:gd name="T26" fmla="*/ 1785970 w 1957"/>
                <a:gd name="T27" fmla="*/ 933492 h 755"/>
                <a:gd name="T28" fmla="*/ 2037825 w 1957"/>
                <a:gd name="T29" fmla="*/ 1017507 h 755"/>
                <a:gd name="T30" fmla="*/ 2268426 w 1957"/>
                <a:gd name="T31" fmla="*/ 806341 h 755"/>
                <a:gd name="T32" fmla="*/ 2479129 w 1957"/>
                <a:gd name="T33" fmla="*/ 615191 h 755"/>
                <a:gd name="T34" fmla="*/ 2499532 w 1957"/>
                <a:gd name="T35" fmla="*/ 593572 h 755"/>
                <a:gd name="T36" fmla="*/ 2329954 w 1957"/>
                <a:gd name="T37" fmla="*/ 167903 h 755"/>
                <a:gd name="T38" fmla="*/ 2351179 w 1957"/>
                <a:gd name="T39" fmla="*/ 40905 h 755"/>
                <a:gd name="T40" fmla="*/ 2436041 w 1957"/>
                <a:gd name="T41" fmla="*/ 0 h 755"/>
                <a:gd name="T42" fmla="*/ 3024070 w 1957"/>
                <a:gd name="T43" fmla="*/ 212789 h 755"/>
                <a:gd name="T44" fmla="*/ 2582320 w 1957"/>
                <a:gd name="T45" fmla="*/ 233964 h 755"/>
                <a:gd name="T46" fmla="*/ 2688080 w 1957"/>
                <a:gd name="T47" fmla="*/ 359020 h 755"/>
                <a:gd name="T48" fmla="*/ 2730677 w 1957"/>
                <a:gd name="T49" fmla="*/ 381103 h 755"/>
                <a:gd name="T50" fmla="*/ 2792746 w 1957"/>
                <a:gd name="T51" fmla="*/ 423886 h 755"/>
                <a:gd name="T52" fmla="*/ 2836075 w 1957"/>
                <a:gd name="T53" fmla="*/ 445320 h 755"/>
                <a:gd name="T54" fmla="*/ 2751374 w 1957"/>
                <a:gd name="T55" fmla="*/ 487665 h 755"/>
                <a:gd name="T56" fmla="*/ 2582320 w 1957"/>
                <a:gd name="T57" fmla="*/ 593572 h 755"/>
                <a:gd name="T58" fmla="*/ 2436041 w 1957"/>
                <a:gd name="T59" fmla="*/ 763968 h 755"/>
                <a:gd name="T60" fmla="*/ 2688080 w 1957"/>
                <a:gd name="T61" fmla="*/ 698879 h 755"/>
                <a:gd name="T62" fmla="*/ 2939557 w 1957"/>
                <a:gd name="T63" fmla="*/ 593572 h 755"/>
                <a:gd name="T64" fmla="*/ 3108368 w 1957"/>
                <a:gd name="T65" fmla="*/ 466299 h 755"/>
                <a:gd name="T66" fmla="*/ 3170421 w 1957"/>
                <a:gd name="T67" fmla="*/ 466299 h 755"/>
                <a:gd name="T68" fmla="*/ 3193101 w 1957"/>
                <a:gd name="T69" fmla="*/ 487665 h 755"/>
                <a:gd name="T70" fmla="*/ 3318817 w 1957"/>
                <a:gd name="T71" fmla="*/ 318154 h 755"/>
                <a:gd name="T72" fmla="*/ 3339598 w 1957"/>
                <a:gd name="T73" fmla="*/ 274829 h 755"/>
                <a:gd name="T74" fmla="*/ 3379957 w 1957"/>
                <a:gd name="T75" fmla="*/ 253522 h 755"/>
                <a:gd name="T76" fmla="*/ 3360299 w 1957"/>
                <a:gd name="T77" fmla="*/ 167903 h 755"/>
                <a:gd name="T78" fmla="*/ 3379957 w 1957"/>
                <a:gd name="T79" fmla="*/ 105054 h 755"/>
                <a:gd name="T80" fmla="*/ 3570619 w 1957"/>
                <a:gd name="T81" fmla="*/ 40905 h 755"/>
                <a:gd name="T82" fmla="*/ 3654985 w 1957"/>
                <a:gd name="T83" fmla="*/ 105054 h 755"/>
                <a:gd name="T84" fmla="*/ 3676010 w 1957"/>
                <a:gd name="T85" fmla="*/ 274829 h 755"/>
                <a:gd name="T86" fmla="*/ 3549575 w 1957"/>
                <a:gd name="T87" fmla="*/ 552786 h 755"/>
                <a:gd name="T88" fmla="*/ 3296696 w 1957"/>
                <a:gd name="T89" fmla="*/ 890149 h 755"/>
                <a:gd name="T90" fmla="*/ 3108368 w 1957"/>
                <a:gd name="T91" fmla="*/ 1124760 h 755"/>
                <a:gd name="T92" fmla="*/ 2351179 w 1957"/>
                <a:gd name="T93" fmla="*/ 1442368 h 755"/>
                <a:gd name="T94" fmla="*/ 716479 w 1957"/>
                <a:gd name="T95" fmla="*/ 1146279 h 7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57"/>
                <a:gd name="T145" fmla="*/ 0 h 755"/>
                <a:gd name="T146" fmla="*/ 1957 w 1957"/>
                <a:gd name="T147" fmla="*/ 755 h 7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57" h="755">
                  <a:moveTo>
                    <a:pt x="381" y="600"/>
                  </a:moveTo>
                  <a:lnTo>
                    <a:pt x="179" y="533"/>
                  </a:lnTo>
                  <a:lnTo>
                    <a:pt x="0" y="500"/>
                  </a:lnTo>
                  <a:lnTo>
                    <a:pt x="45" y="355"/>
                  </a:lnTo>
                  <a:lnTo>
                    <a:pt x="34" y="255"/>
                  </a:lnTo>
                  <a:lnTo>
                    <a:pt x="23" y="188"/>
                  </a:lnTo>
                  <a:lnTo>
                    <a:pt x="45" y="77"/>
                  </a:lnTo>
                  <a:lnTo>
                    <a:pt x="56" y="66"/>
                  </a:lnTo>
                  <a:lnTo>
                    <a:pt x="79" y="66"/>
                  </a:lnTo>
                  <a:lnTo>
                    <a:pt x="90" y="77"/>
                  </a:lnTo>
                  <a:lnTo>
                    <a:pt x="90" y="100"/>
                  </a:lnTo>
                  <a:lnTo>
                    <a:pt x="101" y="111"/>
                  </a:lnTo>
                  <a:lnTo>
                    <a:pt x="101" y="122"/>
                  </a:lnTo>
                  <a:lnTo>
                    <a:pt x="123" y="122"/>
                  </a:lnTo>
                  <a:lnTo>
                    <a:pt x="135" y="133"/>
                  </a:lnTo>
                  <a:lnTo>
                    <a:pt x="146" y="133"/>
                  </a:lnTo>
                  <a:lnTo>
                    <a:pt x="157" y="155"/>
                  </a:lnTo>
                  <a:lnTo>
                    <a:pt x="157" y="188"/>
                  </a:lnTo>
                  <a:lnTo>
                    <a:pt x="168" y="222"/>
                  </a:lnTo>
                  <a:lnTo>
                    <a:pt x="168" y="233"/>
                  </a:lnTo>
                  <a:lnTo>
                    <a:pt x="202" y="266"/>
                  </a:lnTo>
                  <a:lnTo>
                    <a:pt x="347" y="355"/>
                  </a:lnTo>
                  <a:lnTo>
                    <a:pt x="369" y="355"/>
                  </a:lnTo>
                  <a:lnTo>
                    <a:pt x="604" y="400"/>
                  </a:lnTo>
                  <a:lnTo>
                    <a:pt x="660" y="400"/>
                  </a:lnTo>
                  <a:lnTo>
                    <a:pt x="727" y="411"/>
                  </a:lnTo>
                  <a:lnTo>
                    <a:pt x="794" y="433"/>
                  </a:lnTo>
                  <a:lnTo>
                    <a:pt x="951" y="489"/>
                  </a:lnTo>
                  <a:lnTo>
                    <a:pt x="1074" y="522"/>
                  </a:lnTo>
                  <a:lnTo>
                    <a:pt x="1085" y="533"/>
                  </a:lnTo>
                  <a:lnTo>
                    <a:pt x="1096" y="533"/>
                  </a:lnTo>
                  <a:lnTo>
                    <a:pt x="1208" y="422"/>
                  </a:lnTo>
                  <a:lnTo>
                    <a:pt x="1286" y="366"/>
                  </a:lnTo>
                  <a:lnTo>
                    <a:pt x="1320" y="322"/>
                  </a:lnTo>
                  <a:lnTo>
                    <a:pt x="1331" y="322"/>
                  </a:lnTo>
                  <a:lnTo>
                    <a:pt x="1331" y="311"/>
                  </a:lnTo>
                  <a:lnTo>
                    <a:pt x="1264" y="166"/>
                  </a:lnTo>
                  <a:lnTo>
                    <a:pt x="1241" y="88"/>
                  </a:lnTo>
                  <a:lnTo>
                    <a:pt x="1241" y="44"/>
                  </a:lnTo>
                  <a:lnTo>
                    <a:pt x="1252" y="22"/>
                  </a:lnTo>
                  <a:lnTo>
                    <a:pt x="1252" y="0"/>
                  </a:lnTo>
                  <a:lnTo>
                    <a:pt x="1297" y="0"/>
                  </a:lnTo>
                  <a:lnTo>
                    <a:pt x="1610" y="22"/>
                  </a:lnTo>
                  <a:lnTo>
                    <a:pt x="1610" y="111"/>
                  </a:lnTo>
                  <a:lnTo>
                    <a:pt x="1510" y="111"/>
                  </a:lnTo>
                  <a:lnTo>
                    <a:pt x="1375" y="122"/>
                  </a:lnTo>
                  <a:lnTo>
                    <a:pt x="1420" y="177"/>
                  </a:lnTo>
                  <a:lnTo>
                    <a:pt x="1431" y="188"/>
                  </a:lnTo>
                  <a:lnTo>
                    <a:pt x="1431" y="200"/>
                  </a:lnTo>
                  <a:lnTo>
                    <a:pt x="1454" y="200"/>
                  </a:lnTo>
                  <a:lnTo>
                    <a:pt x="1476" y="211"/>
                  </a:lnTo>
                  <a:lnTo>
                    <a:pt x="1487" y="222"/>
                  </a:lnTo>
                  <a:lnTo>
                    <a:pt x="1498" y="222"/>
                  </a:lnTo>
                  <a:lnTo>
                    <a:pt x="1510" y="233"/>
                  </a:lnTo>
                  <a:lnTo>
                    <a:pt x="1532" y="233"/>
                  </a:lnTo>
                  <a:lnTo>
                    <a:pt x="1465" y="255"/>
                  </a:lnTo>
                  <a:lnTo>
                    <a:pt x="1431" y="277"/>
                  </a:lnTo>
                  <a:lnTo>
                    <a:pt x="1375" y="311"/>
                  </a:lnTo>
                  <a:lnTo>
                    <a:pt x="1342" y="344"/>
                  </a:lnTo>
                  <a:lnTo>
                    <a:pt x="1297" y="400"/>
                  </a:lnTo>
                  <a:lnTo>
                    <a:pt x="1364" y="389"/>
                  </a:lnTo>
                  <a:lnTo>
                    <a:pt x="1431" y="366"/>
                  </a:lnTo>
                  <a:lnTo>
                    <a:pt x="1498" y="333"/>
                  </a:lnTo>
                  <a:lnTo>
                    <a:pt x="1565" y="311"/>
                  </a:lnTo>
                  <a:lnTo>
                    <a:pt x="1633" y="266"/>
                  </a:lnTo>
                  <a:lnTo>
                    <a:pt x="1655" y="244"/>
                  </a:lnTo>
                  <a:lnTo>
                    <a:pt x="1677" y="233"/>
                  </a:lnTo>
                  <a:lnTo>
                    <a:pt x="1688" y="244"/>
                  </a:lnTo>
                  <a:lnTo>
                    <a:pt x="1688" y="255"/>
                  </a:lnTo>
                  <a:lnTo>
                    <a:pt x="1700" y="255"/>
                  </a:lnTo>
                  <a:lnTo>
                    <a:pt x="1767" y="188"/>
                  </a:lnTo>
                  <a:lnTo>
                    <a:pt x="1767" y="166"/>
                  </a:lnTo>
                  <a:lnTo>
                    <a:pt x="1778" y="155"/>
                  </a:lnTo>
                  <a:lnTo>
                    <a:pt x="1778" y="144"/>
                  </a:lnTo>
                  <a:lnTo>
                    <a:pt x="1789" y="144"/>
                  </a:lnTo>
                  <a:lnTo>
                    <a:pt x="1800" y="133"/>
                  </a:lnTo>
                  <a:lnTo>
                    <a:pt x="1789" y="133"/>
                  </a:lnTo>
                  <a:lnTo>
                    <a:pt x="1789" y="88"/>
                  </a:lnTo>
                  <a:lnTo>
                    <a:pt x="1800" y="66"/>
                  </a:lnTo>
                  <a:lnTo>
                    <a:pt x="1800" y="55"/>
                  </a:lnTo>
                  <a:lnTo>
                    <a:pt x="1890" y="22"/>
                  </a:lnTo>
                  <a:lnTo>
                    <a:pt x="1901" y="22"/>
                  </a:lnTo>
                  <a:lnTo>
                    <a:pt x="1923" y="33"/>
                  </a:lnTo>
                  <a:lnTo>
                    <a:pt x="1946" y="55"/>
                  </a:lnTo>
                  <a:lnTo>
                    <a:pt x="1957" y="77"/>
                  </a:lnTo>
                  <a:lnTo>
                    <a:pt x="1957" y="144"/>
                  </a:lnTo>
                  <a:lnTo>
                    <a:pt x="1946" y="177"/>
                  </a:lnTo>
                  <a:lnTo>
                    <a:pt x="1890" y="289"/>
                  </a:lnTo>
                  <a:lnTo>
                    <a:pt x="1778" y="455"/>
                  </a:lnTo>
                  <a:lnTo>
                    <a:pt x="1755" y="466"/>
                  </a:lnTo>
                  <a:lnTo>
                    <a:pt x="1722" y="500"/>
                  </a:lnTo>
                  <a:lnTo>
                    <a:pt x="1655" y="589"/>
                  </a:lnTo>
                  <a:lnTo>
                    <a:pt x="1633" y="622"/>
                  </a:lnTo>
                  <a:lnTo>
                    <a:pt x="1252" y="755"/>
                  </a:lnTo>
                  <a:lnTo>
                    <a:pt x="459" y="678"/>
                  </a:lnTo>
                  <a:lnTo>
                    <a:pt x="381" y="6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70" name="Freeform 14"/>
            <p:cNvSpPr>
              <a:spLocks/>
            </p:cNvSpPr>
            <p:nvPr/>
          </p:nvSpPr>
          <p:spPr bwMode="auto">
            <a:xfrm>
              <a:off x="1540" y="2105"/>
              <a:ext cx="223" cy="542"/>
            </a:xfrm>
            <a:custGeom>
              <a:avLst/>
              <a:gdLst>
                <a:gd name="T0" fmla="*/ 35937 w 157"/>
                <a:gd name="T1" fmla="*/ 728890 h 378"/>
                <a:gd name="T2" fmla="*/ 18418 w 157"/>
                <a:gd name="T3" fmla="*/ 706920 h 378"/>
                <a:gd name="T4" fmla="*/ 0 w 157"/>
                <a:gd name="T5" fmla="*/ 706920 h 378"/>
                <a:gd name="T6" fmla="*/ 0 w 157"/>
                <a:gd name="T7" fmla="*/ 577758 h 378"/>
                <a:gd name="T8" fmla="*/ 35937 w 157"/>
                <a:gd name="T9" fmla="*/ 469478 h 378"/>
                <a:gd name="T10" fmla="*/ 72502 w 157"/>
                <a:gd name="T11" fmla="*/ 469478 h 378"/>
                <a:gd name="T12" fmla="*/ 72502 w 157"/>
                <a:gd name="T13" fmla="*/ 234885 h 378"/>
                <a:gd name="T14" fmla="*/ 108428 w 157"/>
                <a:gd name="T15" fmla="*/ 127328 h 378"/>
                <a:gd name="T16" fmla="*/ 126829 w 157"/>
                <a:gd name="T17" fmla="*/ 63223 h 378"/>
                <a:gd name="T18" fmla="*/ 181590 w 157"/>
                <a:gd name="T19" fmla="*/ 0 h 378"/>
                <a:gd name="T20" fmla="*/ 198206 w 157"/>
                <a:gd name="T21" fmla="*/ 0 h 378"/>
                <a:gd name="T22" fmla="*/ 234369 w 157"/>
                <a:gd name="T23" fmla="*/ 41143 h 378"/>
                <a:gd name="T24" fmla="*/ 253123 w 157"/>
                <a:gd name="T25" fmla="*/ 41143 h 378"/>
                <a:gd name="T26" fmla="*/ 253123 w 157"/>
                <a:gd name="T27" fmla="*/ 150034 h 378"/>
                <a:gd name="T28" fmla="*/ 234369 w 157"/>
                <a:gd name="T29" fmla="*/ 256038 h 378"/>
                <a:gd name="T30" fmla="*/ 216185 w 157"/>
                <a:gd name="T31" fmla="*/ 299554 h 378"/>
                <a:gd name="T32" fmla="*/ 181590 w 157"/>
                <a:gd name="T33" fmla="*/ 343179 h 378"/>
                <a:gd name="T34" fmla="*/ 163164 w 157"/>
                <a:gd name="T35" fmla="*/ 384350 h 378"/>
                <a:gd name="T36" fmla="*/ 145660 w 157"/>
                <a:gd name="T37" fmla="*/ 557887 h 378"/>
                <a:gd name="T38" fmla="*/ 126829 w 157"/>
                <a:gd name="T39" fmla="*/ 557887 h 378"/>
                <a:gd name="T40" fmla="*/ 72502 w 157"/>
                <a:gd name="T41" fmla="*/ 683621 h 378"/>
                <a:gd name="T42" fmla="*/ 54750 w 157"/>
                <a:gd name="T43" fmla="*/ 706920 h 378"/>
                <a:gd name="T44" fmla="*/ 35937 w 157"/>
                <a:gd name="T45" fmla="*/ 728890 h 37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7"/>
                <a:gd name="T70" fmla="*/ 0 h 378"/>
                <a:gd name="T71" fmla="*/ 157 w 157"/>
                <a:gd name="T72" fmla="*/ 378 h 37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7" h="378">
                  <a:moveTo>
                    <a:pt x="22" y="378"/>
                  </a:moveTo>
                  <a:lnTo>
                    <a:pt x="11" y="367"/>
                  </a:lnTo>
                  <a:lnTo>
                    <a:pt x="0" y="367"/>
                  </a:lnTo>
                  <a:lnTo>
                    <a:pt x="0" y="300"/>
                  </a:lnTo>
                  <a:lnTo>
                    <a:pt x="22" y="244"/>
                  </a:lnTo>
                  <a:lnTo>
                    <a:pt x="45" y="244"/>
                  </a:lnTo>
                  <a:lnTo>
                    <a:pt x="45" y="122"/>
                  </a:lnTo>
                  <a:lnTo>
                    <a:pt x="67" y="66"/>
                  </a:lnTo>
                  <a:lnTo>
                    <a:pt x="78" y="33"/>
                  </a:lnTo>
                  <a:lnTo>
                    <a:pt x="112" y="0"/>
                  </a:lnTo>
                  <a:lnTo>
                    <a:pt x="123" y="0"/>
                  </a:lnTo>
                  <a:lnTo>
                    <a:pt x="145" y="22"/>
                  </a:lnTo>
                  <a:lnTo>
                    <a:pt x="157" y="22"/>
                  </a:lnTo>
                  <a:lnTo>
                    <a:pt x="157" y="78"/>
                  </a:lnTo>
                  <a:lnTo>
                    <a:pt x="145" y="133"/>
                  </a:lnTo>
                  <a:lnTo>
                    <a:pt x="134" y="155"/>
                  </a:lnTo>
                  <a:lnTo>
                    <a:pt x="112" y="178"/>
                  </a:lnTo>
                  <a:lnTo>
                    <a:pt x="101" y="200"/>
                  </a:lnTo>
                  <a:lnTo>
                    <a:pt x="90" y="289"/>
                  </a:lnTo>
                  <a:lnTo>
                    <a:pt x="78" y="289"/>
                  </a:lnTo>
                  <a:lnTo>
                    <a:pt x="45" y="355"/>
                  </a:lnTo>
                  <a:lnTo>
                    <a:pt x="34" y="367"/>
                  </a:lnTo>
                  <a:lnTo>
                    <a:pt x="22" y="3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71" name="Freeform 15"/>
            <p:cNvSpPr>
              <a:spLocks/>
            </p:cNvSpPr>
            <p:nvPr/>
          </p:nvSpPr>
          <p:spPr bwMode="auto">
            <a:xfrm>
              <a:off x="1572" y="2456"/>
              <a:ext cx="96" cy="64"/>
            </a:xfrm>
            <a:custGeom>
              <a:avLst/>
              <a:gdLst>
                <a:gd name="T0" fmla="*/ 0 w 68"/>
                <a:gd name="T1" fmla="*/ 0 h 45"/>
                <a:gd name="T2" fmla="*/ 96695 w 68"/>
                <a:gd name="T3" fmla="*/ 76186 h 45"/>
                <a:gd name="T4" fmla="*/ 96695 w 68"/>
                <a:gd name="T5" fmla="*/ 57455 h 45"/>
                <a:gd name="T6" fmla="*/ 32576 w 68"/>
                <a:gd name="T7" fmla="*/ 0 h 45"/>
                <a:gd name="T8" fmla="*/ 0 w 68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45"/>
                <a:gd name="T17" fmla="*/ 68 w 68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45">
                  <a:moveTo>
                    <a:pt x="0" y="0"/>
                  </a:moveTo>
                  <a:lnTo>
                    <a:pt x="68" y="45"/>
                  </a:lnTo>
                  <a:lnTo>
                    <a:pt x="68" y="34"/>
                  </a:lnTo>
                  <a:lnTo>
                    <a:pt x="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72" name="Line 16"/>
            <p:cNvSpPr>
              <a:spLocks noChangeShapeType="1"/>
            </p:cNvSpPr>
            <p:nvPr/>
          </p:nvSpPr>
          <p:spPr bwMode="auto">
            <a:xfrm>
              <a:off x="3765" y="2009"/>
              <a:ext cx="47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73" name="Freeform 17"/>
            <p:cNvSpPr>
              <a:spLocks/>
            </p:cNvSpPr>
            <p:nvPr/>
          </p:nvSpPr>
          <p:spPr bwMode="auto">
            <a:xfrm>
              <a:off x="3748" y="1899"/>
              <a:ext cx="353" cy="447"/>
            </a:xfrm>
            <a:custGeom>
              <a:avLst/>
              <a:gdLst>
                <a:gd name="T0" fmla="*/ 21652 w 246"/>
                <a:gd name="T1" fmla="*/ 528679 h 312"/>
                <a:gd name="T2" fmla="*/ 43980 w 246"/>
                <a:gd name="T3" fmla="*/ 487412 h 312"/>
                <a:gd name="T4" fmla="*/ 43980 w 246"/>
                <a:gd name="T5" fmla="*/ 445211 h 312"/>
                <a:gd name="T6" fmla="*/ 0 w 246"/>
                <a:gd name="T7" fmla="*/ 400654 h 312"/>
                <a:gd name="T8" fmla="*/ 0 w 246"/>
                <a:gd name="T9" fmla="*/ 380878 h 312"/>
                <a:gd name="T10" fmla="*/ 21652 w 246"/>
                <a:gd name="T11" fmla="*/ 359823 h 312"/>
                <a:gd name="T12" fmla="*/ 21652 w 246"/>
                <a:gd name="T13" fmla="*/ 254751 h 312"/>
                <a:gd name="T14" fmla="*/ 43980 w 246"/>
                <a:gd name="T15" fmla="*/ 233684 h 312"/>
                <a:gd name="T16" fmla="*/ 43980 w 246"/>
                <a:gd name="T17" fmla="*/ 211031 h 312"/>
                <a:gd name="T18" fmla="*/ 63976 w 246"/>
                <a:gd name="T19" fmla="*/ 211031 h 312"/>
                <a:gd name="T20" fmla="*/ 63976 w 246"/>
                <a:gd name="T21" fmla="*/ 128233 h 312"/>
                <a:gd name="T22" fmla="*/ 109848 w 246"/>
                <a:gd name="T23" fmla="*/ 106430 h 312"/>
                <a:gd name="T24" fmla="*/ 109848 w 246"/>
                <a:gd name="T25" fmla="*/ 85404 h 312"/>
                <a:gd name="T26" fmla="*/ 175978 w 246"/>
                <a:gd name="T27" fmla="*/ 21244 h 312"/>
                <a:gd name="T28" fmla="*/ 284680 w 246"/>
                <a:gd name="T29" fmla="*/ 0 h 312"/>
                <a:gd name="T30" fmla="*/ 460470 w 246"/>
                <a:gd name="T31" fmla="*/ 64655 h 312"/>
                <a:gd name="T32" fmla="*/ 484594 w 246"/>
                <a:gd name="T33" fmla="*/ 254751 h 312"/>
                <a:gd name="T34" fmla="*/ 460470 w 246"/>
                <a:gd name="T35" fmla="*/ 297342 h 312"/>
                <a:gd name="T36" fmla="*/ 460470 w 246"/>
                <a:gd name="T37" fmla="*/ 317039 h 312"/>
                <a:gd name="T38" fmla="*/ 438516 w 246"/>
                <a:gd name="T39" fmla="*/ 317039 h 312"/>
                <a:gd name="T40" fmla="*/ 438516 w 246"/>
                <a:gd name="T41" fmla="*/ 338072 h 312"/>
                <a:gd name="T42" fmla="*/ 416692 w 246"/>
                <a:gd name="T43" fmla="*/ 359823 h 312"/>
                <a:gd name="T44" fmla="*/ 394469 w 246"/>
                <a:gd name="T45" fmla="*/ 359823 h 312"/>
                <a:gd name="T46" fmla="*/ 374457 w 246"/>
                <a:gd name="T47" fmla="*/ 380878 h 312"/>
                <a:gd name="T48" fmla="*/ 352944 w 246"/>
                <a:gd name="T49" fmla="*/ 380878 h 312"/>
                <a:gd name="T50" fmla="*/ 328698 w 246"/>
                <a:gd name="T51" fmla="*/ 423490 h 312"/>
                <a:gd name="T52" fmla="*/ 307035 w 246"/>
                <a:gd name="T53" fmla="*/ 445211 h 312"/>
                <a:gd name="T54" fmla="*/ 307035 w 246"/>
                <a:gd name="T55" fmla="*/ 466205 h 312"/>
                <a:gd name="T56" fmla="*/ 284680 w 246"/>
                <a:gd name="T57" fmla="*/ 509124 h 312"/>
                <a:gd name="T58" fmla="*/ 284680 w 246"/>
                <a:gd name="T59" fmla="*/ 528679 h 312"/>
                <a:gd name="T60" fmla="*/ 131734 w 246"/>
                <a:gd name="T61" fmla="*/ 593335 h 312"/>
                <a:gd name="T62" fmla="*/ 21652 w 246"/>
                <a:gd name="T63" fmla="*/ 528679 h 3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6"/>
                <a:gd name="T97" fmla="*/ 0 h 312"/>
                <a:gd name="T98" fmla="*/ 246 w 246"/>
                <a:gd name="T99" fmla="*/ 312 h 3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6" h="312">
                  <a:moveTo>
                    <a:pt x="11" y="278"/>
                  </a:moveTo>
                  <a:lnTo>
                    <a:pt x="22" y="256"/>
                  </a:lnTo>
                  <a:lnTo>
                    <a:pt x="22" y="234"/>
                  </a:lnTo>
                  <a:lnTo>
                    <a:pt x="0" y="211"/>
                  </a:lnTo>
                  <a:lnTo>
                    <a:pt x="0" y="200"/>
                  </a:lnTo>
                  <a:lnTo>
                    <a:pt x="11" y="189"/>
                  </a:lnTo>
                  <a:lnTo>
                    <a:pt x="11" y="134"/>
                  </a:lnTo>
                  <a:lnTo>
                    <a:pt x="22" y="123"/>
                  </a:lnTo>
                  <a:lnTo>
                    <a:pt x="22" y="111"/>
                  </a:lnTo>
                  <a:lnTo>
                    <a:pt x="33" y="111"/>
                  </a:lnTo>
                  <a:lnTo>
                    <a:pt x="33" y="67"/>
                  </a:lnTo>
                  <a:lnTo>
                    <a:pt x="56" y="56"/>
                  </a:lnTo>
                  <a:lnTo>
                    <a:pt x="56" y="45"/>
                  </a:lnTo>
                  <a:lnTo>
                    <a:pt x="89" y="11"/>
                  </a:lnTo>
                  <a:lnTo>
                    <a:pt x="145" y="0"/>
                  </a:lnTo>
                  <a:lnTo>
                    <a:pt x="234" y="34"/>
                  </a:lnTo>
                  <a:lnTo>
                    <a:pt x="246" y="134"/>
                  </a:lnTo>
                  <a:lnTo>
                    <a:pt x="234" y="156"/>
                  </a:lnTo>
                  <a:lnTo>
                    <a:pt x="234" y="167"/>
                  </a:lnTo>
                  <a:lnTo>
                    <a:pt x="223" y="167"/>
                  </a:lnTo>
                  <a:lnTo>
                    <a:pt x="223" y="178"/>
                  </a:lnTo>
                  <a:lnTo>
                    <a:pt x="212" y="189"/>
                  </a:lnTo>
                  <a:lnTo>
                    <a:pt x="201" y="189"/>
                  </a:lnTo>
                  <a:lnTo>
                    <a:pt x="190" y="200"/>
                  </a:lnTo>
                  <a:lnTo>
                    <a:pt x="179" y="200"/>
                  </a:lnTo>
                  <a:lnTo>
                    <a:pt x="167" y="223"/>
                  </a:lnTo>
                  <a:lnTo>
                    <a:pt x="156" y="234"/>
                  </a:lnTo>
                  <a:lnTo>
                    <a:pt x="156" y="245"/>
                  </a:lnTo>
                  <a:lnTo>
                    <a:pt x="145" y="267"/>
                  </a:lnTo>
                  <a:lnTo>
                    <a:pt x="145" y="278"/>
                  </a:lnTo>
                  <a:lnTo>
                    <a:pt x="67" y="312"/>
                  </a:lnTo>
                  <a:lnTo>
                    <a:pt x="11" y="2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74" name="Freeform 18"/>
            <p:cNvSpPr>
              <a:spLocks/>
            </p:cNvSpPr>
            <p:nvPr/>
          </p:nvSpPr>
          <p:spPr bwMode="auto">
            <a:xfrm>
              <a:off x="3829" y="1867"/>
              <a:ext cx="304" cy="270"/>
            </a:xfrm>
            <a:custGeom>
              <a:avLst/>
              <a:gdLst>
                <a:gd name="T0" fmla="*/ 0 w 212"/>
                <a:gd name="T1" fmla="*/ 120367 h 189"/>
                <a:gd name="T2" fmla="*/ 0 w 212"/>
                <a:gd name="T3" fmla="*/ 100191 h 189"/>
                <a:gd name="T4" fmla="*/ 21456 w 212"/>
                <a:gd name="T5" fmla="*/ 80129 h 189"/>
                <a:gd name="T6" fmla="*/ 41191 w 212"/>
                <a:gd name="T7" fmla="*/ 38814 h 189"/>
                <a:gd name="T8" fmla="*/ 84698 w 212"/>
                <a:gd name="T9" fmla="*/ 20230 h 189"/>
                <a:gd name="T10" fmla="*/ 107408 w 212"/>
                <a:gd name="T11" fmla="*/ 0 h 189"/>
                <a:gd name="T12" fmla="*/ 214251 w 212"/>
                <a:gd name="T13" fmla="*/ 0 h 189"/>
                <a:gd name="T14" fmla="*/ 258502 w 212"/>
                <a:gd name="T15" fmla="*/ 20230 h 189"/>
                <a:gd name="T16" fmla="*/ 322023 w 212"/>
                <a:gd name="T17" fmla="*/ 38814 h 189"/>
                <a:gd name="T18" fmla="*/ 366687 w 212"/>
                <a:gd name="T19" fmla="*/ 80129 h 189"/>
                <a:gd name="T20" fmla="*/ 366687 w 212"/>
                <a:gd name="T21" fmla="*/ 100191 h 189"/>
                <a:gd name="T22" fmla="*/ 386377 w 212"/>
                <a:gd name="T23" fmla="*/ 139233 h 189"/>
                <a:gd name="T24" fmla="*/ 407879 w 212"/>
                <a:gd name="T25" fmla="*/ 198904 h 189"/>
                <a:gd name="T26" fmla="*/ 386377 w 212"/>
                <a:gd name="T27" fmla="*/ 237753 h 189"/>
                <a:gd name="T28" fmla="*/ 386377 w 212"/>
                <a:gd name="T29" fmla="*/ 280020 h 189"/>
                <a:gd name="T30" fmla="*/ 366687 w 212"/>
                <a:gd name="T31" fmla="*/ 318613 h 189"/>
                <a:gd name="T32" fmla="*/ 342410 w 212"/>
                <a:gd name="T33" fmla="*/ 338190 h 189"/>
                <a:gd name="T34" fmla="*/ 322023 w 212"/>
                <a:gd name="T35" fmla="*/ 338190 h 189"/>
                <a:gd name="T36" fmla="*/ 342410 w 212"/>
                <a:gd name="T37" fmla="*/ 338190 h 189"/>
                <a:gd name="T38" fmla="*/ 342410 w 212"/>
                <a:gd name="T39" fmla="*/ 318613 h 189"/>
                <a:gd name="T40" fmla="*/ 278521 w 212"/>
                <a:gd name="T41" fmla="*/ 318613 h 189"/>
                <a:gd name="T42" fmla="*/ 300019 w 212"/>
                <a:gd name="T43" fmla="*/ 318613 h 189"/>
                <a:gd name="T44" fmla="*/ 300019 w 212"/>
                <a:gd name="T45" fmla="*/ 338190 h 189"/>
                <a:gd name="T46" fmla="*/ 278521 w 212"/>
                <a:gd name="T47" fmla="*/ 338190 h 189"/>
                <a:gd name="T48" fmla="*/ 278521 w 212"/>
                <a:gd name="T49" fmla="*/ 318613 h 189"/>
                <a:gd name="T50" fmla="*/ 278521 w 212"/>
                <a:gd name="T51" fmla="*/ 338190 h 189"/>
                <a:gd name="T52" fmla="*/ 258502 w 212"/>
                <a:gd name="T53" fmla="*/ 338190 h 189"/>
                <a:gd name="T54" fmla="*/ 237361 w 212"/>
                <a:gd name="T55" fmla="*/ 318613 h 189"/>
                <a:gd name="T56" fmla="*/ 214251 w 212"/>
                <a:gd name="T57" fmla="*/ 318613 h 189"/>
                <a:gd name="T58" fmla="*/ 237361 w 212"/>
                <a:gd name="T59" fmla="*/ 259619 h 189"/>
                <a:gd name="T60" fmla="*/ 237361 w 212"/>
                <a:gd name="T61" fmla="*/ 198904 h 189"/>
                <a:gd name="T62" fmla="*/ 258502 w 212"/>
                <a:gd name="T63" fmla="*/ 198904 h 189"/>
                <a:gd name="T64" fmla="*/ 258502 w 212"/>
                <a:gd name="T65" fmla="*/ 178896 h 189"/>
                <a:gd name="T66" fmla="*/ 278521 w 212"/>
                <a:gd name="T67" fmla="*/ 159263 h 189"/>
                <a:gd name="T68" fmla="*/ 278521 w 212"/>
                <a:gd name="T69" fmla="*/ 139233 h 189"/>
                <a:gd name="T70" fmla="*/ 258502 w 212"/>
                <a:gd name="T71" fmla="*/ 139233 h 189"/>
                <a:gd name="T72" fmla="*/ 258502 w 212"/>
                <a:gd name="T73" fmla="*/ 120367 h 189"/>
                <a:gd name="T74" fmla="*/ 192356 w 212"/>
                <a:gd name="T75" fmla="*/ 120367 h 189"/>
                <a:gd name="T76" fmla="*/ 171536 w 212"/>
                <a:gd name="T77" fmla="*/ 100191 h 189"/>
                <a:gd name="T78" fmla="*/ 214251 w 212"/>
                <a:gd name="T79" fmla="*/ 100191 h 189"/>
                <a:gd name="T80" fmla="*/ 192356 w 212"/>
                <a:gd name="T81" fmla="*/ 80129 h 189"/>
                <a:gd name="T82" fmla="*/ 128873 w 212"/>
                <a:gd name="T83" fmla="*/ 80129 h 189"/>
                <a:gd name="T84" fmla="*/ 150024 w 212"/>
                <a:gd name="T85" fmla="*/ 80129 h 189"/>
                <a:gd name="T86" fmla="*/ 128873 w 212"/>
                <a:gd name="T87" fmla="*/ 58980 h 189"/>
                <a:gd name="T88" fmla="*/ 107408 w 212"/>
                <a:gd name="T89" fmla="*/ 58980 h 189"/>
                <a:gd name="T90" fmla="*/ 84698 w 212"/>
                <a:gd name="T91" fmla="*/ 80129 h 189"/>
                <a:gd name="T92" fmla="*/ 63265 w 212"/>
                <a:gd name="T93" fmla="*/ 80129 h 189"/>
                <a:gd name="T94" fmla="*/ 84698 w 212"/>
                <a:gd name="T95" fmla="*/ 80129 h 189"/>
                <a:gd name="T96" fmla="*/ 84698 w 212"/>
                <a:gd name="T97" fmla="*/ 58980 h 189"/>
                <a:gd name="T98" fmla="*/ 107408 w 212"/>
                <a:gd name="T99" fmla="*/ 58980 h 189"/>
                <a:gd name="T100" fmla="*/ 63265 w 212"/>
                <a:gd name="T101" fmla="*/ 58980 h 189"/>
                <a:gd name="T102" fmla="*/ 41191 w 212"/>
                <a:gd name="T103" fmla="*/ 80129 h 189"/>
                <a:gd name="T104" fmla="*/ 41191 w 212"/>
                <a:gd name="T105" fmla="*/ 100191 h 189"/>
                <a:gd name="T106" fmla="*/ 21456 w 212"/>
                <a:gd name="T107" fmla="*/ 100191 h 189"/>
                <a:gd name="T108" fmla="*/ 0 w 212"/>
                <a:gd name="T109" fmla="*/ 120367 h 1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2"/>
                <a:gd name="T166" fmla="*/ 0 h 189"/>
                <a:gd name="T167" fmla="*/ 212 w 212"/>
                <a:gd name="T168" fmla="*/ 189 h 1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2" h="189">
                  <a:moveTo>
                    <a:pt x="0" y="67"/>
                  </a:moveTo>
                  <a:lnTo>
                    <a:pt x="0" y="56"/>
                  </a:lnTo>
                  <a:lnTo>
                    <a:pt x="11" y="45"/>
                  </a:lnTo>
                  <a:lnTo>
                    <a:pt x="22" y="22"/>
                  </a:lnTo>
                  <a:lnTo>
                    <a:pt x="44" y="11"/>
                  </a:lnTo>
                  <a:lnTo>
                    <a:pt x="56" y="0"/>
                  </a:lnTo>
                  <a:lnTo>
                    <a:pt x="111" y="0"/>
                  </a:lnTo>
                  <a:lnTo>
                    <a:pt x="134" y="11"/>
                  </a:lnTo>
                  <a:lnTo>
                    <a:pt x="167" y="22"/>
                  </a:lnTo>
                  <a:lnTo>
                    <a:pt x="190" y="45"/>
                  </a:lnTo>
                  <a:lnTo>
                    <a:pt x="190" y="56"/>
                  </a:lnTo>
                  <a:lnTo>
                    <a:pt x="201" y="78"/>
                  </a:lnTo>
                  <a:lnTo>
                    <a:pt x="212" y="111"/>
                  </a:lnTo>
                  <a:lnTo>
                    <a:pt x="201" y="133"/>
                  </a:lnTo>
                  <a:lnTo>
                    <a:pt x="201" y="156"/>
                  </a:lnTo>
                  <a:lnTo>
                    <a:pt x="190" y="178"/>
                  </a:lnTo>
                  <a:lnTo>
                    <a:pt x="178" y="189"/>
                  </a:lnTo>
                  <a:lnTo>
                    <a:pt x="167" y="189"/>
                  </a:lnTo>
                  <a:lnTo>
                    <a:pt x="178" y="189"/>
                  </a:lnTo>
                  <a:lnTo>
                    <a:pt x="178" y="178"/>
                  </a:lnTo>
                  <a:lnTo>
                    <a:pt x="145" y="178"/>
                  </a:lnTo>
                  <a:lnTo>
                    <a:pt x="156" y="178"/>
                  </a:lnTo>
                  <a:lnTo>
                    <a:pt x="156" y="189"/>
                  </a:lnTo>
                  <a:lnTo>
                    <a:pt x="145" y="189"/>
                  </a:lnTo>
                  <a:lnTo>
                    <a:pt x="145" y="178"/>
                  </a:lnTo>
                  <a:lnTo>
                    <a:pt x="145" y="189"/>
                  </a:lnTo>
                  <a:lnTo>
                    <a:pt x="134" y="189"/>
                  </a:lnTo>
                  <a:lnTo>
                    <a:pt x="123" y="178"/>
                  </a:lnTo>
                  <a:lnTo>
                    <a:pt x="111" y="178"/>
                  </a:lnTo>
                  <a:lnTo>
                    <a:pt x="123" y="145"/>
                  </a:lnTo>
                  <a:lnTo>
                    <a:pt x="123" y="111"/>
                  </a:lnTo>
                  <a:lnTo>
                    <a:pt x="134" y="111"/>
                  </a:lnTo>
                  <a:lnTo>
                    <a:pt x="134" y="100"/>
                  </a:lnTo>
                  <a:lnTo>
                    <a:pt x="145" y="89"/>
                  </a:lnTo>
                  <a:lnTo>
                    <a:pt x="145" y="78"/>
                  </a:lnTo>
                  <a:lnTo>
                    <a:pt x="134" y="78"/>
                  </a:lnTo>
                  <a:lnTo>
                    <a:pt x="134" y="67"/>
                  </a:lnTo>
                  <a:lnTo>
                    <a:pt x="100" y="67"/>
                  </a:lnTo>
                  <a:lnTo>
                    <a:pt x="89" y="56"/>
                  </a:lnTo>
                  <a:lnTo>
                    <a:pt x="111" y="56"/>
                  </a:lnTo>
                  <a:lnTo>
                    <a:pt x="100" y="45"/>
                  </a:lnTo>
                  <a:lnTo>
                    <a:pt x="67" y="45"/>
                  </a:lnTo>
                  <a:lnTo>
                    <a:pt x="78" y="45"/>
                  </a:lnTo>
                  <a:lnTo>
                    <a:pt x="67" y="33"/>
                  </a:lnTo>
                  <a:lnTo>
                    <a:pt x="56" y="33"/>
                  </a:lnTo>
                  <a:lnTo>
                    <a:pt x="44" y="45"/>
                  </a:lnTo>
                  <a:lnTo>
                    <a:pt x="33" y="45"/>
                  </a:lnTo>
                  <a:lnTo>
                    <a:pt x="44" y="45"/>
                  </a:lnTo>
                  <a:lnTo>
                    <a:pt x="44" y="33"/>
                  </a:lnTo>
                  <a:lnTo>
                    <a:pt x="56" y="33"/>
                  </a:lnTo>
                  <a:lnTo>
                    <a:pt x="33" y="33"/>
                  </a:lnTo>
                  <a:lnTo>
                    <a:pt x="22" y="45"/>
                  </a:lnTo>
                  <a:lnTo>
                    <a:pt x="22" y="56"/>
                  </a:lnTo>
                  <a:lnTo>
                    <a:pt x="11" y="5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75" name="Line 19"/>
            <p:cNvSpPr>
              <a:spLocks noChangeShapeType="1"/>
            </p:cNvSpPr>
            <p:nvPr/>
          </p:nvSpPr>
          <p:spPr bwMode="auto">
            <a:xfrm>
              <a:off x="4020" y="2137"/>
              <a:ext cx="2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76" name="Freeform 20"/>
            <p:cNvSpPr>
              <a:spLocks/>
            </p:cNvSpPr>
            <p:nvPr/>
          </p:nvSpPr>
          <p:spPr bwMode="auto">
            <a:xfrm>
              <a:off x="4037" y="2105"/>
              <a:ext cx="15" cy="49"/>
            </a:xfrm>
            <a:custGeom>
              <a:avLst/>
              <a:gdLst>
                <a:gd name="T0" fmla="*/ 0 w 11"/>
                <a:gd name="T1" fmla="*/ 121734 h 33"/>
                <a:gd name="T2" fmla="*/ 0 w 11"/>
                <a:gd name="T3" fmla="*/ 80552 h 33"/>
                <a:gd name="T4" fmla="*/ 8191 w 11"/>
                <a:gd name="T5" fmla="*/ 80552 h 33"/>
                <a:gd name="T6" fmla="*/ 8191 w 11"/>
                <a:gd name="T7" fmla="*/ 41227 h 33"/>
                <a:gd name="T8" fmla="*/ 0 w 11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3"/>
                <a:gd name="T17" fmla="*/ 11 w 1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3">
                  <a:moveTo>
                    <a:pt x="0" y="33"/>
                  </a:moveTo>
                  <a:lnTo>
                    <a:pt x="0" y="22"/>
                  </a:lnTo>
                  <a:lnTo>
                    <a:pt x="11" y="22"/>
                  </a:lnTo>
                  <a:lnTo>
                    <a:pt x="11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77" name="Freeform 21"/>
            <p:cNvSpPr>
              <a:spLocks/>
            </p:cNvSpPr>
            <p:nvPr/>
          </p:nvSpPr>
          <p:spPr bwMode="auto">
            <a:xfrm>
              <a:off x="4037" y="2122"/>
              <a:ext cx="32" cy="32"/>
            </a:xfrm>
            <a:custGeom>
              <a:avLst/>
              <a:gdLst>
                <a:gd name="T0" fmla="*/ 57648 w 22"/>
                <a:gd name="T1" fmla="*/ 0 h 22"/>
                <a:gd name="T2" fmla="*/ 57648 w 22"/>
                <a:gd name="T3" fmla="*/ 28068 h 22"/>
                <a:gd name="T4" fmla="*/ 28068 w 22"/>
                <a:gd name="T5" fmla="*/ 54211 h 22"/>
                <a:gd name="T6" fmla="*/ 0 w 22"/>
                <a:gd name="T7" fmla="*/ 5421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22" y="0"/>
                  </a:moveTo>
                  <a:lnTo>
                    <a:pt x="22" y="11"/>
                  </a:lnTo>
                  <a:lnTo>
                    <a:pt x="11" y="22"/>
                  </a:lnTo>
                  <a:lnTo>
                    <a:pt x="0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78" name="Freeform 22"/>
            <p:cNvSpPr>
              <a:spLocks/>
            </p:cNvSpPr>
            <p:nvPr/>
          </p:nvSpPr>
          <p:spPr bwMode="auto">
            <a:xfrm>
              <a:off x="3812" y="2027"/>
              <a:ext cx="2" cy="15"/>
            </a:xfrm>
            <a:custGeom>
              <a:avLst/>
              <a:gdLst>
                <a:gd name="T0" fmla="*/ 0 w 2"/>
                <a:gd name="T1" fmla="*/ 8191 h 11"/>
                <a:gd name="T2" fmla="*/ 0 w 2"/>
                <a:gd name="T3" fmla="*/ 0 h 11"/>
                <a:gd name="T4" fmla="*/ 0 w 2"/>
                <a:gd name="T5" fmla="*/ 8191 h 11"/>
                <a:gd name="T6" fmla="*/ 0 60000 65536"/>
                <a:gd name="T7" fmla="*/ 0 60000 65536"/>
                <a:gd name="T8" fmla="*/ 0 60000 65536"/>
                <a:gd name="T9" fmla="*/ 0 w 2"/>
                <a:gd name="T10" fmla="*/ 0 h 11"/>
                <a:gd name="T11" fmla="*/ 2 w 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1">
                  <a:moveTo>
                    <a:pt x="0" y="11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79" name="Freeform 23"/>
            <p:cNvSpPr>
              <a:spLocks/>
            </p:cNvSpPr>
            <p:nvPr/>
          </p:nvSpPr>
          <p:spPr bwMode="auto">
            <a:xfrm>
              <a:off x="3878" y="2056"/>
              <a:ext cx="0" cy="34"/>
            </a:xfrm>
            <a:custGeom>
              <a:avLst/>
              <a:gdLst>
                <a:gd name="T0" fmla="*/ 0 w 1"/>
                <a:gd name="T1" fmla="*/ 40323 h 23"/>
                <a:gd name="T2" fmla="*/ 0 w 1"/>
                <a:gd name="T3" fmla="*/ 0 h 23"/>
                <a:gd name="T4" fmla="*/ 0 w 1"/>
                <a:gd name="T5" fmla="*/ 78534 h 23"/>
                <a:gd name="T6" fmla="*/ 0 w 1"/>
                <a:gd name="T7" fmla="*/ 40323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3"/>
                <a:gd name="T14" fmla="*/ 0 w 1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3">
                  <a:moveTo>
                    <a:pt x="0" y="12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80" name="Freeform 24"/>
            <p:cNvSpPr>
              <a:spLocks/>
            </p:cNvSpPr>
            <p:nvPr/>
          </p:nvSpPr>
          <p:spPr bwMode="auto">
            <a:xfrm>
              <a:off x="3878" y="2056"/>
              <a:ext cx="32" cy="34"/>
            </a:xfrm>
            <a:custGeom>
              <a:avLst/>
              <a:gdLst>
                <a:gd name="T0" fmla="*/ 0 w 23"/>
                <a:gd name="T1" fmla="*/ 0 h 23"/>
                <a:gd name="T2" fmla="*/ 12480 w 23"/>
                <a:gd name="T3" fmla="*/ 40323 h 23"/>
                <a:gd name="T4" fmla="*/ 12480 w 23"/>
                <a:gd name="T5" fmla="*/ 78534 h 23"/>
                <a:gd name="T6" fmla="*/ 24714 w 23"/>
                <a:gd name="T7" fmla="*/ 7853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23"/>
                <a:gd name="T14" fmla="*/ 23 w 23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23">
                  <a:moveTo>
                    <a:pt x="0" y="0"/>
                  </a:moveTo>
                  <a:lnTo>
                    <a:pt x="11" y="12"/>
                  </a:lnTo>
                  <a:lnTo>
                    <a:pt x="11" y="23"/>
                  </a:lnTo>
                  <a:lnTo>
                    <a:pt x="23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81" name="Freeform 25"/>
            <p:cNvSpPr>
              <a:spLocks/>
            </p:cNvSpPr>
            <p:nvPr/>
          </p:nvSpPr>
          <p:spPr bwMode="auto">
            <a:xfrm>
              <a:off x="3797" y="2027"/>
              <a:ext cx="32" cy="15"/>
            </a:xfrm>
            <a:custGeom>
              <a:avLst/>
              <a:gdLst>
                <a:gd name="T0" fmla="*/ 0 w 23"/>
                <a:gd name="T1" fmla="*/ 0 h 11"/>
                <a:gd name="T2" fmla="*/ 12480 w 23"/>
                <a:gd name="T3" fmla="*/ 0 h 11"/>
                <a:gd name="T4" fmla="*/ 12480 w 23"/>
                <a:gd name="T5" fmla="*/ 8191 h 11"/>
                <a:gd name="T6" fmla="*/ 24714 w 23"/>
                <a:gd name="T7" fmla="*/ 8191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11"/>
                <a:gd name="T14" fmla="*/ 23 w 23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11"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23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82" name="Freeform 26"/>
            <p:cNvSpPr>
              <a:spLocks/>
            </p:cNvSpPr>
            <p:nvPr/>
          </p:nvSpPr>
          <p:spPr bwMode="auto">
            <a:xfrm>
              <a:off x="3780" y="2009"/>
              <a:ext cx="49" cy="113"/>
            </a:xfrm>
            <a:custGeom>
              <a:avLst/>
              <a:gdLst>
                <a:gd name="T0" fmla="*/ 47297 w 34"/>
                <a:gd name="T1" fmla="*/ 0 h 78"/>
                <a:gd name="T2" fmla="*/ 73617 w 34"/>
                <a:gd name="T3" fmla="*/ 0 h 78"/>
                <a:gd name="T4" fmla="*/ 73617 w 34"/>
                <a:gd name="T5" fmla="*/ 53100 h 78"/>
                <a:gd name="T6" fmla="*/ 23833 w 34"/>
                <a:gd name="T7" fmla="*/ 106730 h 78"/>
                <a:gd name="T8" fmla="*/ 0 w 34"/>
                <a:gd name="T9" fmla="*/ 106730 h 78"/>
                <a:gd name="T10" fmla="*/ 0 w 34"/>
                <a:gd name="T11" fmla="*/ 158045 h 78"/>
                <a:gd name="T12" fmla="*/ 23833 w 34"/>
                <a:gd name="T13" fmla="*/ 158045 h 78"/>
                <a:gd name="T14" fmla="*/ 23833 w 34"/>
                <a:gd name="T15" fmla="*/ 184603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78"/>
                <a:gd name="T26" fmla="*/ 34 w 34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78">
                  <a:moveTo>
                    <a:pt x="22" y="0"/>
                  </a:moveTo>
                  <a:lnTo>
                    <a:pt x="34" y="0"/>
                  </a:lnTo>
                  <a:lnTo>
                    <a:pt x="34" y="22"/>
                  </a:lnTo>
                  <a:lnTo>
                    <a:pt x="11" y="45"/>
                  </a:lnTo>
                  <a:lnTo>
                    <a:pt x="0" y="45"/>
                  </a:lnTo>
                  <a:lnTo>
                    <a:pt x="0" y="67"/>
                  </a:lnTo>
                  <a:lnTo>
                    <a:pt x="11" y="67"/>
                  </a:lnTo>
                  <a:lnTo>
                    <a:pt x="11" y="78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83" name="Freeform 27"/>
            <p:cNvSpPr>
              <a:spLocks/>
            </p:cNvSpPr>
            <p:nvPr/>
          </p:nvSpPr>
          <p:spPr bwMode="auto">
            <a:xfrm>
              <a:off x="3797" y="2105"/>
              <a:ext cx="49" cy="17"/>
            </a:xfrm>
            <a:custGeom>
              <a:avLst/>
              <a:gdLst>
                <a:gd name="T0" fmla="*/ 0 w 34"/>
                <a:gd name="T1" fmla="*/ 0 h 11"/>
                <a:gd name="T2" fmla="*/ 23833 w 34"/>
                <a:gd name="T3" fmla="*/ 0 h 11"/>
                <a:gd name="T4" fmla="*/ 23833 w 34"/>
                <a:gd name="T5" fmla="*/ 91890 h 11"/>
                <a:gd name="T6" fmla="*/ 46870 w 34"/>
                <a:gd name="T7" fmla="*/ 91890 h 11"/>
                <a:gd name="T8" fmla="*/ 70283 w 34"/>
                <a:gd name="T9" fmla="*/ 0 h 11"/>
                <a:gd name="T10" fmla="*/ 46870 w 34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11"/>
                <a:gd name="T20" fmla="*/ 34 w 34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11">
                  <a:moveTo>
                    <a:pt x="0" y="0"/>
                  </a:moveTo>
                  <a:lnTo>
                    <a:pt x="11" y="0"/>
                  </a:lnTo>
                  <a:lnTo>
                    <a:pt x="11" y="11"/>
                  </a:lnTo>
                  <a:lnTo>
                    <a:pt x="23" y="11"/>
                  </a:lnTo>
                  <a:lnTo>
                    <a:pt x="34" y="0"/>
                  </a:lnTo>
                  <a:lnTo>
                    <a:pt x="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84" name="Freeform 28"/>
            <p:cNvSpPr>
              <a:spLocks/>
            </p:cNvSpPr>
            <p:nvPr/>
          </p:nvSpPr>
          <p:spPr bwMode="auto">
            <a:xfrm>
              <a:off x="3765" y="1995"/>
              <a:ext cx="159" cy="128"/>
            </a:xfrm>
            <a:custGeom>
              <a:avLst/>
              <a:gdLst>
                <a:gd name="T0" fmla="*/ 18313 w 112"/>
                <a:gd name="T1" fmla="*/ 115453 h 89"/>
                <a:gd name="T2" fmla="*/ 0 w 112"/>
                <a:gd name="T3" fmla="*/ 115453 h 89"/>
                <a:gd name="T4" fmla="*/ 0 w 112"/>
                <a:gd name="T5" fmla="*/ 0 h 89"/>
                <a:gd name="T6" fmla="*/ 18313 w 112"/>
                <a:gd name="T7" fmla="*/ 0 h 89"/>
                <a:gd name="T8" fmla="*/ 33843 w 112"/>
                <a:gd name="T9" fmla="*/ 22885 h 89"/>
                <a:gd name="T10" fmla="*/ 124182 w 112"/>
                <a:gd name="T11" fmla="*/ 68079 h 89"/>
                <a:gd name="T12" fmla="*/ 160289 w 112"/>
                <a:gd name="T13" fmla="*/ 68079 h 89"/>
                <a:gd name="T14" fmla="*/ 160289 w 112"/>
                <a:gd name="T15" fmla="*/ 90472 h 89"/>
                <a:gd name="T16" fmla="*/ 177931 w 112"/>
                <a:gd name="T17" fmla="*/ 90472 h 89"/>
                <a:gd name="T18" fmla="*/ 177931 w 112"/>
                <a:gd name="T19" fmla="*/ 137469 h 89"/>
                <a:gd name="T20" fmla="*/ 160289 w 112"/>
                <a:gd name="T21" fmla="*/ 160696 h 89"/>
                <a:gd name="T22" fmla="*/ 160289 w 112"/>
                <a:gd name="T23" fmla="*/ 183513 h 89"/>
                <a:gd name="T24" fmla="*/ 106158 w 112"/>
                <a:gd name="T25" fmla="*/ 183513 h 89"/>
                <a:gd name="T26" fmla="*/ 89084 w 112"/>
                <a:gd name="T27" fmla="*/ 160696 h 89"/>
                <a:gd name="T28" fmla="*/ 89084 w 112"/>
                <a:gd name="T29" fmla="*/ 137469 h 89"/>
                <a:gd name="T30" fmla="*/ 70756 w 112"/>
                <a:gd name="T31" fmla="*/ 115453 h 89"/>
                <a:gd name="T32" fmla="*/ 70756 w 112"/>
                <a:gd name="T33" fmla="*/ 90472 h 89"/>
                <a:gd name="T34" fmla="*/ 106158 w 112"/>
                <a:gd name="T35" fmla="*/ 45801 h 89"/>
                <a:gd name="T36" fmla="*/ 124182 w 112"/>
                <a:gd name="T37" fmla="*/ 45801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2"/>
                <a:gd name="T58" fmla="*/ 0 h 89"/>
                <a:gd name="T59" fmla="*/ 112 w 112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2" h="89">
                  <a:moveTo>
                    <a:pt x="11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2" y="11"/>
                  </a:lnTo>
                  <a:lnTo>
                    <a:pt x="78" y="33"/>
                  </a:lnTo>
                  <a:lnTo>
                    <a:pt x="101" y="33"/>
                  </a:lnTo>
                  <a:lnTo>
                    <a:pt x="101" y="44"/>
                  </a:lnTo>
                  <a:lnTo>
                    <a:pt x="112" y="44"/>
                  </a:lnTo>
                  <a:lnTo>
                    <a:pt x="112" y="67"/>
                  </a:lnTo>
                  <a:lnTo>
                    <a:pt x="101" y="78"/>
                  </a:lnTo>
                  <a:lnTo>
                    <a:pt x="101" y="89"/>
                  </a:lnTo>
                  <a:lnTo>
                    <a:pt x="67" y="89"/>
                  </a:lnTo>
                  <a:lnTo>
                    <a:pt x="56" y="78"/>
                  </a:lnTo>
                  <a:lnTo>
                    <a:pt x="56" y="67"/>
                  </a:lnTo>
                  <a:lnTo>
                    <a:pt x="45" y="56"/>
                  </a:lnTo>
                  <a:lnTo>
                    <a:pt x="45" y="44"/>
                  </a:lnTo>
                  <a:lnTo>
                    <a:pt x="67" y="22"/>
                  </a:lnTo>
                  <a:lnTo>
                    <a:pt x="78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85" name="Line 29"/>
            <p:cNvSpPr>
              <a:spLocks noChangeShapeType="1"/>
            </p:cNvSpPr>
            <p:nvPr/>
          </p:nvSpPr>
          <p:spPr bwMode="auto">
            <a:xfrm>
              <a:off x="3829" y="2041"/>
              <a:ext cx="1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86" name="Line 30"/>
            <p:cNvSpPr>
              <a:spLocks noChangeShapeType="1"/>
            </p:cNvSpPr>
            <p:nvPr/>
          </p:nvSpPr>
          <p:spPr bwMode="auto">
            <a:xfrm>
              <a:off x="3925" y="2076"/>
              <a:ext cx="113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87" name="Freeform 31"/>
            <p:cNvSpPr>
              <a:spLocks/>
            </p:cNvSpPr>
            <p:nvPr/>
          </p:nvSpPr>
          <p:spPr bwMode="auto">
            <a:xfrm>
              <a:off x="3780" y="2122"/>
              <a:ext cx="66" cy="47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19029 h 33"/>
                <a:gd name="T4" fmla="*/ 33386 w 45"/>
                <a:gd name="T5" fmla="*/ 19029 h 33"/>
                <a:gd name="T6" fmla="*/ 63856 w 45"/>
                <a:gd name="T7" fmla="*/ 36650 h 33"/>
                <a:gd name="T8" fmla="*/ 99113 w 45"/>
                <a:gd name="T9" fmla="*/ 36650 h 33"/>
                <a:gd name="T10" fmla="*/ 131044 w 45"/>
                <a:gd name="T11" fmla="*/ 5497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3"/>
                <a:gd name="T20" fmla="*/ 45 w 4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3">
                  <a:moveTo>
                    <a:pt x="0" y="0"/>
                  </a:moveTo>
                  <a:lnTo>
                    <a:pt x="0" y="11"/>
                  </a:lnTo>
                  <a:lnTo>
                    <a:pt x="11" y="11"/>
                  </a:lnTo>
                  <a:lnTo>
                    <a:pt x="22" y="22"/>
                  </a:lnTo>
                  <a:lnTo>
                    <a:pt x="34" y="22"/>
                  </a:lnTo>
                  <a:lnTo>
                    <a:pt x="45" y="3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88" name="Freeform 32"/>
            <p:cNvSpPr>
              <a:spLocks/>
            </p:cNvSpPr>
            <p:nvPr/>
          </p:nvSpPr>
          <p:spPr bwMode="auto">
            <a:xfrm>
              <a:off x="3780" y="2137"/>
              <a:ext cx="66" cy="32"/>
            </a:xfrm>
            <a:custGeom>
              <a:avLst/>
              <a:gdLst>
                <a:gd name="T0" fmla="*/ 0 w 45"/>
                <a:gd name="T1" fmla="*/ 0 h 22"/>
                <a:gd name="T2" fmla="*/ 0 w 45"/>
                <a:gd name="T3" fmla="*/ 28068 h 22"/>
                <a:gd name="T4" fmla="*/ 63856 w 45"/>
                <a:gd name="T5" fmla="*/ 28068 h 22"/>
                <a:gd name="T6" fmla="*/ 63856 w 45"/>
                <a:gd name="T7" fmla="*/ 57648 h 22"/>
                <a:gd name="T8" fmla="*/ 131044 w 45"/>
                <a:gd name="T9" fmla="*/ 57648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2"/>
                <a:gd name="T17" fmla="*/ 45 w 4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2">
                  <a:moveTo>
                    <a:pt x="0" y="0"/>
                  </a:moveTo>
                  <a:lnTo>
                    <a:pt x="0" y="11"/>
                  </a:lnTo>
                  <a:lnTo>
                    <a:pt x="22" y="11"/>
                  </a:lnTo>
                  <a:lnTo>
                    <a:pt x="22" y="22"/>
                  </a:lnTo>
                  <a:lnTo>
                    <a:pt x="45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89" name="Freeform 33"/>
            <p:cNvSpPr>
              <a:spLocks/>
            </p:cNvSpPr>
            <p:nvPr/>
          </p:nvSpPr>
          <p:spPr bwMode="auto">
            <a:xfrm>
              <a:off x="3780" y="2137"/>
              <a:ext cx="32" cy="32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28068 h 22"/>
                <a:gd name="T4" fmla="*/ 28068 w 22"/>
                <a:gd name="T5" fmla="*/ 57648 h 22"/>
                <a:gd name="T6" fmla="*/ 54211 w 22"/>
                <a:gd name="T7" fmla="*/ 57648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22"/>
                <a:gd name="T14" fmla="*/ 22 w 22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22">
                  <a:moveTo>
                    <a:pt x="0" y="0"/>
                  </a:moveTo>
                  <a:lnTo>
                    <a:pt x="0" y="11"/>
                  </a:lnTo>
                  <a:lnTo>
                    <a:pt x="11" y="22"/>
                  </a:lnTo>
                  <a:lnTo>
                    <a:pt x="22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90" name="Line 34"/>
            <p:cNvSpPr>
              <a:spLocks noChangeShapeType="1"/>
            </p:cNvSpPr>
            <p:nvPr/>
          </p:nvSpPr>
          <p:spPr bwMode="auto">
            <a:xfrm>
              <a:off x="3846" y="2154"/>
              <a:ext cx="0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91" name="Freeform 35"/>
            <p:cNvSpPr>
              <a:spLocks/>
            </p:cNvSpPr>
            <p:nvPr/>
          </p:nvSpPr>
          <p:spPr bwMode="auto">
            <a:xfrm>
              <a:off x="3765" y="2282"/>
              <a:ext cx="64" cy="29"/>
            </a:xfrm>
            <a:custGeom>
              <a:avLst/>
              <a:gdLst>
                <a:gd name="T0" fmla="*/ 0 w 45"/>
                <a:gd name="T1" fmla="*/ 0 h 22"/>
                <a:gd name="T2" fmla="*/ 55528 w 45"/>
                <a:gd name="T3" fmla="*/ 0 h 22"/>
                <a:gd name="T4" fmla="*/ 76186 w 45"/>
                <a:gd name="T5" fmla="*/ 4386 h 22"/>
                <a:gd name="T6" fmla="*/ 76186 w 45"/>
                <a:gd name="T7" fmla="*/ 8310 h 22"/>
                <a:gd name="T8" fmla="*/ 55528 w 45"/>
                <a:gd name="T9" fmla="*/ 8310 h 22"/>
                <a:gd name="T10" fmla="*/ 36712 w 45"/>
                <a:gd name="T11" fmla="*/ 4386 h 22"/>
                <a:gd name="T12" fmla="*/ 18675 w 45"/>
                <a:gd name="T13" fmla="*/ 4386 h 22"/>
                <a:gd name="T14" fmla="*/ 0 w 45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22"/>
                <a:gd name="T26" fmla="*/ 45 w 45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22">
                  <a:moveTo>
                    <a:pt x="0" y="0"/>
                  </a:moveTo>
                  <a:lnTo>
                    <a:pt x="33" y="0"/>
                  </a:lnTo>
                  <a:lnTo>
                    <a:pt x="45" y="11"/>
                  </a:lnTo>
                  <a:lnTo>
                    <a:pt x="45" y="22"/>
                  </a:lnTo>
                  <a:lnTo>
                    <a:pt x="33" y="22"/>
                  </a:lnTo>
                  <a:lnTo>
                    <a:pt x="22" y="11"/>
                  </a:lnTo>
                  <a:lnTo>
                    <a:pt x="1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92" name="Freeform 36"/>
            <p:cNvSpPr>
              <a:spLocks/>
            </p:cNvSpPr>
            <p:nvPr/>
          </p:nvSpPr>
          <p:spPr bwMode="auto">
            <a:xfrm>
              <a:off x="3701" y="2265"/>
              <a:ext cx="79" cy="32"/>
            </a:xfrm>
            <a:custGeom>
              <a:avLst/>
              <a:gdLst>
                <a:gd name="T0" fmla="*/ 0 w 56"/>
                <a:gd name="T1" fmla="*/ 54211 h 22"/>
                <a:gd name="T2" fmla="*/ 78602 w 56"/>
                <a:gd name="T3" fmla="*/ 0 h 22"/>
                <a:gd name="T4" fmla="*/ 78602 w 56"/>
                <a:gd name="T5" fmla="*/ 54211 h 22"/>
                <a:gd name="T6" fmla="*/ 0 w 56"/>
                <a:gd name="T7" fmla="*/ 54211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22"/>
                <a:gd name="T14" fmla="*/ 56 w 56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22">
                  <a:moveTo>
                    <a:pt x="0" y="22"/>
                  </a:moveTo>
                  <a:lnTo>
                    <a:pt x="56" y="0"/>
                  </a:lnTo>
                  <a:lnTo>
                    <a:pt x="56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93" name="Freeform 37"/>
            <p:cNvSpPr>
              <a:spLocks/>
            </p:cNvSpPr>
            <p:nvPr/>
          </p:nvSpPr>
          <p:spPr bwMode="auto">
            <a:xfrm>
              <a:off x="3780" y="2265"/>
              <a:ext cx="177" cy="110"/>
            </a:xfrm>
            <a:custGeom>
              <a:avLst/>
              <a:gdLst>
                <a:gd name="T0" fmla="*/ 22996 w 123"/>
                <a:gd name="T1" fmla="*/ 108435 h 78"/>
                <a:gd name="T2" fmla="*/ 0 w 123"/>
                <a:gd name="T3" fmla="*/ 30022 h 78"/>
                <a:gd name="T4" fmla="*/ 70755 w 123"/>
                <a:gd name="T5" fmla="*/ 30022 h 78"/>
                <a:gd name="T6" fmla="*/ 186308 w 123"/>
                <a:gd name="T7" fmla="*/ 15531 h 78"/>
                <a:gd name="T8" fmla="*/ 231306 w 123"/>
                <a:gd name="T9" fmla="*/ 15531 h 78"/>
                <a:gd name="T10" fmla="*/ 254109 w 123"/>
                <a:gd name="T11" fmla="*/ 0 h 78"/>
                <a:gd name="T12" fmla="*/ 254109 w 123"/>
                <a:gd name="T13" fmla="*/ 15531 h 78"/>
                <a:gd name="T14" fmla="*/ 208672 w 123"/>
                <a:gd name="T15" fmla="*/ 45987 h 78"/>
                <a:gd name="T16" fmla="*/ 186308 w 123"/>
                <a:gd name="T17" fmla="*/ 45987 h 78"/>
                <a:gd name="T18" fmla="*/ 92351 w 123"/>
                <a:gd name="T19" fmla="*/ 78288 h 78"/>
                <a:gd name="T20" fmla="*/ 44413 w 123"/>
                <a:gd name="T21" fmla="*/ 108435 h 78"/>
                <a:gd name="T22" fmla="*/ 22996 w 123"/>
                <a:gd name="T23" fmla="*/ 108435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78"/>
                <a:gd name="T38" fmla="*/ 123 w 123"/>
                <a:gd name="T39" fmla="*/ 78 h 7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78">
                  <a:moveTo>
                    <a:pt x="11" y="78"/>
                  </a:moveTo>
                  <a:lnTo>
                    <a:pt x="0" y="22"/>
                  </a:lnTo>
                  <a:lnTo>
                    <a:pt x="34" y="22"/>
                  </a:lnTo>
                  <a:lnTo>
                    <a:pt x="90" y="11"/>
                  </a:lnTo>
                  <a:lnTo>
                    <a:pt x="112" y="11"/>
                  </a:lnTo>
                  <a:lnTo>
                    <a:pt x="123" y="0"/>
                  </a:lnTo>
                  <a:lnTo>
                    <a:pt x="123" y="11"/>
                  </a:lnTo>
                  <a:lnTo>
                    <a:pt x="101" y="33"/>
                  </a:lnTo>
                  <a:lnTo>
                    <a:pt x="90" y="33"/>
                  </a:lnTo>
                  <a:lnTo>
                    <a:pt x="45" y="56"/>
                  </a:lnTo>
                  <a:lnTo>
                    <a:pt x="22" y="78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94" name="Freeform 38"/>
            <p:cNvSpPr>
              <a:spLocks/>
            </p:cNvSpPr>
            <p:nvPr/>
          </p:nvSpPr>
          <p:spPr bwMode="auto">
            <a:xfrm>
              <a:off x="3574" y="2265"/>
              <a:ext cx="400" cy="223"/>
            </a:xfrm>
            <a:custGeom>
              <a:avLst/>
              <a:gdLst>
                <a:gd name="T0" fmla="*/ 0 w 279"/>
                <a:gd name="T1" fmla="*/ 241576 h 156"/>
                <a:gd name="T2" fmla="*/ 84500 w 279"/>
                <a:gd name="T3" fmla="*/ 221403 h 156"/>
                <a:gd name="T4" fmla="*/ 129696 w 279"/>
                <a:gd name="T5" fmla="*/ 201156 h 156"/>
                <a:gd name="T6" fmla="*/ 236641 w 279"/>
                <a:gd name="T7" fmla="*/ 161538 h 156"/>
                <a:gd name="T8" fmla="*/ 301186 w 279"/>
                <a:gd name="T9" fmla="*/ 142051 h 156"/>
                <a:gd name="T10" fmla="*/ 474717 w 279"/>
                <a:gd name="T11" fmla="*/ 59550 h 156"/>
                <a:gd name="T12" fmla="*/ 538235 w 279"/>
                <a:gd name="T13" fmla="*/ 0 h 156"/>
                <a:gd name="T14" fmla="*/ 538235 w 279"/>
                <a:gd name="T15" fmla="*/ 39134 h 156"/>
                <a:gd name="T16" fmla="*/ 409355 w 279"/>
                <a:gd name="T17" fmla="*/ 142051 h 156"/>
                <a:gd name="T18" fmla="*/ 21412 w 279"/>
                <a:gd name="T19" fmla="*/ 283287 h 156"/>
                <a:gd name="T20" fmla="*/ 0 w 279"/>
                <a:gd name="T21" fmla="*/ 241576 h 1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9"/>
                <a:gd name="T34" fmla="*/ 0 h 156"/>
                <a:gd name="T35" fmla="*/ 279 w 279"/>
                <a:gd name="T36" fmla="*/ 156 h 1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9" h="156">
                  <a:moveTo>
                    <a:pt x="0" y="133"/>
                  </a:moveTo>
                  <a:lnTo>
                    <a:pt x="44" y="122"/>
                  </a:lnTo>
                  <a:lnTo>
                    <a:pt x="67" y="111"/>
                  </a:lnTo>
                  <a:lnTo>
                    <a:pt x="123" y="89"/>
                  </a:lnTo>
                  <a:lnTo>
                    <a:pt x="156" y="78"/>
                  </a:lnTo>
                  <a:lnTo>
                    <a:pt x="246" y="33"/>
                  </a:lnTo>
                  <a:lnTo>
                    <a:pt x="279" y="0"/>
                  </a:lnTo>
                  <a:lnTo>
                    <a:pt x="279" y="22"/>
                  </a:lnTo>
                  <a:lnTo>
                    <a:pt x="212" y="78"/>
                  </a:lnTo>
                  <a:lnTo>
                    <a:pt x="11" y="156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95" name="Line 39"/>
            <p:cNvSpPr>
              <a:spLocks noChangeShapeType="1"/>
            </p:cNvSpPr>
            <p:nvPr/>
          </p:nvSpPr>
          <p:spPr bwMode="auto">
            <a:xfrm>
              <a:off x="3780" y="2233"/>
              <a:ext cx="145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96" name="Line 40"/>
            <p:cNvSpPr>
              <a:spLocks noChangeShapeType="1"/>
            </p:cNvSpPr>
            <p:nvPr/>
          </p:nvSpPr>
          <p:spPr bwMode="auto">
            <a:xfrm flipH="1" flipV="1">
              <a:off x="3988" y="2169"/>
              <a:ext cx="17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97" name="Freeform 41"/>
            <p:cNvSpPr>
              <a:spLocks/>
            </p:cNvSpPr>
            <p:nvPr/>
          </p:nvSpPr>
          <p:spPr bwMode="auto">
            <a:xfrm>
              <a:off x="4069" y="2122"/>
              <a:ext cx="15" cy="15"/>
            </a:xfrm>
            <a:custGeom>
              <a:avLst/>
              <a:gdLst>
                <a:gd name="T0" fmla="*/ 7160 w 11"/>
                <a:gd name="T1" fmla="*/ 0 h 11"/>
                <a:gd name="T2" fmla="*/ 7160 w 11"/>
                <a:gd name="T3" fmla="*/ 7160 h 11"/>
                <a:gd name="T4" fmla="*/ 0 w 11"/>
                <a:gd name="T5" fmla="*/ 7160 h 11"/>
                <a:gd name="T6" fmla="*/ 7160 w 11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1"/>
                <a:gd name="T14" fmla="*/ 11 w 11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1">
                  <a:moveTo>
                    <a:pt x="11" y="0"/>
                  </a:moveTo>
                  <a:lnTo>
                    <a:pt x="11" y="11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5698" name="Rectangle 42"/>
            <p:cNvSpPr>
              <a:spLocks noChangeArrowheads="1"/>
            </p:cNvSpPr>
            <p:nvPr/>
          </p:nvSpPr>
          <p:spPr bwMode="auto">
            <a:xfrm>
              <a:off x="1260" y="2694"/>
              <a:ext cx="3300" cy="378"/>
            </a:xfrm>
            <a:prstGeom prst="rect">
              <a:avLst/>
            </a:prstGeom>
            <a:solidFill>
              <a:srgbClr val="99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 flipH="1">
            <a:off x="2794000" y="5321300"/>
            <a:ext cx="2305050" cy="895350"/>
            <a:chOff x="3071" y="3352"/>
            <a:chExt cx="1452" cy="564"/>
          </a:xfrm>
        </p:grpSpPr>
        <p:sp>
          <p:nvSpPr>
            <p:cNvPr id="155658" name="Oval 43"/>
            <p:cNvSpPr>
              <a:spLocks noChangeArrowheads="1"/>
            </p:cNvSpPr>
            <p:nvPr/>
          </p:nvSpPr>
          <p:spPr bwMode="auto">
            <a:xfrm>
              <a:off x="3071" y="3588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55659" name="Group 56"/>
            <p:cNvGrpSpPr>
              <a:grpSpLocks/>
            </p:cNvGrpSpPr>
            <p:nvPr/>
          </p:nvGrpSpPr>
          <p:grpSpPr bwMode="auto">
            <a:xfrm>
              <a:off x="3371" y="3352"/>
              <a:ext cx="1152" cy="564"/>
              <a:chOff x="2496" y="2136"/>
              <a:chExt cx="1152" cy="564"/>
            </a:xfrm>
          </p:grpSpPr>
          <p:sp>
            <p:nvSpPr>
              <p:cNvPr id="155660" name="Line 57"/>
              <p:cNvSpPr>
                <a:spLocks noChangeShapeType="1"/>
              </p:cNvSpPr>
              <p:nvPr/>
            </p:nvSpPr>
            <p:spPr bwMode="auto">
              <a:xfrm>
                <a:off x="2496" y="2136"/>
                <a:ext cx="0" cy="56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55661" name="Text Box 58"/>
              <p:cNvSpPr txBox="1">
                <a:spLocks noChangeArrowheads="1"/>
              </p:cNvSpPr>
              <p:nvPr/>
            </p:nvSpPr>
            <p:spPr bwMode="auto">
              <a:xfrm>
                <a:off x="2796" y="2220"/>
                <a:ext cx="85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s-ES_tradnl" sz="3200" b="1">
                    <a:solidFill>
                      <a:srgbClr val="FF3300"/>
                    </a:solidFill>
                    <a:cs typeface="Arial" charset="0"/>
                  </a:rPr>
                  <a:t>v = cte</a:t>
                </a:r>
              </a:p>
            </p:txBody>
          </p:sp>
        </p:grpSp>
      </p:grpSp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4876800" y="5689600"/>
            <a:ext cx="231775" cy="2317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54" name="AutoShape 62"/>
          <p:cNvSpPr>
            <a:spLocks noChangeArrowheads="1"/>
          </p:cNvSpPr>
          <p:nvPr/>
        </p:nvSpPr>
        <p:spPr bwMode="auto">
          <a:xfrm>
            <a:off x="6843713" y="3028950"/>
            <a:ext cx="1758950" cy="1025525"/>
          </a:xfrm>
          <a:prstGeom prst="cloudCallout">
            <a:avLst>
              <a:gd name="adj1" fmla="val 28583"/>
              <a:gd name="adj2" fmla="val 9860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s-ES" sz="3200" b="1">
                <a:solidFill>
                  <a:srgbClr val="FFFFFF"/>
                </a:solidFill>
                <a:cs typeface="Arial" charset="0"/>
              </a:rPr>
              <a:t>¡OK!</a:t>
            </a:r>
          </a:p>
        </p:txBody>
      </p:sp>
      <p:sp>
        <p:nvSpPr>
          <p:cNvPr id="49" name="48 CuadroTexto"/>
          <p:cNvSpPr txBox="1">
            <a:spLocks noChangeArrowheads="1"/>
          </p:cNvSpPr>
          <p:nvPr/>
        </p:nvSpPr>
        <p:spPr bwMode="auto">
          <a:xfrm>
            <a:off x="6184900" y="5489575"/>
            <a:ext cx="2814638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Para este observador la bola sobre el camión lleva un movimiento rectilíneo y uniforme.</a:t>
            </a:r>
          </a:p>
        </p:txBody>
      </p:sp>
      <p:sp>
        <p:nvSpPr>
          <p:cNvPr id="155657" name="49 CuadroTexto"/>
          <p:cNvSpPr txBox="1">
            <a:spLocks noChangeArrowheads="1"/>
          </p:cNvSpPr>
          <p:nvPr/>
        </p:nvSpPr>
        <p:spPr bwMode="auto">
          <a:xfrm>
            <a:off x="-307975" y="0"/>
            <a:ext cx="9737725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>
                <a:solidFill>
                  <a:srgbClr val="FFFFFF"/>
                </a:solidFill>
                <a:latin typeface="Arial" charset="0"/>
                <a:cs typeface="Arial" charset="0"/>
              </a:rPr>
              <a:t>Trayectoria de la bola vista desde arriba…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8092E-6 L -3.05556E-6 -0.67653 " pathEditMode="relative" ptsTypes="AA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53" grpId="0" animBg="1"/>
      <p:bldP spid="8254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70 Rectángulo"/>
          <p:cNvSpPr>
            <a:spLocks noChangeArrowheads="1"/>
          </p:cNvSpPr>
          <p:nvPr/>
        </p:nvSpPr>
        <p:spPr bwMode="auto">
          <a:xfrm>
            <a:off x="7843838" y="5930900"/>
            <a:ext cx="1071562" cy="6985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70" name="69 Rectángulo"/>
          <p:cNvSpPr>
            <a:spLocks noChangeArrowheads="1"/>
          </p:cNvSpPr>
          <p:nvPr/>
        </p:nvSpPr>
        <p:spPr bwMode="auto">
          <a:xfrm>
            <a:off x="5630863" y="5210175"/>
            <a:ext cx="1014412" cy="6969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4584700" y="631825"/>
            <a:ext cx="3960813" cy="278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22938" y="1798638"/>
            <a:ext cx="2225675" cy="1358900"/>
            <a:chOff x="3902" y="1320"/>
            <a:chExt cx="1402" cy="856"/>
          </a:xfrm>
        </p:grpSpPr>
        <p:sp>
          <p:nvSpPr>
            <p:cNvPr id="1088" name="Line 4"/>
            <p:cNvSpPr>
              <a:spLocks noChangeShapeType="1"/>
            </p:cNvSpPr>
            <p:nvPr/>
          </p:nvSpPr>
          <p:spPr bwMode="auto">
            <a:xfrm>
              <a:off x="3902" y="1320"/>
              <a:ext cx="1079" cy="677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089" name="Group 5"/>
            <p:cNvGrpSpPr>
              <a:grpSpLocks/>
            </p:cNvGrpSpPr>
            <p:nvPr/>
          </p:nvGrpSpPr>
          <p:grpSpPr bwMode="auto">
            <a:xfrm>
              <a:off x="4980" y="1945"/>
              <a:ext cx="324" cy="231"/>
              <a:chOff x="1988" y="1224"/>
              <a:chExt cx="324" cy="231"/>
            </a:xfrm>
          </p:grpSpPr>
          <p:sp>
            <p:nvSpPr>
              <p:cNvPr id="1090" name="Text Box 6"/>
              <p:cNvSpPr txBox="1">
                <a:spLocks noChangeArrowheads="1"/>
              </p:cNvSpPr>
              <p:nvPr/>
            </p:nvSpPr>
            <p:spPr bwMode="auto">
              <a:xfrm>
                <a:off x="1988" y="1224"/>
                <a:ext cx="3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l-GR" sz="1800" b="1">
                    <a:solidFill>
                      <a:srgbClr val="009900"/>
                    </a:solidFill>
                    <a:cs typeface="Times New Roman" pitchFamily="18" charset="0"/>
                  </a:rPr>
                  <a:t>Δ</a:t>
                </a:r>
                <a:r>
                  <a:rPr lang="es-ES" sz="1800" b="1" i="1">
                    <a:solidFill>
                      <a:srgbClr val="009900"/>
                    </a:solidFill>
                  </a:rPr>
                  <a:t>v</a:t>
                </a:r>
                <a:endParaRPr lang="es-ES" sz="1800" b="1">
                  <a:solidFill>
                    <a:srgbClr val="009900"/>
                  </a:solidFill>
                  <a:latin typeface="Arial" charset="0"/>
                </a:endParaRPr>
              </a:p>
            </p:txBody>
          </p:sp>
          <p:sp>
            <p:nvSpPr>
              <p:cNvPr id="1091" name="Line 7"/>
              <p:cNvSpPr>
                <a:spLocks noChangeShapeType="1"/>
              </p:cNvSpPr>
              <p:nvPr/>
            </p:nvSpPr>
            <p:spPr bwMode="auto">
              <a:xfrm>
                <a:off x="2130" y="1288"/>
                <a:ext cx="88" cy="0"/>
              </a:xfrm>
              <a:prstGeom prst="line">
                <a:avLst/>
              </a:prstGeom>
              <a:noFill/>
              <a:ln w="9525">
                <a:solidFill>
                  <a:srgbClr val="0099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552450" y="631825"/>
            <a:ext cx="3816350" cy="278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3205163" y="4089400"/>
          <a:ext cx="2695575" cy="711200"/>
        </p:xfrm>
        <a:graphic>
          <a:graphicData uri="http://schemas.openxmlformats.org/presentationml/2006/ole">
            <p:oleObj spid="_x0000_s1026" name="Ecuación" r:id="rId3" imgW="1447560" imgH="380880" progId="Equation.3">
              <p:embed/>
            </p:oleObj>
          </a:graphicData>
        </a:graphic>
      </p:graphicFrame>
      <p:sp>
        <p:nvSpPr>
          <p:cNvPr id="152586" name="Freeform 10"/>
          <p:cNvSpPr>
            <a:spLocks/>
          </p:cNvSpPr>
          <p:nvPr/>
        </p:nvSpPr>
        <p:spPr bwMode="auto">
          <a:xfrm>
            <a:off x="703263" y="1165225"/>
            <a:ext cx="3455987" cy="1944688"/>
          </a:xfrm>
          <a:custGeom>
            <a:avLst/>
            <a:gdLst>
              <a:gd name="T0" fmla="*/ 0 w 2177"/>
              <a:gd name="T1" fmla="*/ 2147483647 h 1225"/>
              <a:gd name="T2" fmla="*/ 2147483647 w 2177"/>
              <a:gd name="T3" fmla="*/ 2147483647 h 1225"/>
              <a:gd name="T4" fmla="*/ 2147483647 w 2177"/>
              <a:gd name="T5" fmla="*/ 2147483647 h 1225"/>
              <a:gd name="T6" fmla="*/ 2147483647 w 2177"/>
              <a:gd name="T7" fmla="*/ 2147483647 h 1225"/>
              <a:gd name="T8" fmla="*/ 0 60000 65536"/>
              <a:gd name="T9" fmla="*/ 0 60000 65536"/>
              <a:gd name="T10" fmla="*/ 0 60000 65536"/>
              <a:gd name="T11" fmla="*/ 0 60000 65536"/>
              <a:gd name="T12" fmla="*/ 0 w 2177"/>
              <a:gd name="T13" fmla="*/ 0 h 1225"/>
              <a:gd name="T14" fmla="*/ 2177 w 2177"/>
              <a:gd name="T15" fmla="*/ 1225 h 1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7" h="1225">
                <a:moveTo>
                  <a:pt x="0" y="1225"/>
                </a:moveTo>
                <a:cubicBezTo>
                  <a:pt x="140" y="979"/>
                  <a:pt x="280" y="734"/>
                  <a:pt x="499" y="545"/>
                </a:cubicBezTo>
                <a:cubicBezTo>
                  <a:pt x="718" y="356"/>
                  <a:pt x="1035" y="182"/>
                  <a:pt x="1315" y="91"/>
                </a:cubicBezTo>
                <a:cubicBezTo>
                  <a:pt x="1595" y="0"/>
                  <a:pt x="1886" y="0"/>
                  <a:pt x="2177" y="1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52587" name="Line 11"/>
          <p:cNvSpPr>
            <a:spLocks noChangeShapeType="1"/>
          </p:cNvSpPr>
          <p:nvPr/>
        </p:nvSpPr>
        <p:spPr bwMode="auto">
          <a:xfrm flipV="1">
            <a:off x="1208088" y="1733550"/>
            <a:ext cx="506412" cy="584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 flipV="1">
            <a:off x="2574925" y="1042988"/>
            <a:ext cx="931863" cy="339725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 flipV="1">
            <a:off x="2581275" y="1036638"/>
            <a:ext cx="931863" cy="339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1708150" y="1736725"/>
            <a:ext cx="406400" cy="2476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479550" y="1317625"/>
            <a:ext cx="425450" cy="366713"/>
            <a:chOff x="1736" y="1076"/>
            <a:chExt cx="268" cy="231"/>
          </a:xfrm>
        </p:grpSpPr>
        <p:sp>
          <p:nvSpPr>
            <p:cNvPr id="1086" name="Text Box 16"/>
            <p:cNvSpPr txBox="1">
              <a:spLocks noChangeArrowheads="1"/>
            </p:cNvSpPr>
            <p:nvPr/>
          </p:nvSpPr>
          <p:spPr bwMode="auto">
            <a:xfrm>
              <a:off x="1736" y="1076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800" i="1">
                  <a:solidFill>
                    <a:srgbClr val="FF3300"/>
                  </a:solidFill>
                </a:rPr>
                <a:t>v</a:t>
              </a:r>
              <a:r>
                <a:rPr lang="es-ES" sz="1800" baseline="-25000">
                  <a:solidFill>
                    <a:srgbClr val="FF3300"/>
                  </a:solidFill>
                  <a:latin typeface="Arial" charset="0"/>
                </a:rPr>
                <a:t>1</a:t>
              </a:r>
              <a:endParaRPr lang="es-ES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087" name="Line 17"/>
            <p:cNvSpPr>
              <a:spLocks noChangeShapeType="1"/>
            </p:cNvSpPr>
            <p:nvPr/>
          </p:nvSpPr>
          <p:spPr bwMode="auto">
            <a:xfrm>
              <a:off x="1800" y="1152"/>
              <a:ext cx="8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333750" y="669925"/>
            <a:ext cx="425450" cy="366713"/>
            <a:chOff x="2904" y="668"/>
            <a:chExt cx="268" cy="231"/>
          </a:xfrm>
        </p:grpSpPr>
        <p:sp>
          <p:nvSpPr>
            <p:cNvPr id="1084" name="Text Box 19"/>
            <p:cNvSpPr txBox="1">
              <a:spLocks noChangeArrowheads="1"/>
            </p:cNvSpPr>
            <p:nvPr/>
          </p:nvSpPr>
          <p:spPr bwMode="auto">
            <a:xfrm>
              <a:off x="2904" y="668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800" i="1">
                  <a:solidFill>
                    <a:srgbClr val="FF3300"/>
                  </a:solidFill>
                </a:rPr>
                <a:t>v</a:t>
              </a:r>
              <a:r>
                <a:rPr lang="es-ES" sz="1800" baseline="-25000">
                  <a:solidFill>
                    <a:srgbClr val="FF3300"/>
                  </a:solidFill>
                  <a:latin typeface="Arial" charset="0"/>
                </a:rPr>
                <a:t>2</a:t>
              </a:r>
              <a:endParaRPr lang="es-ES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085" name="Line 20"/>
            <p:cNvSpPr>
              <a:spLocks noChangeShapeType="1"/>
            </p:cNvSpPr>
            <p:nvPr/>
          </p:nvSpPr>
          <p:spPr bwMode="auto">
            <a:xfrm>
              <a:off x="2968" y="744"/>
              <a:ext cx="8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879600" y="1552575"/>
            <a:ext cx="514350" cy="366713"/>
            <a:chOff x="1988" y="1224"/>
            <a:chExt cx="324" cy="231"/>
          </a:xfrm>
        </p:grpSpPr>
        <p:sp>
          <p:nvSpPr>
            <p:cNvPr id="1082" name="Text Box 22"/>
            <p:cNvSpPr txBox="1">
              <a:spLocks noChangeArrowheads="1"/>
            </p:cNvSpPr>
            <p:nvPr/>
          </p:nvSpPr>
          <p:spPr bwMode="auto">
            <a:xfrm>
              <a:off x="1988" y="1224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l-GR" sz="1800" b="1">
                  <a:solidFill>
                    <a:srgbClr val="009900"/>
                  </a:solidFill>
                  <a:cs typeface="Times New Roman" pitchFamily="18" charset="0"/>
                </a:rPr>
                <a:t>Δ</a:t>
              </a:r>
              <a:r>
                <a:rPr lang="es-ES" sz="1800" b="1" i="1">
                  <a:solidFill>
                    <a:srgbClr val="009900"/>
                  </a:solidFill>
                </a:rPr>
                <a:t>v</a:t>
              </a:r>
              <a:endParaRPr lang="es-ES" sz="1800" b="1">
                <a:solidFill>
                  <a:srgbClr val="009900"/>
                </a:solidFill>
                <a:latin typeface="Arial" charset="0"/>
              </a:endParaRPr>
            </a:p>
          </p:txBody>
        </p:sp>
        <p:sp>
          <p:nvSpPr>
            <p:cNvPr id="1083" name="Line 23"/>
            <p:cNvSpPr>
              <a:spLocks noChangeShapeType="1"/>
            </p:cNvSpPr>
            <p:nvPr/>
          </p:nvSpPr>
          <p:spPr bwMode="auto">
            <a:xfrm>
              <a:off x="2130" y="1288"/>
              <a:ext cx="88" cy="0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52600" name="Freeform 24"/>
          <p:cNvSpPr>
            <a:spLocks/>
          </p:cNvSpPr>
          <p:nvPr/>
        </p:nvSpPr>
        <p:spPr bwMode="auto">
          <a:xfrm>
            <a:off x="4622800" y="1165225"/>
            <a:ext cx="3455988" cy="1944688"/>
          </a:xfrm>
          <a:custGeom>
            <a:avLst/>
            <a:gdLst>
              <a:gd name="T0" fmla="*/ 0 w 2177"/>
              <a:gd name="T1" fmla="*/ 2147483647 h 1225"/>
              <a:gd name="T2" fmla="*/ 2147483647 w 2177"/>
              <a:gd name="T3" fmla="*/ 2147483647 h 1225"/>
              <a:gd name="T4" fmla="*/ 2147483647 w 2177"/>
              <a:gd name="T5" fmla="*/ 2147483647 h 1225"/>
              <a:gd name="T6" fmla="*/ 2147483647 w 2177"/>
              <a:gd name="T7" fmla="*/ 2147483647 h 1225"/>
              <a:gd name="T8" fmla="*/ 0 60000 65536"/>
              <a:gd name="T9" fmla="*/ 0 60000 65536"/>
              <a:gd name="T10" fmla="*/ 0 60000 65536"/>
              <a:gd name="T11" fmla="*/ 0 60000 65536"/>
              <a:gd name="T12" fmla="*/ 0 w 2177"/>
              <a:gd name="T13" fmla="*/ 0 h 1225"/>
              <a:gd name="T14" fmla="*/ 2177 w 2177"/>
              <a:gd name="T15" fmla="*/ 1225 h 1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77" h="1225">
                <a:moveTo>
                  <a:pt x="0" y="1225"/>
                </a:moveTo>
                <a:cubicBezTo>
                  <a:pt x="140" y="979"/>
                  <a:pt x="280" y="734"/>
                  <a:pt x="499" y="545"/>
                </a:cubicBezTo>
                <a:cubicBezTo>
                  <a:pt x="718" y="356"/>
                  <a:pt x="1035" y="182"/>
                  <a:pt x="1315" y="91"/>
                </a:cubicBezTo>
                <a:cubicBezTo>
                  <a:pt x="1595" y="0"/>
                  <a:pt x="1886" y="0"/>
                  <a:pt x="2177" y="1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722938" y="1798638"/>
            <a:ext cx="1643062" cy="811212"/>
            <a:chOff x="3506" y="1320"/>
            <a:chExt cx="1035" cy="511"/>
          </a:xfrm>
        </p:grpSpPr>
        <p:sp>
          <p:nvSpPr>
            <p:cNvPr id="1078" name="Line 26"/>
            <p:cNvSpPr>
              <a:spLocks noChangeShapeType="1"/>
            </p:cNvSpPr>
            <p:nvPr/>
          </p:nvSpPr>
          <p:spPr bwMode="auto">
            <a:xfrm>
              <a:off x="3506" y="1320"/>
              <a:ext cx="754" cy="473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079" name="Group 27"/>
            <p:cNvGrpSpPr>
              <a:grpSpLocks/>
            </p:cNvGrpSpPr>
            <p:nvPr/>
          </p:nvGrpSpPr>
          <p:grpSpPr bwMode="auto">
            <a:xfrm>
              <a:off x="4217" y="1600"/>
              <a:ext cx="324" cy="231"/>
              <a:chOff x="4262" y="1558"/>
              <a:chExt cx="324" cy="231"/>
            </a:xfrm>
          </p:grpSpPr>
          <p:sp>
            <p:nvSpPr>
              <p:cNvPr id="1080" name="Text Box 28"/>
              <p:cNvSpPr txBox="1">
                <a:spLocks noChangeArrowheads="1"/>
              </p:cNvSpPr>
              <p:nvPr/>
            </p:nvSpPr>
            <p:spPr bwMode="auto">
              <a:xfrm>
                <a:off x="4262" y="1558"/>
                <a:ext cx="3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s-ES" sz="1800" b="1" i="1">
                    <a:solidFill>
                      <a:schemeClr val="accent2"/>
                    </a:solidFill>
                  </a:rPr>
                  <a:t>a</a:t>
                </a:r>
                <a:endParaRPr lang="es-ES" sz="18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081" name="Line 29"/>
              <p:cNvSpPr>
                <a:spLocks noChangeShapeType="1"/>
              </p:cNvSpPr>
              <p:nvPr/>
            </p:nvSpPr>
            <p:spPr bwMode="auto">
              <a:xfrm>
                <a:off x="4329" y="1628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152606" name="Freeform 30"/>
          <p:cNvSpPr>
            <a:spLocks/>
          </p:cNvSpPr>
          <p:nvPr/>
        </p:nvSpPr>
        <p:spPr bwMode="auto">
          <a:xfrm rot="3359303">
            <a:off x="5945187" y="1362076"/>
            <a:ext cx="1655763" cy="1439862"/>
          </a:xfrm>
          <a:custGeom>
            <a:avLst/>
            <a:gdLst>
              <a:gd name="T0" fmla="*/ 0 w 1043"/>
              <a:gd name="T1" fmla="*/ 0 h 907"/>
              <a:gd name="T2" fmla="*/ 0 w 1043"/>
              <a:gd name="T3" fmla="*/ 2147483647 h 907"/>
              <a:gd name="T4" fmla="*/ 2147483647 w 1043"/>
              <a:gd name="T5" fmla="*/ 2147483647 h 907"/>
              <a:gd name="T6" fmla="*/ 0 60000 65536"/>
              <a:gd name="T7" fmla="*/ 0 60000 65536"/>
              <a:gd name="T8" fmla="*/ 0 60000 65536"/>
              <a:gd name="T9" fmla="*/ 0 w 1043"/>
              <a:gd name="T10" fmla="*/ 0 h 907"/>
              <a:gd name="T11" fmla="*/ 1043 w 1043"/>
              <a:gd name="T12" fmla="*/ 907 h 9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3" h="907">
                <a:moveTo>
                  <a:pt x="0" y="0"/>
                </a:moveTo>
                <a:lnTo>
                  <a:pt x="0" y="907"/>
                </a:lnTo>
                <a:lnTo>
                  <a:pt x="1043" y="907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52607" name="Freeform 31"/>
          <p:cNvSpPr>
            <a:spLocks/>
          </p:cNvSpPr>
          <p:nvPr/>
        </p:nvSpPr>
        <p:spPr bwMode="auto">
          <a:xfrm>
            <a:off x="6196013" y="1465263"/>
            <a:ext cx="728662" cy="1404937"/>
          </a:xfrm>
          <a:custGeom>
            <a:avLst/>
            <a:gdLst>
              <a:gd name="T0" fmla="*/ 2147483647 w 459"/>
              <a:gd name="T1" fmla="*/ 2147483647 h 885"/>
              <a:gd name="T2" fmla="*/ 2147483647 w 459"/>
              <a:gd name="T3" fmla="*/ 2147483647 h 885"/>
              <a:gd name="T4" fmla="*/ 0 w 459"/>
              <a:gd name="T5" fmla="*/ 0 h 885"/>
              <a:gd name="T6" fmla="*/ 0 60000 65536"/>
              <a:gd name="T7" fmla="*/ 0 60000 65536"/>
              <a:gd name="T8" fmla="*/ 0 60000 65536"/>
              <a:gd name="T9" fmla="*/ 0 w 459"/>
              <a:gd name="T10" fmla="*/ 0 h 885"/>
              <a:gd name="T11" fmla="*/ 459 w 459"/>
              <a:gd name="T12" fmla="*/ 885 h 8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9" h="885">
                <a:moveTo>
                  <a:pt x="153" y="885"/>
                </a:moveTo>
                <a:lnTo>
                  <a:pt x="459" y="68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52608" name="Freeform 32"/>
          <p:cNvSpPr>
            <a:spLocks/>
          </p:cNvSpPr>
          <p:nvPr/>
        </p:nvSpPr>
        <p:spPr bwMode="auto">
          <a:xfrm>
            <a:off x="5710238" y="1465263"/>
            <a:ext cx="723900" cy="1404937"/>
          </a:xfrm>
          <a:custGeom>
            <a:avLst/>
            <a:gdLst>
              <a:gd name="T0" fmla="*/ 2147483647 w 456"/>
              <a:gd name="T1" fmla="*/ 0 h 885"/>
              <a:gd name="T2" fmla="*/ 0 w 456"/>
              <a:gd name="T3" fmla="*/ 2147483647 h 885"/>
              <a:gd name="T4" fmla="*/ 2147483647 w 456"/>
              <a:gd name="T5" fmla="*/ 2147483647 h 885"/>
              <a:gd name="T6" fmla="*/ 0 60000 65536"/>
              <a:gd name="T7" fmla="*/ 0 60000 65536"/>
              <a:gd name="T8" fmla="*/ 0 60000 65536"/>
              <a:gd name="T9" fmla="*/ 0 w 456"/>
              <a:gd name="T10" fmla="*/ 0 h 885"/>
              <a:gd name="T11" fmla="*/ 456 w 456"/>
              <a:gd name="T12" fmla="*/ 885 h 8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6" h="885">
                <a:moveTo>
                  <a:pt x="306" y="0"/>
                </a:moveTo>
                <a:lnTo>
                  <a:pt x="0" y="207"/>
                </a:lnTo>
                <a:lnTo>
                  <a:pt x="456" y="885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6018213" y="1057275"/>
            <a:ext cx="514350" cy="366713"/>
            <a:chOff x="4307" y="1657"/>
            <a:chExt cx="324" cy="231"/>
          </a:xfrm>
        </p:grpSpPr>
        <p:sp>
          <p:nvSpPr>
            <p:cNvPr id="1076" name="Text Box 34"/>
            <p:cNvSpPr txBox="1">
              <a:spLocks noChangeArrowheads="1"/>
            </p:cNvSpPr>
            <p:nvPr/>
          </p:nvSpPr>
          <p:spPr bwMode="auto">
            <a:xfrm>
              <a:off x="4307" y="1657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800" b="1" i="1">
                  <a:solidFill>
                    <a:schemeClr val="accent2"/>
                  </a:solidFill>
                </a:rPr>
                <a:t>a</a:t>
              </a:r>
              <a:r>
                <a:rPr lang="es-ES" sz="1800" b="1" i="1" baseline="-25000">
                  <a:solidFill>
                    <a:schemeClr val="accent2"/>
                  </a:solidFill>
                </a:rPr>
                <a:t>t</a:t>
              </a:r>
              <a:endParaRPr lang="es-ES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77" name="Line 35"/>
            <p:cNvSpPr>
              <a:spLocks noChangeShapeType="1"/>
            </p:cNvSpPr>
            <p:nvPr/>
          </p:nvSpPr>
          <p:spPr bwMode="auto">
            <a:xfrm>
              <a:off x="4374" y="1727"/>
              <a:ext cx="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6370638" y="2809875"/>
            <a:ext cx="514350" cy="366713"/>
            <a:chOff x="4307" y="1657"/>
            <a:chExt cx="324" cy="231"/>
          </a:xfrm>
        </p:grpSpPr>
        <p:sp>
          <p:nvSpPr>
            <p:cNvPr id="1074" name="Text Box 37"/>
            <p:cNvSpPr txBox="1">
              <a:spLocks noChangeArrowheads="1"/>
            </p:cNvSpPr>
            <p:nvPr/>
          </p:nvSpPr>
          <p:spPr bwMode="auto">
            <a:xfrm>
              <a:off x="4307" y="1657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800" b="1" i="1">
                  <a:solidFill>
                    <a:schemeClr val="accent2"/>
                  </a:solidFill>
                </a:rPr>
                <a:t>a</a:t>
              </a:r>
              <a:r>
                <a:rPr lang="es-ES" sz="1800" b="1" i="1" baseline="-25000">
                  <a:solidFill>
                    <a:schemeClr val="accent2"/>
                  </a:solidFill>
                </a:rPr>
                <a:t>n</a:t>
              </a:r>
              <a:endParaRPr lang="es-ES" sz="18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75" name="Line 38"/>
            <p:cNvSpPr>
              <a:spLocks noChangeShapeType="1"/>
            </p:cNvSpPr>
            <p:nvPr/>
          </p:nvSpPr>
          <p:spPr bwMode="auto">
            <a:xfrm>
              <a:off x="4374" y="1727"/>
              <a:ext cx="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_tradnl"/>
            </a:p>
          </p:txBody>
        </p:sp>
      </p:grpSp>
      <p:graphicFrame>
        <p:nvGraphicFramePr>
          <p:cNvPr id="152615" name="Object 39"/>
          <p:cNvGraphicFramePr>
            <a:graphicFrameLocks noChangeAspect="1"/>
          </p:cNvGraphicFramePr>
          <p:nvPr/>
        </p:nvGraphicFramePr>
        <p:xfrm>
          <a:off x="539750" y="4654550"/>
          <a:ext cx="3463925" cy="625475"/>
        </p:xfrm>
        <a:graphic>
          <a:graphicData uri="http://schemas.openxmlformats.org/presentationml/2006/ole">
            <p:oleObj spid="_x0000_s1027" name="Ecuación" r:id="rId4" imgW="1968480" imgH="355320" progId="Equation.3">
              <p:embed/>
            </p:oleObj>
          </a:graphicData>
        </a:graphic>
      </p:graphicFrame>
      <p:graphicFrame>
        <p:nvGraphicFramePr>
          <p:cNvPr id="152616" name="Object 40"/>
          <p:cNvGraphicFramePr>
            <a:graphicFrameLocks noChangeAspect="1"/>
          </p:cNvGraphicFramePr>
          <p:nvPr/>
        </p:nvGraphicFramePr>
        <p:xfrm>
          <a:off x="1222375" y="5219700"/>
          <a:ext cx="3867150" cy="738188"/>
        </p:xfrm>
        <a:graphic>
          <a:graphicData uri="http://schemas.openxmlformats.org/presentationml/2006/ole">
            <p:oleObj spid="_x0000_s1028" name="Ecuación" r:id="rId5" imgW="2197080" imgH="419040" progId="Equation.3">
              <p:embed/>
            </p:oleObj>
          </a:graphicData>
        </a:graphic>
      </p:graphicFrame>
      <p:graphicFrame>
        <p:nvGraphicFramePr>
          <p:cNvPr id="152617" name="Object 41"/>
          <p:cNvGraphicFramePr>
            <a:graphicFrameLocks noChangeAspect="1"/>
          </p:cNvGraphicFramePr>
          <p:nvPr/>
        </p:nvGraphicFramePr>
        <p:xfrm>
          <a:off x="1225550" y="5857875"/>
          <a:ext cx="6189663" cy="736600"/>
        </p:xfrm>
        <a:graphic>
          <a:graphicData uri="http://schemas.openxmlformats.org/presentationml/2006/ole">
            <p:oleObj spid="_x0000_s1029" name="Ecuación" r:id="rId6" imgW="3517560" imgH="419040" progId="Equation.3">
              <p:embed/>
            </p:oleObj>
          </a:graphicData>
        </a:graphic>
      </p:graphicFrame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5213350" y="5202238"/>
            <a:ext cx="1498600" cy="730250"/>
            <a:chOff x="4770" y="3050"/>
            <a:chExt cx="944" cy="460"/>
          </a:xfrm>
        </p:grpSpPr>
        <p:sp>
          <p:nvSpPr>
            <p:cNvPr id="1072" name="Text Box 43"/>
            <p:cNvSpPr txBox="1">
              <a:spLocks noChangeArrowheads="1"/>
            </p:cNvSpPr>
            <p:nvPr/>
          </p:nvSpPr>
          <p:spPr bwMode="auto">
            <a:xfrm>
              <a:off x="4969" y="3050"/>
              <a:ext cx="74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/>
                <a:t>Movimiento rectilíneo y uniforme</a:t>
              </a:r>
            </a:p>
          </p:txBody>
        </p:sp>
        <p:sp>
          <p:nvSpPr>
            <p:cNvPr id="1073" name="Line 44"/>
            <p:cNvSpPr>
              <a:spLocks noChangeShapeType="1"/>
            </p:cNvSpPr>
            <p:nvPr/>
          </p:nvSpPr>
          <p:spPr bwMode="auto">
            <a:xfrm>
              <a:off x="4770" y="3308"/>
              <a:ext cx="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7467600" y="5924550"/>
            <a:ext cx="1487488" cy="730250"/>
            <a:chOff x="4741" y="3648"/>
            <a:chExt cx="937" cy="460"/>
          </a:xfrm>
        </p:grpSpPr>
        <p:sp>
          <p:nvSpPr>
            <p:cNvPr id="1070" name="Text Box 46"/>
            <p:cNvSpPr txBox="1">
              <a:spLocks noChangeArrowheads="1"/>
            </p:cNvSpPr>
            <p:nvPr/>
          </p:nvSpPr>
          <p:spPr bwMode="auto">
            <a:xfrm>
              <a:off x="4933" y="3648"/>
              <a:ext cx="745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400" b="1"/>
                <a:t>Movimiento circular uniforme</a:t>
              </a:r>
            </a:p>
          </p:txBody>
        </p:sp>
        <p:sp>
          <p:nvSpPr>
            <p:cNvPr id="1071" name="Line 47"/>
            <p:cNvSpPr>
              <a:spLocks noChangeShapeType="1"/>
            </p:cNvSpPr>
            <p:nvPr/>
          </p:nvSpPr>
          <p:spPr bwMode="auto">
            <a:xfrm>
              <a:off x="4741" y="3854"/>
              <a:ext cx="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055" name="Text Box 48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  <a:latin typeface="Calibri" pitchFamily="34" charset="0"/>
              </a:rPr>
              <a:t>1. COMPONENTES INTRÍNSECAS DE LA ACELERACIÓN</a:t>
            </a:r>
          </a:p>
        </p:txBody>
      </p:sp>
      <p:sp>
        <p:nvSpPr>
          <p:cNvPr id="152625" name="Text Box 49"/>
          <p:cNvSpPr txBox="1">
            <a:spLocks noChangeArrowheads="1"/>
          </p:cNvSpPr>
          <p:nvPr/>
        </p:nvSpPr>
        <p:spPr bwMode="auto">
          <a:xfrm>
            <a:off x="833438" y="5384800"/>
            <a:ext cx="39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000" b="1">
                <a:solidFill>
                  <a:srgbClr val="FF3300"/>
                </a:solidFill>
              </a:rPr>
              <a:t>a)</a:t>
            </a:r>
          </a:p>
        </p:txBody>
      </p:sp>
      <p:sp>
        <p:nvSpPr>
          <p:cNvPr id="152626" name="Text Box 50"/>
          <p:cNvSpPr txBox="1">
            <a:spLocks noChangeArrowheads="1"/>
          </p:cNvSpPr>
          <p:nvPr/>
        </p:nvSpPr>
        <p:spPr bwMode="auto">
          <a:xfrm>
            <a:off x="811213" y="6024563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s-ES" sz="2000" b="1">
                <a:solidFill>
                  <a:srgbClr val="FF3300"/>
                </a:solidFill>
              </a:rPr>
              <a:t>b)</a:t>
            </a:r>
          </a:p>
        </p:txBody>
      </p:sp>
      <p:sp>
        <p:nvSpPr>
          <p:cNvPr id="1058" name="51 Rectángulo"/>
          <p:cNvSpPr>
            <a:spLocks noChangeArrowheads="1"/>
          </p:cNvSpPr>
          <p:nvPr/>
        </p:nvSpPr>
        <p:spPr bwMode="auto">
          <a:xfrm>
            <a:off x="4295775" y="3994150"/>
            <a:ext cx="1684338" cy="8302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3" name="52 Rectángulo"/>
          <p:cNvSpPr>
            <a:spLocks noChangeArrowheads="1"/>
          </p:cNvSpPr>
          <p:nvPr/>
        </p:nvSpPr>
        <p:spPr bwMode="auto">
          <a:xfrm>
            <a:off x="4319588" y="4019550"/>
            <a:ext cx="1636712" cy="8302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62" name="61 Elipse"/>
          <p:cNvSpPr>
            <a:spLocks noChangeArrowheads="1"/>
          </p:cNvSpPr>
          <p:nvPr/>
        </p:nvSpPr>
        <p:spPr bwMode="auto">
          <a:xfrm>
            <a:off x="641350" y="3006725"/>
            <a:ext cx="171450" cy="171450"/>
          </a:xfrm>
          <a:prstGeom prst="ellipse">
            <a:avLst/>
          </a:prstGeom>
          <a:solidFill>
            <a:srgbClr val="996633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ES_tradnl"/>
          </a:p>
        </p:txBody>
      </p:sp>
      <p:sp>
        <p:nvSpPr>
          <p:cNvPr id="64" name="63 Elipse"/>
          <p:cNvSpPr>
            <a:spLocks noChangeArrowheads="1"/>
          </p:cNvSpPr>
          <p:nvPr/>
        </p:nvSpPr>
        <p:spPr bwMode="auto">
          <a:xfrm>
            <a:off x="1131888" y="2230438"/>
            <a:ext cx="171450" cy="171450"/>
          </a:xfrm>
          <a:prstGeom prst="ellipse">
            <a:avLst/>
          </a:prstGeom>
          <a:solidFill>
            <a:srgbClr val="996633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ES_tradnl"/>
          </a:p>
        </p:txBody>
      </p:sp>
      <p:sp>
        <p:nvSpPr>
          <p:cNvPr id="65" name="64 Elipse"/>
          <p:cNvSpPr>
            <a:spLocks noChangeArrowheads="1"/>
          </p:cNvSpPr>
          <p:nvPr/>
        </p:nvSpPr>
        <p:spPr bwMode="auto">
          <a:xfrm>
            <a:off x="2505075" y="1301750"/>
            <a:ext cx="171450" cy="171450"/>
          </a:xfrm>
          <a:prstGeom prst="ellipse">
            <a:avLst/>
          </a:prstGeom>
          <a:solidFill>
            <a:srgbClr val="996633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ES_tradnl"/>
          </a:p>
        </p:txBody>
      </p:sp>
      <p:cxnSp>
        <p:nvCxnSpPr>
          <p:cNvPr id="83" name="82 Conector recto"/>
          <p:cNvCxnSpPr>
            <a:cxnSpLocks noChangeShapeType="1"/>
          </p:cNvCxnSpPr>
          <p:nvPr/>
        </p:nvCxnSpPr>
        <p:spPr bwMode="auto">
          <a:xfrm>
            <a:off x="1946275" y="1893888"/>
            <a:ext cx="5205413" cy="831850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2054225" y="1893888"/>
            <a:ext cx="425450" cy="366712"/>
            <a:chOff x="2904" y="668"/>
            <a:chExt cx="268" cy="231"/>
          </a:xfrm>
        </p:grpSpPr>
        <p:sp>
          <p:nvSpPr>
            <p:cNvPr id="1068" name="Text Box 19"/>
            <p:cNvSpPr txBox="1">
              <a:spLocks noChangeArrowheads="1"/>
            </p:cNvSpPr>
            <p:nvPr/>
          </p:nvSpPr>
          <p:spPr bwMode="auto">
            <a:xfrm>
              <a:off x="2904" y="668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800" i="1">
                  <a:solidFill>
                    <a:srgbClr val="FF3300"/>
                  </a:solidFill>
                </a:rPr>
                <a:t>v</a:t>
              </a:r>
              <a:r>
                <a:rPr lang="es-ES" sz="1800" baseline="-25000">
                  <a:solidFill>
                    <a:srgbClr val="FF3300"/>
                  </a:solidFill>
                  <a:latin typeface="Arial" charset="0"/>
                </a:rPr>
                <a:t>2</a:t>
              </a:r>
              <a:endParaRPr lang="es-ES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069" name="Line 20"/>
            <p:cNvSpPr>
              <a:spLocks noChangeShapeType="1"/>
            </p:cNvSpPr>
            <p:nvPr/>
          </p:nvSpPr>
          <p:spPr bwMode="auto">
            <a:xfrm>
              <a:off x="2968" y="744"/>
              <a:ext cx="8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6" name="68 Grupo"/>
          <p:cNvGrpSpPr>
            <a:grpSpLocks/>
          </p:cNvGrpSpPr>
          <p:nvPr/>
        </p:nvGrpSpPr>
        <p:grpSpPr bwMode="auto">
          <a:xfrm>
            <a:off x="312738" y="3465513"/>
            <a:ext cx="8124825" cy="693737"/>
            <a:chOff x="312820" y="3465596"/>
            <a:chExt cx="8125327" cy="693738"/>
          </a:xfrm>
        </p:grpSpPr>
        <p:sp>
          <p:nvSpPr>
            <p:cNvPr id="1066" name="62 CuadroTexto"/>
            <p:cNvSpPr txBox="1">
              <a:spLocks noChangeArrowheads="1"/>
            </p:cNvSpPr>
            <p:nvPr/>
          </p:nvSpPr>
          <p:spPr bwMode="auto">
            <a:xfrm>
              <a:off x="312820" y="3609473"/>
              <a:ext cx="12031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/>
                <a:t>Por ser  </a:t>
              </a:r>
            </a:p>
          </p:txBody>
        </p:sp>
        <p:graphicFrame>
          <p:nvGraphicFramePr>
            <p:cNvPr id="3" name="Object 60"/>
            <p:cNvGraphicFramePr>
              <a:graphicFrameLocks noChangeAspect="1"/>
            </p:cNvGraphicFramePr>
            <p:nvPr/>
          </p:nvGraphicFramePr>
          <p:xfrm>
            <a:off x="1340937" y="3465596"/>
            <a:ext cx="849312" cy="693738"/>
          </p:xfrm>
          <a:graphic>
            <a:graphicData uri="http://schemas.openxmlformats.org/presentationml/2006/ole">
              <p:oleObj spid="_x0000_s1030" name="Ecuación" r:id="rId7" imgW="482400" imgH="393480" progId="Equation.3">
                <p:embed/>
              </p:oleObj>
            </a:graphicData>
          </a:graphic>
        </p:graphicFrame>
        <p:sp>
          <p:nvSpPr>
            <p:cNvPr id="1067" name="66 CuadroTexto"/>
            <p:cNvSpPr txBox="1">
              <a:spLocks noChangeArrowheads="1"/>
            </p:cNvSpPr>
            <p:nvPr/>
          </p:nvSpPr>
          <p:spPr bwMode="auto">
            <a:xfrm>
              <a:off x="2189748" y="3609473"/>
              <a:ext cx="5943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800"/>
                <a:t>el vector aceleración tiene la misma dirección y sentido que    </a:t>
              </a:r>
            </a:p>
          </p:txBody>
        </p:sp>
        <p:graphicFrame>
          <p:nvGraphicFramePr>
            <p:cNvPr id="4" name="Object 61"/>
            <p:cNvGraphicFramePr>
              <a:graphicFrameLocks noChangeAspect="1"/>
            </p:cNvGraphicFramePr>
            <p:nvPr/>
          </p:nvGraphicFramePr>
          <p:xfrm>
            <a:off x="8012697" y="3669632"/>
            <a:ext cx="425450" cy="264193"/>
          </p:xfrm>
          <a:graphic>
            <a:graphicData uri="http://schemas.openxmlformats.org/presentationml/2006/ole">
              <p:oleObj spid="_x0000_s1031" name="Ecuación" r:id="rId8" imgW="241200" imgH="177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C 0.00816 -0.02222 0.01632 -0.04444 0.02761 -0.06667 C 0.03889 -0.08889 0.05139 -0.11204 0.06754 -0.13333 C 0.08368 -0.15463 0.10521 -0.17755 0.125 -0.19514 C 0.14479 -0.21273 0.16337 -0.22569 0.18629 -0.23843 C 0.2092 -0.25116 0.23872 -0.26481 0.2625 -0.27176 C 0.28611 -0.2787 0.30851 -0.2787 0.32761 -0.28009 C 0.3467 -0.28148 0.36215 -0.28079 0.37761 -0.28009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-0.15104 0.1384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3000"/>
                                        <p:tgtEl>
                                          <p:spTgt spid="15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52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0" grpId="0" animBg="1"/>
      <p:bldP spid="152578" grpId="0" animBg="1"/>
      <p:bldP spid="152584" grpId="0" animBg="1"/>
      <p:bldP spid="152586" grpId="0" animBg="1"/>
      <p:bldP spid="152587" grpId="0" animBg="1"/>
      <p:bldP spid="152588" grpId="0" animBg="1"/>
      <p:bldP spid="152588" grpId="1" animBg="1"/>
      <p:bldP spid="152589" grpId="0" animBg="1"/>
      <p:bldP spid="152590" grpId="0" animBg="1"/>
      <p:bldP spid="152600" grpId="0" animBg="1"/>
      <p:bldP spid="152606" grpId="0" animBg="1"/>
      <p:bldP spid="152606" grpId="1" animBg="1"/>
      <p:bldP spid="152607" grpId="0" animBg="1"/>
      <p:bldP spid="152607" grpId="1" animBg="1"/>
      <p:bldP spid="152608" grpId="0" animBg="1"/>
      <p:bldP spid="152625" grpId="0"/>
      <p:bldP spid="152626" grpId="0"/>
      <p:bldP spid="53" grpId="0" animBg="1"/>
      <p:bldP spid="53" grpId="1" animBg="1"/>
      <p:bldP spid="62" grpId="0" animBg="1"/>
      <p:bldP spid="62" grpId="1" animBg="1"/>
      <p:bldP spid="62" grpId="2" animBg="1"/>
      <p:bldP spid="64" grpId="0" animBg="1"/>
      <p:bldP spid="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F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60 Grupo"/>
          <p:cNvGrpSpPr>
            <a:grpSpLocks/>
          </p:cNvGrpSpPr>
          <p:nvPr/>
        </p:nvGrpSpPr>
        <p:grpSpPr bwMode="auto">
          <a:xfrm>
            <a:off x="3308350" y="692150"/>
            <a:ext cx="3073400" cy="3735388"/>
            <a:chOff x="3308684" y="691482"/>
            <a:chExt cx="3073066" cy="3736139"/>
          </a:xfrm>
        </p:grpSpPr>
        <p:sp>
          <p:nvSpPr>
            <p:cNvPr id="9232" name="Rectangle 3"/>
            <p:cNvSpPr>
              <a:spLocks noChangeArrowheads="1"/>
            </p:cNvSpPr>
            <p:nvPr/>
          </p:nvSpPr>
          <p:spPr bwMode="auto">
            <a:xfrm>
              <a:off x="3308684" y="855028"/>
              <a:ext cx="3073066" cy="35725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233" name="Oval 51"/>
            <p:cNvSpPr>
              <a:spLocks noChangeArrowheads="1"/>
            </p:cNvSpPr>
            <p:nvPr/>
          </p:nvSpPr>
          <p:spPr bwMode="auto">
            <a:xfrm>
              <a:off x="5429354" y="691482"/>
              <a:ext cx="838109" cy="3509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234" name="Oval 50"/>
            <p:cNvSpPr>
              <a:spLocks noChangeArrowheads="1"/>
            </p:cNvSpPr>
            <p:nvPr/>
          </p:nvSpPr>
          <p:spPr bwMode="auto">
            <a:xfrm>
              <a:off x="3321383" y="691482"/>
              <a:ext cx="838109" cy="35090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235" name="Rectangle 4"/>
            <p:cNvSpPr>
              <a:spLocks noChangeArrowheads="1"/>
            </p:cNvSpPr>
            <p:nvPr/>
          </p:nvSpPr>
          <p:spPr bwMode="auto">
            <a:xfrm>
              <a:off x="3308684" y="855028"/>
              <a:ext cx="3073066" cy="765329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58" name="Picture 7" descr="Observador_No_Inercial"/>
          <p:cNvPicPr>
            <a:picLocks noChangeAspect="1" noChangeArrowheads="1"/>
          </p:cNvPicPr>
          <p:nvPr/>
        </p:nvPicPr>
        <p:blipFill>
          <a:blip r:embed="rId3" cstate="print"/>
          <a:srcRect l="44649" t="31348" r="37148" b="44971"/>
          <a:stretch>
            <a:fillRect/>
          </a:stretch>
        </p:blipFill>
        <p:spPr bwMode="auto">
          <a:xfrm>
            <a:off x="3354388" y="2779713"/>
            <a:ext cx="1538287" cy="16033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5867400" y="3956050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29" name="AutoShape 61"/>
          <p:cNvSpPr>
            <a:spLocks noChangeArrowheads="1"/>
          </p:cNvSpPr>
          <p:nvPr/>
        </p:nvSpPr>
        <p:spPr bwMode="auto">
          <a:xfrm>
            <a:off x="2524125" y="1839913"/>
            <a:ext cx="1371600" cy="806450"/>
          </a:xfrm>
          <a:prstGeom prst="cloudCallout">
            <a:avLst>
              <a:gd name="adj1" fmla="val 34685"/>
              <a:gd name="adj2" fmla="val 7391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s-ES" sz="3200" b="1">
                <a:solidFill>
                  <a:srgbClr val="FFFFFF"/>
                </a:solidFill>
                <a:cs typeface="Arial" charset="0"/>
              </a:rPr>
              <a:t>¿?</a:t>
            </a: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3449638" y="3916363"/>
            <a:ext cx="2427287" cy="519112"/>
            <a:chOff x="327" y="3323"/>
            <a:chExt cx="1529" cy="327"/>
          </a:xfrm>
        </p:grpSpPr>
        <p:sp>
          <p:nvSpPr>
            <p:cNvPr id="9230" name="Line 62"/>
            <p:cNvSpPr>
              <a:spLocks noChangeShapeType="1"/>
            </p:cNvSpPr>
            <p:nvPr/>
          </p:nvSpPr>
          <p:spPr bwMode="auto">
            <a:xfrm flipH="1">
              <a:off x="1207" y="3493"/>
              <a:ext cx="649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9231" name="Text Box 64"/>
            <p:cNvSpPr txBox="1">
              <a:spLocks noChangeArrowheads="1"/>
            </p:cNvSpPr>
            <p:nvPr/>
          </p:nvSpPr>
          <p:spPr bwMode="auto">
            <a:xfrm>
              <a:off x="327" y="3323"/>
              <a:ext cx="9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sz="2800" b="1">
                  <a:solidFill>
                    <a:srgbClr val="669900"/>
                  </a:solidFill>
                  <a:cs typeface="Arial" charset="0"/>
                </a:rPr>
                <a:t>          F</a:t>
              </a:r>
              <a:r>
                <a:rPr lang="es-ES_tradnl" sz="2800" b="1" baseline="-25000">
                  <a:solidFill>
                    <a:srgbClr val="669900"/>
                  </a:solidFill>
                  <a:cs typeface="Arial" charset="0"/>
                </a:rPr>
                <a:t>i</a:t>
              </a:r>
            </a:p>
          </p:txBody>
        </p:sp>
      </p:grpSp>
      <p:sp>
        <p:nvSpPr>
          <p:cNvPr id="7235" name="AutoShape 67"/>
          <p:cNvSpPr>
            <a:spLocks noChangeArrowheads="1"/>
          </p:cNvSpPr>
          <p:nvPr/>
        </p:nvSpPr>
        <p:spPr bwMode="auto">
          <a:xfrm>
            <a:off x="2441575" y="1839913"/>
            <a:ext cx="1708150" cy="769937"/>
          </a:xfrm>
          <a:prstGeom prst="cloudCallout">
            <a:avLst>
              <a:gd name="adj1" fmla="val 21431"/>
              <a:gd name="adj2" fmla="val 810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s-ES" sz="3200" b="1">
                <a:solidFill>
                  <a:srgbClr val="FFFFFF"/>
                </a:solidFill>
                <a:cs typeface="Arial" charset="0"/>
              </a:rPr>
              <a:t>¡OK!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407988" y="4960938"/>
            <a:ext cx="8386762" cy="1570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Para poner de acuerdo lo que ve con la ley de Newton ha de “</a:t>
            </a:r>
            <a:r>
              <a:rPr lang="es-ES_tradnl" sz="16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inventar</a:t>
            </a:r>
            <a:r>
              <a:rPr lang="es-ES_tradnl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” una “fuerza de inercia” </a:t>
            </a:r>
            <a:r>
              <a:rPr lang="es-ES_tradnl" sz="1600" b="1" dirty="0">
                <a:solidFill>
                  <a:srgbClr val="00CC99">
                    <a:lumMod val="50000"/>
                  </a:srgbClr>
                </a:solidFill>
                <a:latin typeface="Calibri" pitchFamily="34" charset="0"/>
                <a:cs typeface="Arial" charset="0"/>
              </a:rPr>
              <a:t>F</a:t>
            </a:r>
            <a:r>
              <a:rPr lang="es-ES_tradnl" sz="1600" b="1" baseline="-25000" dirty="0">
                <a:solidFill>
                  <a:srgbClr val="00CC99">
                    <a:lumMod val="50000"/>
                  </a:srgbClr>
                </a:solidFill>
                <a:latin typeface="Calibri" pitchFamily="34" charset="0"/>
                <a:cs typeface="Arial" charset="0"/>
              </a:rPr>
              <a:t>i</a:t>
            </a:r>
            <a:r>
              <a:rPr lang="es-ES_tradnl" sz="1600" b="1" dirty="0">
                <a:solidFill>
                  <a:srgbClr val="00CC99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es-ES_tradnl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 la que llama “</a:t>
            </a:r>
            <a:r>
              <a:rPr lang="es-ES_tradnl" sz="1600" b="1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fuerza centrífuga</a:t>
            </a:r>
            <a:r>
              <a:rPr lang="es-ES_tradnl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” cuyo valor es el producto de la masa de la bola por su aceleración que es la misma que la aceleración </a:t>
            </a:r>
            <a:r>
              <a:rPr lang="es-ES_tradnl" sz="16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centrípeta</a:t>
            </a:r>
            <a:r>
              <a:rPr lang="es-ES_tradnl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que proporciona la trayectoria curva del camión:</a:t>
            </a:r>
          </a:p>
          <a:p>
            <a:pPr algn="just">
              <a:defRPr/>
            </a:pPr>
            <a:endParaRPr lang="es-ES_tradnl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just">
              <a:defRPr/>
            </a:pPr>
            <a:endParaRPr lang="es-ES_tradnl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just">
              <a:defRPr/>
            </a:pPr>
            <a:endParaRPr lang="es-ES_tradnl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60" name="Object 2"/>
          <p:cNvGraphicFramePr>
            <a:graphicFrameLocks noChangeAspect="1"/>
          </p:cNvGraphicFramePr>
          <p:nvPr/>
        </p:nvGraphicFramePr>
        <p:xfrm>
          <a:off x="3833813" y="5791200"/>
          <a:ext cx="1428750" cy="611188"/>
        </p:xfrm>
        <a:graphic>
          <a:graphicData uri="http://schemas.openxmlformats.org/presentationml/2006/ole">
            <p:oleObj spid="_x0000_s9218" name="Ecuación" r:id="rId4" imgW="977760" imgH="419040" progId="Equation.3">
              <p:embed/>
            </p:oleObj>
          </a:graphicData>
        </a:graphic>
      </p:graphicFrame>
      <p:sp>
        <p:nvSpPr>
          <p:cNvPr id="7236" name="Oval 68"/>
          <p:cNvSpPr>
            <a:spLocks noChangeArrowheads="1"/>
          </p:cNvSpPr>
          <p:nvPr/>
        </p:nvSpPr>
        <p:spPr bwMode="auto">
          <a:xfrm>
            <a:off x="5864225" y="3960813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8" name="58 CuadroTexto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>
                <a:solidFill>
                  <a:srgbClr val="FFFFFF"/>
                </a:solidFill>
                <a:latin typeface="Arial" charset="0"/>
                <a:cs typeface="Arial" charset="0"/>
              </a:rPr>
              <a:t>¿Cómo lo ve un observador situado en la plataforma del camión…</a:t>
            </a:r>
          </a:p>
        </p:txBody>
      </p:sp>
      <p:sp>
        <p:nvSpPr>
          <p:cNvPr id="61" name="60 CuadroTexto"/>
          <p:cNvSpPr txBox="1"/>
          <p:nvPr/>
        </p:nvSpPr>
        <p:spPr>
          <a:xfrm>
            <a:off x="396875" y="4960938"/>
            <a:ext cx="8386763" cy="831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El observador no inercial no entiende por qué la bola se mueve “de repente” (al tomar la curva el camión) ni por qué lo hace acelerando, conclusión a la que llega midiendo espacios y tiempos empleados en recorrerlos.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27917 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5" grpId="1" animBg="1"/>
      <p:bldP spid="7175" grpId="2" animBg="1"/>
      <p:bldP spid="7229" grpId="0" animBg="1"/>
      <p:bldP spid="7235" grpId="0" animBg="1"/>
      <p:bldP spid="57" grpId="0" animBg="1"/>
      <p:bldP spid="7236" grpId="0" animBg="1"/>
      <p:bldP spid="61" grpId="0" animBg="1"/>
      <p:bldP spid="6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5" name="AutoShape 51"/>
          <p:cNvSpPr>
            <a:spLocks noChangeArrowheads="1"/>
          </p:cNvSpPr>
          <p:nvPr/>
        </p:nvSpPr>
        <p:spPr bwMode="auto">
          <a:xfrm>
            <a:off x="6977063" y="1492250"/>
            <a:ext cx="1371600" cy="974725"/>
          </a:xfrm>
          <a:prstGeom prst="cloudCallout">
            <a:avLst>
              <a:gd name="adj1" fmla="val -44435"/>
              <a:gd name="adj2" fmla="val 1427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s-ES" sz="4000" b="1">
                <a:solidFill>
                  <a:srgbClr val="FFFFFF"/>
                </a:solidFill>
                <a:cs typeface="Arial" charset="0"/>
              </a:rPr>
              <a:t>¿?</a:t>
            </a:r>
          </a:p>
        </p:txBody>
      </p:sp>
      <p:grpSp>
        <p:nvGrpSpPr>
          <p:cNvPr id="10245" name="17 Grupo"/>
          <p:cNvGrpSpPr>
            <a:grpSpLocks/>
          </p:cNvGrpSpPr>
          <p:nvPr/>
        </p:nvGrpSpPr>
        <p:grpSpPr bwMode="auto">
          <a:xfrm>
            <a:off x="3308350" y="474663"/>
            <a:ext cx="3073400" cy="3736975"/>
            <a:chOff x="3308684" y="691482"/>
            <a:chExt cx="3073066" cy="3736139"/>
          </a:xfrm>
        </p:grpSpPr>
        <p:sp>
          <p:nvSpPr>
            <p:cNvPr id="10286" name="Oval 51"/>
            <p:cNvSpPr>
              <a:spLocks noChangeArrowheads="1"/>
            </p:cNvSpPr>
            <p:nvPr/>
          </p:nvSpPr>
          <p:spPr bwMode="auto">
            <a:xfrm>
              <a:off x="5429354" y="691482"/>
              <a:ext cx="838109" cy="3507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7" name="Oval 50"/>
            <p:cNvSpPr>
              <a:spLocks noChangeArrowheads="1"/>
            </p:cNvSpPr>
            <p:nvPr/>
          </p:nvSpPr>
          <p:spPr bwMode="auto">
            <a:xfrm>
              <a:off x="3321383" y="691482"/>
              <a:ext cx="838109" cy="35075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8" name="Rectangle 3"/>
            <p:cNvSpPr>
              <a:spLocks noChangeArrowheads="1"/>
            </p:cNvSpPr>
            <p:nvPr/>
          </p:nvSpPr>
          <p:spPr bwMode="auto">
            <a:xfrm>
              <a:off x="3308684" y="854957"/>
              <a:ext cx="3073066" cy="35726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289" name="Rectangle 4"/>
            <p:cNvSpPr>
              <a:spLocks noChangeArrowheads="1"/>
            </p:cNvSpPr>
            <p:nvPr/>
          </p:nvSpPr>
          <p:spPr bwMode="auto">
            <a:xfrm>
              <a:off x="3308684" y="854957"/>
              <a:ext cx="3073066" cy="765004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52279" name="AutoShape 55"/>
          <p:cNvSpPr>
            <a:spLocks noChangeArrowheads="1"/>
          </p:cNvSpPr>
          <p:nvPr/>
        </p:nvSpPr>
        <p:spPr bwMode="auto">
          <a:xfrm>
            <a:off x="6834188" y="1563688"/>
            <a:ext cx="1709737" cy="866775"/>
          </a:xfrm>
          <a:prstGeom prst="cloudCallout">
            <a:avLst>
              <a:gd name="adj1" fmla="val -36181"/>
              <a:gd name="adj2" fmla="val 1664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s-ES" sz="3200" b="1">
                <a:solidFill>
                  <a:srgbClr val="FFFFFF"/>
                </a:solidFill>
                <a:cs typeface="Arial" charset="0"/>
              </a:rPr>
              <a:t>¡OK!</a:t>
            </a:r>
          </a:p>
        </p:txBody>
      </p:sp>
      <p:pic>
        <p:nvPicPr>
          <p:cNvPr id="10247" name="Picture 57" descr="MCj04326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738" y="1473200"/>
            <a:ext cx="9683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5867400" y="3740150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3449638" y="3700463"/>
            <a:ext cx="2427287" cy="519112"/>
            <a:chOff x="327" y="3323"/>
            <a:chExt cx="1529" cy="327"/>
          </a:xfrm>
        </p:grpSpPr>
        <p:sp>
          <p:nvSpPr>
            <p:cNvPr id="10284" name="Line 62"/>
            <p:cNvSpPr>
              <a:spLocks noChangeShapeType="1"/>
            </p:cNvSpPr>
            <p:nvPr/>
          </p:nvSpPr>
          <p:spPr bwMode="auto">
            <a:xfrm flipH="1">
              <a:off x="1207" y="3493"/>
              <a:ext cx="649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0285" name="Text Box 64"/>
            <p:cNvSpPr txBox="1">
              <a:spLocks noChangeArrowheads="1"/>
            </p:cNvSpPr>
            <p:nvPr/>
          </p:nvSpPr>
          <p:spPr bwMode="auto">
            <a:xfrm>
              <a:off x="327" y="3323"/>
              <a:ext cx="90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_tradnl" sz="2800" b="1">
                  <a:solidFill>
                    <a:srgbClr val="669900"/>
                  </a:solidFill>
                  <a:cs typeface="Arial" charset="0"/>
                </a:rPr>
                <a:t>          F</a:t>
              </a:r>
              <a:r>
                <a:rPr lang="es-ES_tradnl" sz="2800" b="1" baseline="-25000">
                  <a:solidFill>
                    <a:srgbClr val="669900"/>
                  </a:solidFill>
                  <a:cs typeface="Arial" charset="0"/>
                </a:rPr>
                <a:t>i</a:t>
              </a:r>
            </a:p>
          </p:txBody>
        </p:sp>
      </p:grpSp>
      <p:sp>
        <p:nvSpPr>
          <p:cNvPr id="27" name="Oval 68"/>
          <p:cNvSpPr>
            <a:spLocks noChangeArrowheads="1"/>
          </p:cNvSpPr>
          <p:nvPr/>
        </p:nvSpPr>
        <p:spPr bwMode="auto">
          <a:xfrm>
            <a:off x="5864225" y="3744913"/>
            <a:ext cx="4572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51" name="23 CuadroTexto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>
                <a:solidFill>
                  <a:srgbClr val="FFFFFF"/>
                </a:solidFill>
                <a:latin typeface="Arial" charset="0"/>
                <a:cs typeface="Arial" charset="0"/>
              </a:rPr>
              <a:t>Plataforma del camión  que toma la curva vista desde arriba…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396875" y="4783138"/>
            <a:ext cx="8386763" cy="1570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Para poner de acuerdo lo que ve con la ley de Newton ha de “</a:t>
            </a:r>
            <a:r>
              <a:rPr lang="es-ES_tradnl" sz="1600" b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inventar</a:t>
            </a:r>
            <a:r>
              <a:rPr lang="es-ES_tradnl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” una “fuerza de inercia” </a:t>
            </a:r>
            <a:r>
              <a:rPr lang="es-ES_tradnl" sz="1600" b="1" dirty="0">
                <a:solidFill>
                  <a:srgbClr val="00CC99">
                    <a:lumMod val="50000"/>
                  </a:srgbClr>
                </a:solidFill>
                <a:latin typeface="Calibri" pitchFamily="34" charset="0"/>
                <a:cs typeface="Arial" charset="0"/>
              </a:rPr>
              <a:t>F</a:t>
            </a:r>
            <a:r>
              <a:rPr lang="es-ES_tradnl" sz="1600" b="1" baseline="-25000" dirty="0">
                <a:solidFill>
                  <a:srgbClr val="00CC99">
                    <a:lumMod val="50000"/>
                  </a:srgbClr>
                </a:solidFill>
                <a:latin typeface="Calibri" pitchFamily="34" charset="0"/>
                <a:cs typeface="Arial" charset="0"/>
              </a:rPr>
              <a:t>i</a:t>
            </a:r>
            <a:r>
              <a:rPr lang="es-ES_tradnl" sz="1600" b="1" dirty="0">
                <a:solidFill>
                  <a:srgbClr val="00CC99">
                    <a:lumMod val="50000"/>
                  </a:srgbClr>
                </a:solidFill>
                <a:latin typeface="Calibri" pitchFamily="34" charset="0"/>
                <a:cs typeface="Arial" charset="0"/>
              </a:rPr>
              <a:t> </a:t>
            </a:r>
            <a:r>
              <a:rPr lang="es-ES_tradnl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 la que llama “</a:t>
            </a:r>
            <a:r>
              <a:rPr lang="es-ES_tradnl" sz="1600" b="1" i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fuerza centrífuga</a:t>
            </a:r>
            <a:r>
              <a:rPr lang="es-ES_tradnl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” cuyo valor es el producto de la masa de la bola por su aceleración que es la misma que la aceleración </a:t>
            </a:r>
            <a:r>
              <a:rPr lang="es-ES_tradnl" sz="16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centrípeta</a:t>
            </a:r>
            <a:r>
              <a:rPr lang="es-ES_tradnl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que proporciona la trayectoria curva del camión:</a:t>
            </a:r>
          </a:p>
          <a:p>
            <a:pPr algn="just">
              <a:defRPr/>
            </a:pPr>
            <a:endParaRPr lang="es-ES_tradnl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just">
              <a:defRPr/>
            </a:pPr>
            <a:endParaRPr lang="es-ES_tradnl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just">
              <a:defRPr/>
            </a:pPr>
            <a:endParaRPr lang="es-ES_tradnl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85763" y="4783138"/>
            <a:ext cx="8386762" cy="831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ES_tradnl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El observador no inercial (la cámara) no entiende por qué la bola se mueve “de repente” (al tomar la curva el camión) ni por qué lo hace acelerando, conclusión a la que llega midiendo espacios y tiempos empleados en recorrerlos. </a:t>
            </a:r>
          </a:p>
        </p:txBody>
      </p:sp>
      <p:graphicFrame>
        <p:nvGraphicFramePr>
          <p:cNvPr id="29" name="Object 2"/>
          <p:cNvGraphicFramePr>
            <a:graphicFrameLocks noChangeAspect="1"/>
          </p:cNvGraphicFramePr>
          <p:nvPr/>
        </p:nvGraphicFramePr>
        <p:xfrm>
          <a:off x="3892550" y="5659438"/>
          <a:ext cx="1428750" cy="611187"/>
        </p:xfrm>
        <a:graphic>
          <a:graphicData uri="http://schemas.openxmlformats.org/presentationml/2006/ole">
            <p:oleObj spid="_x0000_s10242" name="Ecuación" r:id="rId4" imgW="977760" imgH="419040" progId="Equation.3">
              <p:embed/>
            </p:oleObj>
          </a:graphicData>
        </a:graphic>
      </p:graphicFrame>
      <p:grpSp>
        <p:nvGrpSpPr>
          <p:cNvPr id="4" name="Group 209"/>
          <p:cNvGrpSpPr>
            <a:grpSpLocks/>
          </p:cNvGrpSpPr>
          <p:nvPr/>
        </p:nvGrpSpPr>
        <p:grpSpPr bwMode="auto">
          <a:xfrm rot="1168643" flipH="1">
            <a:off x="6303963" y="1893888"/>
            <a:ext cx="514350" cy="501650"/>
            <a:chOff x="1655" y="1582"/>
            <a:chExt cx="1148" cy="1140"/>
          </a:xfrm>
        </p:grpSpPr>
        <p:sp>
          <p:nvSpPr>
            <p:cNvPr id="10278" name="Arc 210"/>
            <p:cNvSpPr>
              <a:spLocks/>
            </p:cNvSpPr>
            <p:nvPr/>
          </p:nvSpPr>
          <p:spPr bwMode="auto">
            <a:xfrm rot="20140164" flipH="1">
              <a:off x="1655" y="1582"/>
              <a:ext cx="1148" cy="1118"/>
            </a:xfrm>
            <a:custGeom>
              <a:avLst/>
              <a:gdLst>
                <a:gd name="T0" fmla="*/ 0 w 21600"/>
                <a:gd name="T1" fmla="*/ 0 h 21035"/>
                <a:gd name="T2" fmla="*/ 0 w 21600"/>
                <a:gd name="T3" fmla="*/ 0 h 21035"/>
                <a:gd name="T4" fmla="*/ 0 w 21600"/>
                <a:gd name="T5" fmla="*/ 0 h 2103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035"/>
                <a:gd name="T11" fmla="*/ 21600 w 21600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035" fill="none" extrusionOk="0">
                  <a:moveTo>
                    <a:pt x="11699" y="0"/>
                  </a:moveTo>
                  <a:cubicBezTo>
                    <a:pt x="17871" y="3976"/>
                    <a:pt x="21600" y="10815"/>
                    <a:pt x="21600" y="18157"/>
                  </a:cubicBezTo>
                  <a:cubicBezTo>
                    <a:pt x="21600" y="19119"/>
                    <a:pt x="21535" y="20081"/>
                    <a:pt x="21407" y="21035"/>
                  </a:cubicBezTo>
                </a:path>
                <a:path w="21600" h="21035" stroke="0" extrusionOk="0">
                  <a:moveTo>
                    <a:pt x="11699" y="0"/>
                  </a:moveTo>
                  <a:cubicBezTo>
                    <a:pt x="17871" y="3976"/>
                    <a:pt x="21600" y="10815"/>
                    <a:pt x="21600" y="18157"/>
                  </a:cubicBezTo>
                  <a:cubicBezTo>
                    <a:pt x="21600" y="19119"/>
                    <a:pt x="21535" y="20081"/>
                    <a:pt x="21407" y="21035"/>
                  </a:cubicBezTo>
                  <a:lnTo>
                    <a:pt x="0" y="18157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279" name="Arc 211"/>
            <p:cNvSpPr>
              <a:spLocks/>
            </p:cNvSpPr>
            <p:nvPr/>
          </p:nvSpPr>
          <p:spPr bwMode="auto">
            <a:xfrm rot="18998195" flipH="1">
              <a:off x="2222" y="1991"/>
              <a:ext cx="556" cy="565"/>
            </a:xfrm>
            <a:custGeom>
              <a:avLst/>
              <a:gdLst>
                <a:gd name="T0" fmla="*/ 0 w 21045"/>
                <a:gd name="T1" fmla="*/ 0 h 20916"/>
                <a:gd name="T2" fmla="*/ 0 w 21045"/>
                <a:gd name="T3" fmla="*/ 0 h 20916"/>
                <a:gd name="T4" fmla="*/ 0 w 21045"/>
                <a:gd name="T5" fmla="*/ 0 h 20916"/>
                <a:gd name="T6" fmla="*/ 0 60000 65536"/>
                <a:gd name="T7" fmla="*/ 0 60000 65536"/>
                <a:gd name="T8" fmla="*/ 0 60000 65536"/>
                <a:gd name="T9" fmla="*/ 0 w 21045"/>
                <a:gd name="T10" fmla="*/ 0 h 20916"/>
                <a:gd name="T11" fmla="*/ 21045 w 21045"/>
                <a:gd name="T12" fmla="*/ 20916 h 209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5" h="20916" fill="none" extrusionOk="0">
                  <a:moveTo>
                    <a:pt x="5391" y="-1"/>
                  </a:moveTo>
                  <a:cubicBezTo>
                    <a:pt x="13194" y="2010"/>
                    <a:pt x="19229" y="8199"/>
                    <a:pt x="21044" y="16051"/>
                  </a:cubicBezTo>
                </a:path>
                <a:path w="21045" h="20916" stroke="0" extrusionOk="0">
                  <a:moveTo>
                    <a:pt x="5391" y="-1"/>
                  </a:moveTo>
                  <a:cubicBezTo>
                    <a:pt x="13194" y="2010"/>
                    <a:pt x="19229" y="8199"/>
                    <a:pt x="21044" y="16051"/>
                  </a:cubicBezTo>
                  <a:lnTo>
                    <a:pt x="0" y="20916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280" name="Arc 212"/>
            <p:cNvSpPr>
              <a:spLocks/>
            </p:cNvSpPr>
            <p:nvPr/>
          </p:nvSpPr>
          <p:spPr bwMode="auto">
            <a:xfrm rot="-8036476">
              <a:off x="1997" y="1956"/>
              <a:ext cx="648" cy="636"/>
            </a:xfrm>
            <a:custGeom>
              <a:avLst/>
              <a:gdLst>
                <a:gd name="T0" fmla="*/ 0 w 21403"/>
                <a:gd name="T1" fmla="*/ 0 h 21470"/>
                <a:gd name="T2" fmla="*/ 0 w 21403"/>
                <a:gd name="T3" fmla="*/ 0 h 21470"/>
                <a:gd name="T4" fmla="*/ 0 w 21403"/>
                <a:gd name="T5" fmla="*/ 0 h 21470"/>
                <a:gd name="T6" fmla="*/ 0 60000 65536"/>
                <a:gd name="T7" fmla="*/ 0 60000 65536"/>
                <a:gd name="T8" fmla="*/ 0 60000 65536"/>
                <a:gd name="T9" fmla="*/ 0 w 21403"/>
                <a:gd name="T10" fmla="*/ 0 h 21470"/>
                <a:gd name="T11" fmla="*/ 21403 w 21403"/>
                <a:gd name="T12" fmla="*/ 21470 h 214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3" h="21470" fill="none" extrusionOk="0">
                  <a:moveTo>
                    <a:pt x="2368" y="0"/>
                  </a:moveTo>
                  <a:cubicBezTo>
                    <a:pt x="12221" y="1087"/>
                    <a:pt x="20068" y="8740"/>
                    <a:pt x="21403" y="18561"/>
                  </a:cubicBezTo>
                </a:path>
                <a:path w="21403" h="21470" stroke="0" extrusionOk="0">
                  <a:moveTo>
                    <a:pt x="2368" y="0"/>
                  </a:moveTo>
                  <a:cubicBezTo>
                    <a:pt x="12221" y="1087"/>
                    <a:pt x="20068" y="8740"/>
                    <a:pt x="21403" y="18561"/>
                  </a:cubicBezTo>
                  <a:lnTo>
                    <a:pt x="0" y="2147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s-ES_tradnl"/>
            </a:p>
          </p:txBody>
        </p:sp>
        <p:sp>
          <p:nvSpPr>
            <p:cNvPr id="10281" name="Arc 213"/>
            <p:cNvSpPr>
              <a:spLocks/>
            </p:cNvSpPr>
            <p:nvPr/>
          </p:nvSpPr>
          <p:spPr bwMode="auto">
            <a:xfrm rot="-8036476">
              <a:off x="1781" y="1859"/>
              <a:ext cx="884" cy="841"/>
            </a:xfrm>
            <a:custGeom>
              <a:avLst/>
              <a:gdLst>
                <a:gd name="T0" fmla="*/ 0 w 21243"/>
                <a:gd name="T1" fmla="*/ 0 h 21272"/>
                <a:gd name="T2" fmla="*/ 0 w 21243"/>
                <a:gd name="T3" fmla="*/ 0 h 21272"/>
                <a:gd name="T4" fmla="*/ 0 w 21243"/>
                <a:gd name="T5" fmla="*/ 0 h 21272"/>
                <a:gd name="T6" fmla="*/ 0 60000 65536"/>
                <a:gd name="T7" fmla="*/ 0 60000 65536"/>
                <a:gd name="T8" fmla="*/ 0 60000 65536"/>
                <a:gd name="T9" fmla="*/ 0 w 21243"/>
                <a:gd name="T10" fmla="*/ 0 h 21272"/>
                <a:gd name="T11" fmla="*/ 21243 w 21243"/>
                <a:gd name="T12" fmla="*/ 21272 h 21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43" h="21272" fill="none" extrusionOk="0">
                  <a:moveTo>
                    <a:pt x="3752" y="0"/>
                  </a:moveTo>
                  <a:cubicBezTo>
                    <a:pt x="12636" y="1567"/>
                    <a:pt x="19610" y="8490"/>
                    <a:pt x="21243" y="17361"/>
                  </a:cubicBezTo>
                </a:path>
                <a:path w="21243" h="21272" stroke="0" extrusionOk="0">
                  <a:moveTo>
                    <a:pt x="3752" y="0"/>
                  </a:moveTo>
                  <a:cubicBezTo>
                    <a:pt x="12636" y="1567"/>
                    <a:pt x="19610" y="8490"/>
                    <a:pt x="21243" y="17361"/>
                  </a:cubicBezTo>
                  <a:lnTo>
                    <a:pt x="0" y="2127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s-ES_tradnl"/>
            </a:p>
          </p:txBody>
        </p:sp>
        <p:sp>
          <p:nvSpPr>
            <p:cNvPr id="10282" name="Arc 214"/>
            <p:cNvSpPr>
              <a:spLocks/>
            </p:cNvSpPr>
            <p:nvPr/>
          </p:nvSpPr>
          <p:spPr bwMode="auto">
            <a:xfrm rot="19078134" flipH="1">
              <a:off x="2416" y="2071"/>
              <a:ext cx="381" cy="407"/>
            </a:xfrm>
            <a:custGeom>
              <a:avLst/>
              <a:gdLst>
                <a:gd name="T0" fmla="*/ 0 w 21045"/>
                <a:gd name="T1" fmla="*/ 0 h 20930"/>
                <a:gd name="T2" fmla="*/ 0 w 21045"/>
                <a:gd name="T3" fmla="*/ 0 h 20930"/>
                <a:gd name="T4" fmla="*/ 0 w 21045"/>
                <a:gd name="T5" fmla="*/ 0 h 20930"/>
                <a:gd name="T6" fmla="*/ 0 60000 65536"/>
                <a:gd name="T7" fmla="*/ 0 60000 65536"/>
                <a:gd name="T8" fmla="*/ 0 60000 65536"/>
                <a:gd name="T9" fmla="*/ 0 w 21045"/>
                <a:gd name="T10" fmla="*/ 0 h 20930"/>
                <a:gd name="T11" fmla="*/ 21045 w 21045"/>
                <a:gd name="T12" fmla="*/ 20930 h 209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45" h="20930" fill="none" extrusionOk="0">
                  <a:moveTo>
                    <a:pt x="5338" y="-1"/>
                  </a:moveTo>
                  <a:cubicBezTo>
                    <a:pt x="13165" y="1996"/>
                    <a:pt x="19225" y="8194"/>
                    <a:pt x="21044" y="16065"/>
                  </a:cubicBezTo>
                </a:path>
                <a:path w="21045" h="20930" stroke="0" extrusionOk="0">
                  <a:moveTo>
                    <a:pt x="5338" y="-1"/>
                  </a:moveTo>
                  <a:cubicBezTo>
                    <a:pt x="13165" y="1996"/>
                    <a:pt x="19225" y="8194"/>
                    <a:pt x="21044" y="16065"/>
                  </a:cubicBezTo>
                  <a:lnTo>
                    <a:pt x="0" y="2093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283" name="Arc 215"/>
            <p:cNvSpPr>
              <a:spLocks/>
            </p:cNvSpPr>
            <p:nvPr/>
          </p:nvSpPr>
          <p:spPr bwMode="auto">
            <a:xfrm rot="19305917" flipH="1">
              <a:off x="2608" y="2160"/>
              <a:ext cx="187" cy="213"/>
            </a:xfrm>
            <a:custGeom>
              <a:avLst/>
              <a:gdLst>
                <a:gd name="T0" fmla="*/ 0 w 21342"/>
                <a:gd name="T1" fmla="*/ 0 h 20878"/>
                <a:gd name="T2" fmla="*/ 0 w 21342"/>
                <a:gd name="T3" fmla="*/ 0 h 20878"/>
                <a:gd name="T4" fmla="*/ 0 w 21342"/>
                <a:gd name="T5" fmla="*/ 0 h 20878"/>
                <a:gd name="T6" fmla="*/ 0 60000 65536"/>
                <a:gd name="T7" fmla="*/ 0 60000 65536"/>
                <a:gd name="T8" fmla="*/ 0 60000 65536"/>
                <a:gd name="T9" fmla="*/ 0 w 21342"/>
                <a:gd name="T10" fmla="*/ 0 h 20878"/>
                <a:gd name="T11" fmla="*/ 21342 w 21342"/>
                <a:gd name="T12" fmla="*/ 20878 h 208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42" h="20878" fill="none" extrusionOk="0">
                  <a:moveTo>
                    <a:pt x="5537" y="0"/>
                  </a:moveTo>
                  <a:cubicBezTo>
                    <a:pt x="13821" y="2197"/>
                    <a:pt x="20022" y="9083"/>
                    <a:pt x="21342" y="17550"/>
                  </a:cubicBezTo>
                </a:path>
                <a:path w="21342" h="20878" stroke="0" extrusionOk="0">
                  <a:moveTo>
                    <a:pt x="5537" y="0"/>
                  </a:moveTo>
                  <a:cubicBezTo>
                    <a:pt x="13821" y="2197"/>
                    <a:pt x="20022" y="9083"/>
                    <a:pt x="21342" y="17550"/>
                  </a:cubicBezTo>
                  <a:lnTo>
                    <a:pt x="0" y="20878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0255" name="303 Grupo"/>
          <p:cNvGrpSpPr>
            <a:grpSpLocks/>
          </p:cNvGrpSpPr>
          <p:nvPr/>
        </p:nvGrpSpPr>
        <p:grpSpPr bwMode="auto">
          <a:xfrm>
            <a:off x="7513638" y="2817813"/>
            <a:ext cx="1446212" cy="1085850"/>
            <a:chOff x="327825" y="1164431"/>
            <a:chExt cx="2027231" cy="1521619"/>
          </a:xfrm>
        </p:grpSpPr>
        <p:pic>
          <p:nvPicPr>
            <p:cNvPr id="10266" name="282 Imagen" descr="dell-s2309w.jpg"/>
            <p:cNvPicPr>
              <a:picLocks noChangeAspect="1"/>
            </p:cNvPicPr>
            <p:nvPr/>
          </p:nvPicPr>
          <p:blipFill>
            <a:blip r:embed="rId5" cstate="print"/>
            <a:srcRect l="536" t="2348" r="732"/>
            <a:stretch>
              <a:fillRect/>
            </a:stretch>
          </p:blipFill>
          <p:spPr bwMode="auto">
            <a:xfrm>
              <a:off x="335756" y="1173956"/>
              <a:ext cx="2009775" cy="149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44 Rectángulo"/>
            <p:cNvSpPr/>
            <p:nvPr/>
          </p:nvSpPr>
          <p:spPr>
            <a:xfrm>
              <a:off x="1736428" y="2374608"/>
              <a:ext cx="618628" cy="300319"/>
            </a:xfrm>
            <a:prstGeom prst="rect">
              <a:avLst/>
            </a:prstGeom>
            <a:solidFill>
              <a:srgbClr val="FF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FFFFFF"/>
                </a:solidFill>
              </a:endParaRP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327825" y="2374608"/>
              <a:ext cx="618628" cy="300319"/>
            </a:xfrm>
            <a:prstGeom prst="rect">
              <a:avLst/>
            </a:prstGeom>
            <a:solidFill>
              <a:srgbClr val="FF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FFFFFF"/>
                </a:solidFill>
              </a:endParaRP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877469" y="2376831"/>
              <a:ext cx="324891" cy="133475"/>
            </a:xfrm>
            <a:prstGeom prst="rect">
              <a:avLst/>
            </a:prstGeom>
            <a:solidFill>
              <a:srgbClr val="FF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FFFFFF"/>
                </a:solidFill>
              </a:endParaRPr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1487196" y="2376831"/>
              <a:ext cx="324891" cy="133475"/>
            </a:xfrm>
            <a:prstGeom prst="rect">
              <a:avLst/>
            </a:prstGeom>
            <a:solidFill>
              <a:srgbClr val="FF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FFFFFF"/>
                </a:solidFill>
              </a:endParaRPr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933102" y="2505858"/>
              <a:ext cx="402775" cy="180192"/>
            </a:xfrm>
            <a:custGeom>
              <a:avLst/>
              <a:gdLst>
                <a:gd name="connsiteX0" fmla="*/ 183356 w 402431"/>
                <a:gd name="connsiteY0" fmla="*/ 0 h 180975"/>
                <a:gd name="connsiteX1" fmla="*/ 92869 w 402431"/>
                <a:gd name="connsiteY1" fmla="*/ 21431 h 180975"/>
                <a:gd name="connsiteX2" fmla="*/ 59531 w 402431"/>
                <a:gd name="connsiteY2" fmla="*/ 38100 h 180975"/>
                <a:gd name="connsiteX3" fmla="*/ 30956 w 402431"/>
                <a:gd name="connsiteY3" fmla="*/ 59531 h 180975"/>
                <a:gd name="connsiteX4" fmla="*/ 14288 w 402431"/>
                <a:gd name="connsiteY4" fmla="*/ 95250 h 180975"/>
                <a:gd name="connsiteX5" fmla="*/ 26194 w 402431"/>
                <a:gd name="connsiteY5" fmla="*/ 123825 h 180975"/>
                <a:gd name="connsiteX6" fmla="*/ 85725 w 402431"/>
                <a:gd name="connsiteY6" fmla="*/ 142875 h 180975"/>
                <a:gd name="connsiteX7" fmla="*/ 147638 w 402431"/>
                <a:gd name="connsiteY7" fmla="*/ 152400 h 180975"/>
                <a:gd name="connsiteX8" fmla="*/ 230981 w 402431"/>
                <a:gd name="connsiteY8" fmla="*/ 161925 h 180975"/>
                <a:gd name="connsiteX9" fmla="*/ 402431 w 402431"/>
                <a:gd name="connsiteY9" fmla="*/ 169069 h 180975"/>
                <a:gd name="connsiteX10" fmla="*/ 316706 w 402431"/>
                <a:gd name="connsiteY10" fmla="*/ 178594 h 180975"/>
                <a:gd name="connsiteX11" fmla="*/ 0 w 402431"/>
                <a:gd name="connsiteY11" fmla="*/ 180975 h 180975"/>
                <a:gd name="connsiteX12" fmla="*/ 4763 w 402431"/>
                <a:gd name="connsiteY12" fmla="*/ 0 h 180975"/>
                <a:gd name="connsiteX13" fmla="*/ 183356 w 402431"/>
                <a:gd name="connsiteY13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2431" h="180975">
                  <a:moveTo>
                    <a:pt x="183356" y="0"/>
                  </a:moveTo>
                  <a:lnTo>
                    <a:pt x="92869" y="21431"/>
                  </a:lnTo>
                  <a:lnTo>
                    <a:pt x="59531" y="38100"/>
                  </a:lnTo>
                  <a:lnTo>
                    <a:pt x="30956" y="59531"/>
                  </a:lnTo>
                  <a:lnTo>
                    <a:pt x="14288" y="95250"/>
                  </a:lnTo>
                  <a:lnTo>
                    <a:pt x="26194" y="123825"/>
                  </a:lnTo>
                  <a:lnTo>
                    <a:pt x="85725" y="142875"/>
                  </a:lnTo>
                  <a:lnTo>
                    <a:pt x="147638" y="152400"/>
                  </a:lnTo>
                  <a:lnTo>
                    <a:pt x="230981" y="161925"/>
                  </a:lnTo>
                  <a:lnTo>
                    <a:pt x="402431" y="169069"/>
                  </a:lnTo>
                  <a:lnTo>
                    <a:pt x="316706" y="178594"/>
                  </a:lnTo>
                  <a:lnTo>
                    <a:pt x="0" y="180975"/>
                  </a:lnTo>
                  <a:lnTo>
                    <a:pt x="4763" y="0"/>
                  </a:lnTo>
                  <a:lnTo>
                    <a:pt x="183356" y="0"/>
                  </a:lnTo>
                  <a:close/>
                </a:path>
              </a:pathLst>
            </a:custGeom>
            <a:solidFill>
              <a:srgbClr val="FF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FFFFFF"/>
                </a:solidFill>
              </a:endParaRPr>
            </a:p>
          </p:txBody>
        </p:sp>
        <p:sp>
          <p:nvSpPr>
            <p:cNvPr id="50" name="49 Forma libre"/>
            <p:cNvSpPr/>
            <p:nvPr/>
          </p:nvSpPr>
          <p:spPr>
            <a:xfrm flipH="1">
              <a:off x="1344778" y="2505858"/>
              <a:ext cx="402777" cy="180192"/>
            </a:xfrm>
            <a:custGeom>
              <a:avLst/>
              <a:gdLst>
                <a:gd name="connsiteX0" fmla="*/ 183356 w 402431"/>
                <a:gd name="connsiteY0" fmla="*/ 0 h 180975"/>
                <a:gd name="connsiteX1" fmla="*/ 92869 w 402431"/>
                <a:gd name="connsiteY1" fmla="*/ 21431 h 180975"/>
                <a:gd name="connsiteX2" fmla="*/ 59531 w 402431"/>
                <a:gd name="connsiteY2" fmla="*/ 38100 h 180975"/>
                <a:gd name="connsiteX3" fmla="*/ 30956 w 402431"/>
                <a:gd name="connsiteY3" fmla="*/ 59531 h 180975"/>
                <a:gd name="connsiteX4" fmla="*/ 14288 w 402431"/>
                <a:gd name="connsiteY4" fmla="*/ 95250 h 180975"/>
                <a:gd name="connsiteX5" fmla="*/ 26194 w 402431"/>
                <a:gd name="connsiteY5" fmla="*/ 123825 h 180975"/>
                <a:gd name="connsiteX6" fmla="*/ 85725 w 402431"/>
                <a:gd name="connsiteY6" fmla="*/ 142875 h 180975"/>
                <a:gd name="connsiteX7" fmla="*/ 147638 w 402431"/>
                <a:gd name="connsiteY7" fmla="*/ 152400 h 180975"/>
                <a:gd name="connsiteX8" fmla="*/ 230981 w 402431"/>
                <a:gd name="connsiteY8" fmla="*/ 161925 h 180975"/>
                <a:gd name="connsiteX9" fmla="*/ 402431 w 402431"/>
                <a:gd name="connsiteY9" fmla="*/ 169069 h 180975"/>
                <a:gd name="connsiteX10" fmla="*/ 316706 w 402431"/>
                <a:gd name="connsiteY10" fmla="*/ 178594 h 180975"/>
                <a:gd name="connsiteX11" fmla="*/ 0 w 402431"/>
                <a:gd name="connsiteY11" fmla="*/ 180975 h 180975"/>
                <a:gd name="connsiteX12" fmla="*/ 4763 w 402431"/>
                <a:gd name="connsiteY12" fmla="*/ 0 h 180975"/>
                <a:gd name="connsiteX13" fmla="*/ 183356 w 402431"/>
                <a:gd name="connsiteY13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2431" h="180975">
                  <a:moveTo>
                    <a:pt x="183356" y="0"/>
                  </a:moveTo>
                  <a:lnTo>
                    <a:pt x="92869" y="21431"/>
                  </a:lnTo>
                  <a:lnTo>
                    <a:pt x="59531" y="38100"/>
                  </a:lnTo>
                  <a:lnTo>
                    <a:pt x="30956" y="59531"/>
                  </a:lnTo>
                  <a:lnTo>
                    <a:pt x="14288" y="95250"/>
                  </a:lnTo>
                  <a:lnTo>
                    <a:pt x="26194" y="123825"/>
                  </a:lnTo>
                  <a:lnTo>
                    <a:pt x="85725" y="142875"/>
                  </a:lnTo>
                  <a:lnTo>
                    <a:pt x="147638" y="152400"/>
                  </a:lnTo>
                  <a:lnTo>
                    <a:pt x="230981" y="161925"/>
                  </a:lnTo>
                  <a:lnTo>
                    <a:pt x="402431" y="169069"/>
                  </a:lnTo>
                  <a:lnTo>
                    <a:pt x="316706" y="178594"/>
                  </a:lnTo>
                  <a:lnTo>
                    <a:pt x="0" y="180975"/>
                  </a:lnTo>
                  <a:lnTo>
                    <a:pt x="4763" y="0"/>
                  </a:lnTo>
                  <a:lnTo>
                    <a:pt x="183356" y="0"/>
                  </a:lnTo>
                  <a:close/>
                </a:path>
              </a:pathLst>
            </a:custGeom>
            <a:solidFill>
              <a:srgbClr val="FFFF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FFFFFF"/>
                </a:solidFill>
              </a:endParaRPr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327825" y="2285624"/>
              <a:ext cx="89011" cy="95657"/>
            </a:xfrm>
            <a:custGeom>
              <a:avLst/>
              <a:gdLst>
                <a:gd name="connsiteX0" fmla="*/ 2381 w 88106"/>
                <a:gd name="connsiteY0" fmla="*/ 0 h 95250"/>
                <a:gd name="connsiteX1" fmla="*/ 19050 w 88106"/>
                <a:gd name="connsiteY1" fmla="*/ 59531 h 95250"/>
                <a:gd name="connsiteX2" fmla="*/ 52387 w 88106"/>
                <a:gd name="connsiteY2" fmla="*/ 83344 h 95250"/>
                <a:gd name="connsiteX3" fmla="*/ 88106 w 88106"/>
                <a:gd name="connsiteY3" fmla="*/ 90488 h 95250"/>
                <a:gd name="connsiteX4" fmla="*/ 38100 w 88106"/>
                <a:gd name="connsiteY4" fmla="*/ 95250 h 95250"/>
                <a:gd name="connsiteX5" fmla="*/ 0 w 88106"/>
                <a:gd name="connsiteY5" fmla="*/ 92869 h 95250"/>
                <a:gd name="connsiteX6" fmla="*/ 2381 w 88106"/>
                <a:gd name="connsiteY6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106" h="95250">
                  <a:moveTo>
                    <a:pt x="2381" y="0"/>
                  </a:moveTo>
                  <a:lnTo>
                    <a:pt x="19050" y="59531"/>
                  </a:lnTo>
                  <a:lnTo>
                    <a:pt x="52387" y="83344"/>
                  </a:lnTo>
                  <a:lnTo>
                    <a:pt x="88106" y="90488"/>
                  </a:lnTo>
                  <a:lnTo>
                    <a:pt x="38100" y="95250"/>
                  </a:lnTo>
                  <a:lnTo>
                    <a:pt x="0" y="92869"/>
                  </a:lnTo>
                  <a:cubicBezTo>
                    <a:pt x="794" y="61913"/>
                    <a:pt x="1587" y="30956"/>
                    <a:pt x="2381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FFFFFF"/>
                </a:solidFill>
              </a:endParaRPr>
            </a:p>
          </p:txBody>
        </p:sp>
        <p:sp>
          <p:nvSpPr>
            <p:cNvPr id="52" name="51 Forma libre"/>
            <p:cNvSpPr/>
            <p:nvPr/>
          </p:nvSpPr>
          <p:spPr>
            <a:xfrm>
              <a:off x="2281622" y="2321217"/>
              <a:ext cx="73434" cy="57839"/>
            </a:xfrm>
            <a:custGeom>
              <a:avLst/>
              <a:gdLst>
                <a:gd name="connsiteX0" fmla="*/ 0 w 73818"/>
                <a:gd name="connsiteY0" fmla="*/ 69056 h 69056"/>
                <a:gd name="connsiteX1" fmla="*/ 57150 w 73818"/>
                <a:gd name="connsiteY1" fmla="*/ 33337 h 69056"/>
                <a:gd name="connsiteX2" fmla="*/ 69056 w 73818"/>
                <a:gd name="connsiteY2" fmla="*/ 0 h 69056"/>
                <a:gd name="connsiteX3" fmla="*/ 73818 w 73818"/>
                <a:gd name="connsiteY3" fmla="*/ 69056 h 69056"/>
                <a:gd name="connsiteX4" fmla="*/ 0 w 73818"/>
                <a:gd name="connsiteY4" fmla="*/ 69056 h 69056"/>
                <a:gd name="connsiteX0" fmla="*/ 0 w 73818"/>
                <a:gd name="connsiteY0" fmla="*/ 69056 h 69056"/>
                <a:gd name="connsiteX1" fmla="*/ 47625 w 73818"/>
                <a:gd name="connsiteY1" fmla="*/ 44846 h 69056"/>
                <a:gd name="connsiteX2" fmla="*/ 69056 w 73818"/>
                <a:gd name="connsiteY2" fmla="*/ 0 h 69056"/>
                <a:gd name="connsiteX3" fmla="*/ 73818 w 73818"/>
                <a:gd name="connsiteY3" fmla="*/ 69056 h 69056"/>
                <a:gd name="connsiteX4" fmla="*/ 0 w 73818"/>
                <a:gd name="connsiteY4" fmla="*/ 69056 h 6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8" h="69056">
                  <a:moveTo>
                    <a:pt x="0" y="69056"/>
                  </a:moveTo>
                  <a:lnTo>
                    <a:pt x="47625" y="44846"/>
                  </a:lnTo>
                  <a:lnTo>
                    <a:pt x="69056" y="0"/>
                  </a:lnTo>
                  <a:lnTo>
                    <a:pt x="73818" y="69056"/>
                  </a:lnTo>
                  <a:lnTo>
                    <a:pt x="0" y="6905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FFFFFF"/>
                </a:solidFill>
              </a:endParaRPr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2277172" y="1164431"/>
              <a:ext cx="75660" cy="60063"/>
            </a:xfrm>
            <a:custGeom>
              <a:avLst/>
              <a:gdLst>
                <a:gd name="connsiteX0" fmla="*/ 0 w 76200"/>
                <a:gd name="connsiteY0" fmla="*/ 4763 h 59532"/>
                <a:gd name="connsiteX1" fmla="*/ 50006 w 76200"/>
                <a:gd name="connsiteY1" fmla="*/ 21432 h 59532"/>
                <a:gd name="connsiteX2" fmla="*/ 73819 w 76200"/>
                <a:gd name="connsiteY2" fmla="*/ 59532 h 59532"/>
                <a:gd name="connsiteX3" fmla="*/ 76200 w 76200"/>
                <a:gd name="connsiteY3" fmla="*/ 33338 h 59532"/>
                <a:gd name="connsiteX4" fmla="*/ 76200 w 76200"/>
                <a:gd name="connsiteY4" fmla="*/ 0 h 59532"/>
                <a:gd name="connsiteX5" fmla="*/ 0 w 76200"/>
                <a:gd name="connsiteY5" fmla="*/ 4763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9532">
                  <a:moveTo>
                    <a:pt x="0" y="4763"/>
                  </a:moveTo>
                  <a:lnTo>
                    <a:pt x="50006" y="21432"/>
                  </a:lnTo>
                  <a:lnTo>
                    <a:pt x="73819" y="59532"/>
                  </a:lnTo>
                  <a:lnTo>
                    <a:pt x="76200" y="33338"/>
                  </a:lnTo>
                  <a:lnTo>
                    <a:pt x="76200" y="0"/>
                  </a:lnTo>
                  <a:lnTo>
                    <a:pt x="0" y="4763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FFFFFF"/>
                </a:solidFill>
              </a:endParaRPr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334500" y="1168880"/>
              <a:ext cx="64534" cy="71187"/>
            </a:xfrm>
            <a:custGeom>
              <a:avLst/>
              <a:gdLst>
                <a:gd name="connsiteX0" fmla="*/ 0 w 64294"/>
                <a:gd name="connsiteY0" fmla="*/ 71437 h 71437"/>
                <a:gd name="connsiteX1" fmla="*/ 19050 w 64294"/>
                <a:gd name="connsiteY1" fmla="*/ 23812 h 71437"/>
                <a:gd name="connsiteX2" fmla="*/ 45244 w 64294"/>
                <a:gd name="connsiteY2" fmla="*/ 7144 h 71437"/>
                <a:gd name="connsiteX3" fmla="*/ 64294 w 64294"/>
                <a:gd name="connsiteY3" fmla="*/ 0 h 71437"/>
                <a:gd name="connsiteX4" fmla="*/ 0 w 64294"/>
                <a:gd name="connsiteY4" fmla="*/ 2381 h 71437"/>
                <a:gd name="connsiteX5" fmla="*/ 0 w 64294"/>
                <a:gd name="connsiteY5" fmla="*/ 71437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71437">
                  <a:moveTo>
                    <a:pt x="0" y="71437"/>
                  </a:moveTo>
                  <a:lnTo>
                    <a:pt x="19050" y="23812"/>
                  </a:lnTo>
                  <a:lnTo>
                    <a:pt x="45244" y="7144"/>
                  </a:lnTo>
                  <a:lnTo>
                    <a:pt x="64294" y="0"/>
                  </a:lnTo>
                  <a:lnTo>
                    <a:pt x="0" y="2381"/>
                  </a:lnTo>
                  <a:lnTo>
                    <a:pt x="0" y="71437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FFFFFF"/>
                </a:solidFill>
              </a:endParaRPr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410160" y="1240067"/>
              <a:ext cx="1864786" cy="105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sz="1800">
                <a:solidFill>
                  <a:srgbClr val="FFFFFF"/>
                </a:solidFill>
              </a:endParaRPr>
            </a:p>
          </p:txBody>
        </p:sp>
      </p:grpSp>
      <p:sp>
        <p:nvSpPr>
          <p:cNvPr id="43" name="Oval 157"/>
          <p:cNvSpPr>
            <a:spLocks noChangeArrowheads="1"/>
          </p:cNvSpPr>
          <p:nvPr/>
        </p:nvSpPr>
        <p:spPr bwMode="auto">
          <a:xfrm>
            <a:off x="8718550" y="3421063"/>
            <a:ext cx="128588" cy="130175"/>
          </a:xfrm>
          <a:prstGeom prst="ellipse">
            <a:avLst/>
          </a:prstGeom>
          <a:solidFill>
            <a:srgbClr val="8E5F00"/>
          </a:solidFill>
          <a:ln w="9525">
            <a:solidFill>
              <a:srgbClr val="8E5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10257" name="Group 11"/>
          <p:cNvGrpSpPr>
            <a:grpSpLocks/>
          </p:cNvGrpSpPr>
          <p:nvPr/>
        </p:nvGrpSpPr>
        <p:grpSpPr bwMode="auto">
          <a:xfrm rot="4076070">
            <a:off x="6681788" y="3535362"/>
            <a:ext cx="914400" cy="498475"/>
            <a:chOff x="1119" y="3899"/>
            <a:chExt cx="834" cy="425"/>
          </a:xfrm>
        </p:grpSpPr>
        <p:sp>
          <p:nvSpPr>
            <p:cNvPr id="10259" name="Freeform 4"/>
            <p:cNvSpPr>
              <a:spLocks/>
            </p:cNvSpPr>
            <p:nvPr/>
          </p:nvSpPr>
          <p:spPr bwMode="auto">
            <a:xfrm>
              <a:off x="1234" y="4003"/>
              <a:ext cx="571" cy="251"/>
            </a:xfrm>
            <a:custGeom>
              <a:avLst/>
              <a:gdLst>
                <a:gd name="T0" fmla="*/ 142 w 571"/>
                <a:gd name="T1" fmla="*/ 10 h 251"/>
                <a:gd name="T2" fmla="*/ 134 w 571"/>
                <a:gd name="T3" fmla="*/ 28 h 251"/>
                <a:gd name="T4" fmla="*/ 158 w 571"/>
                <a:gd name="T5" fmla="*/ 55 h 251"/>
                <a:gd name="T6" fmla="*/ 212 w 571"/>
                <a:gd name="T7" fmla="*/ 71 h 251"/>
                <a:gd name="T8" fmla="*/ 284 w 571"/>
                <a:gd name="T9" fmla="*/ 77 h 251"/>
                <a:gd name="T10" fmla="*/ 338 w 571"/>
                <a:gd name="T11" fmla="*/ 71 h 251"/>
                <a:gd name="T12" fmla="*/ 388 w 571"/>
                <a:gd name="T13" fmla="*/ 56 h 251"/>
                <a:gd name="T14" fmla="*/ 412 w 571"/>
                <a:gd name="T15" fmla="*/ 25 h 251"/>
                <a:gd name="T16" fmla="*/ 397 w 571"/>
                <a:gd name="T17" fmla="*/ 1 h 251"/>
                <a:gd name="T18" fmla="*/ 436 w 571"/>
                <a:gd name="T19" fmla="*/ 17 h 251"/>
                <a:gd name="T20" fmla="*/ 506 w 571"/>
                <a:gd name="T21" fmla="*/ 53 h 251"/>
                <a:gd name="T22" fmla="*/ 547 w 571"/>
                <a:gd name="T23" fmla="*/ 83 h 251"/>
                <a:gd name="T24" fmla="*/ 566 w 571"/>
                <a:gd name="T25" fmla="*/ 98 h 251"/>
                <a:gd name="T26" fmla="*/ 518 w 571"/>
                <a:gd name="T27" fmla="*/ 109 h 251"/>
                <a:gd name="T28" fmla="*/ 436 w 571"/>
                <a:gd name="T29" fmla="*/ 139 h 251"/>
                <a:gd name="T30" fmla="*/ 355 w 571"/>
                <a:gd name="T31" fmla="*/ 191 h 251"/>
                <a:gd name="T32" fmla="*/ 298 w 571"/>
                <a:gd name="T33" fmla="*/ 247 h 251"/>
                <a:gd name="T34" fmla="*/ 265 w 571"/>
                <a:gd name="T35" fmla="*/ 212 h 251"/>
                <a:gd name="T36" fmla="*/ 221 w 571"/>
                <a:gd name="T37" fmla="*/ 179 h 251"/>
                <a:gd name="T38" fmla="*/ 160 w 571"/>
                <a:gd name="T39" fmla="*/ 140 h 251"/>
                <a:gd name="T40" fmla="*/ 103 w 571"/>
                <a:gd name="T41" fmla="*/ 119 h 251"/>
                <a:gd name="T42" fmla="*/ 28 w 571"/>
                <a:gd name="T43" fmla="*/ 98 h 251"/>
                <a:gd name="T44" fmla="*/ 2 w 571"/>
                <a:gd name="T45" fmla="*/ 98 h 251"/>
                <a:gd name="T46" fmla="*/ 19 w 571"/>
                <a:gd name="T47" fmla="*/ 80 h 251"/>
                <a:gd name="T48" fmla="*/ 47 w 571"/>
                <a:gd name="T49" fmla="*/ 59 h 251"/>
                <a:gd name="T50" fmla="*/ 79 w 571"/>
                <a:gd name="T51" fmla="*/ 38 h 251"/>
                <a:gd name="T52" fmla="*/ 110 w 571"/>
                <a:gd name="T53" fmla="*/ 25 h 251"/>
                <a:gd name="T54" fmla="*/ 142 w 571"/>
                <a:gd name="T55" fmla="*/ 10 h 2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71"/>
                <a:gd name="T85" fmla="*/ 0 h 251"/>
                <a:gd name="T86" fmla="*/ 571 w 571"/>
                <a:gd name="T87" fmla="*/ 251 h 2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71" h="251">
                  <a:moveTo>
                    <a:pt x="142" y="10"/>
                  </a:moveTo>
                  <a:cubicBezTo>
                    <a:pt x="146" y="11"/>
                    <a:pt x="131" y="21"/>
                    <a:pt x="134" y="28"/>
                  </a:cubicBezTo>
                  <a:cubicBezTo>
                    <a:pt x="137" y="35"/>
                    <a:pt x="145" y="48"/>
                    <a:pt x="158" y="55"/>
                  </a:cubicBezTo>
                  <a:cubicBezTo>
                    <a:pt x="171" y="62"/>
                    <a:pt x="191" y="67"/>
                    <a:pt x="212" y="71"/>
                  </a:cubicBezTo>
                  <a:cubicBezTo>
                    <a:pt x="233" y="75"/>
                    <a:pt x="263" y="77"/>
                    <a:pt x="284" y="77"/>
                  </a:cubicBezTo>
                  <a:cubicBezTo>
                    <a:pt x="305" y="77"/>
                    <a:pt x="321" y="75"/>
                    <a:pt x="338" y="71"/>
                  </a:cubicBezTo>
                  <a:cubicBezTo>
                    <a:pt x="355" y="67"/>
                    <a:pt x="376" y="64"/>
                    <a:pt x="388" y="56"/>
                  </a:cubicBezTo>
                  <a:cubicBezTo>
                    <a:pt x="400" y="48"/>
                    <a:pt x="411" y="34"/>
                    <a:pt x="412" y="25"/>
                  </a:cubicBezTo>
                  <a:cubicBezTo>
                    <a:pt x="413" y="16"/>
                    <a:pt x="393" y="2"/>
                    <a:pt x="397" y="1"/>
                  </a:cubicBezTo>
                  <a:cubicBezTo>
                    <a:pt x="401" y="0"/>
                    <a:pt x="418" y="8"/>
                    <a:pt x="436" y="17"/>
                  </a:cubicBezTo>
                  <a:cubicBezTo>
                    <a:pt x="454" y="26"/>
                    <a:pt x="487" y="42"/>
                    <a:pt x="506" y="53"/>
                  </a:cubicBezTo>
                  <a:cubicBezTo>
                    <a:pt x="525" y="64"/>
                    <a:pt x="537" y="76"/>
                    <a:pt x="547" y="83"/>
                  </a:cubicBezTo>
                  <a:cubicBezTo>
                    <a:pt x="557" y="90"/>
                    <a:pt x="571" y="94"/>
                    <a:pt x="566" y="98"/>
                  </a:cubicBezTo>
                  <a:cubicBezTo>
                    <a:pt x="561" y="102"/>
                    <a:pt x="540" y="102"/>
                    <a:pt x="518" y="109"/>
                  </a:cubicBezTo>
                  <a:cubicBezTo>
                    <a:pt x="496" y="116"/>
                    <a:pt x="463" y="125"/>
                    <a:pt x="436" y="139"/>
                  </a:cubicBezTo>
                  <a:cubicBezTo>
                    <a:pt x="409" y="153"/>
                    <a:pt x="378" y="173"/>
                    <a:pt x="355" y="191"/>
                  </a:cubicBezTo>
                  <a:cubicBezTo>
                    <a:pt x="332" y="209"/>
                    <a:pt x="313" y="243"/>
                    <a:pt x="298" y="247"/>
                  </a:cubicBezTo>
                  <a:cubicBezTo>
                    <a:pt x="283" y="251"/>
                    <a:pt x="278" y="223"/>
                    <a:pt x="265" y="212"/>
                  </a:cubicBezTo>
                  <a:cubicBezTo>
                    <a:pt x="252" y="201"/>
                    <a:pt x="238" y="191"/>
                    <a:pt x="221" y="179"/>
                  </a:cubicBezTo>
                  <a:cubicBezTo>
                    <a:pt x="204" y="167"/>
                    <a:pt x="180" y="150"/>
                    <a:pt x="160" y="140"/>
                  </a:cubicBezTo>
                  <a:cubicBezTo>
                    <a:pt x="140" y="130"/>
                    <a:pt x="125" y="126"/>
                    <a:pt x="103" y="119"/>
                  </a:cubicBezTo>
                  <a:cubicBezTo>
                    <a:pt x="81" y="112"/>
                    <a:pt x="45" y="101"/>
                    <a:pt x="28" y="98"/>
                  </a:cubicBezTo>
                  <a:cubicBezTo>
                    <a:pt x="11" y="95"/>
                    <a:pt x="4" y="101"/>
                    <a:pt x="2" y="98"/>
                  </a:cubicBezTo>
                  <a:cubicBezTo>
                    <a:pt x="0" y="95"/>
                    <a:pt x="12" y="86"/>
                    <a:pt x="19" y="80"/>
                  </a:cubicBezTo>
                  <a:cubicBezTo>
                    <a:pt x="26" y="74"/>
                    <a:pt x="37" y="66"/>
                    <a:pt x="47" y="59"/>
                  </a:cubicBezTo>
                  <a:cubicBezTo>
                    <a:pt x="57" y="52"/>
                    <a:pt x="69" y="44"/>
                    <a:pt x="79" y="38"/>
                  </a:cubicBezTo>
                  <a:cubicBezTo>
                    <a:pt x="89" y="32"/>
                    <a:pt x="100" y="30"/>
                    <a:pt x="110" y="25"/>
                  </a:cubicBezTo>
                  <a:cubicBezTo>
                    <a:pt x="120" y="20"/>
                    <a:pt x="138" y="9"/>
                    <a:pt x="142" y="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rot="10800000" vert="eaVert"/>
            <a:lstStyle/>
            <a:p>
              <a:endParaRPr lang="es-ES_tradnl"/>
            </a:p>
          </p:txBody>
        </p:sp>
        <p:grpSp>
          <p:nvGrpSpPr>
            <p:cNvPr id="10260" name="Group 5"/>
            <p:cNvGrpSpPr>
              <a:grpSpLocks/>
            </p:cNvGrpSpPr>
            <p:nvPr/>
          </p:nvGrpSpPr>
          <p:grpSpPr bwMode="auto">
            <a:xfrm rot="-5400000">
              <a:off x="1323" y="3695"/>
              <a:ext cx="425" cy="834"/>
              <a:chOff x="1588" y="1265"/>
              <a:chExt cx="734" cy="1486"/>
            </a:xfrm>
          </p:grpSpPr>
          <p:sp>
            <p:nvSpPr>
              <p:cNvPr id="10261" name="Freeform 6"/>
              <p:cNvSpPr>
                <a:spLocks/>
              </p:cNvSpPr>
              <p:nvPr/>
            </p:nvSpPr>
            <p:spPr bwMode="auto">
              <a:xfrm rot="165224">
                <a:off x="1704" y="1265"/>
                <a:ext cx="273" cy="749"/>
              </a:xfrm>
              <a:custGeom>
                <a:avLst/>
                <a:gdLst>
                  <a:gd name="T0" fmla="*/ 15 w 318"/>
                  <a:gd name="T1" fmla="*/ 0 h 726"/>
                  <a:gd name="T2" fmla="*/ 13 w 318"/>
                  <a:gd name="T3" fmla="*/ 678 h 726"/>
                  <a:gd name="T4" fmla="*/ 6 w 318"/>
                  <a:gd name="T5" fmla="*/ 1099 h 726"/>
                  <a:gd name="T6" fmla="*/ 0 w 318"/>
                  <a:gd name="T7" fmla="*/ 1354 h 7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8"/>
                  <a:gd name="T13" fmla="*/ 0 h 726"/>
                  <a:gd name="T14" fmla="*/ 318 w 318"/>
                  <a:gd name="T15" fmla="*/ 726 h 7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8" h="726">
                    <a:moveTo>
                      <a:pt x="318" y="0"/>
                    </a:moveTo>
                    <a:cubicBezTo>
                      <a:pt x="310" y="132"/>
                      <a:pt x="302" y="265"/>
                      <a:pt x="272" y="363"/>
                    </a:cubicBezTo>
                    <a:cubicBezTo>
                      <a:pt x="242" y="461"/>
                      <a:pt x="181" y="529"/>
                      <a:pt x="136" y="589"/>
                    </a:cubicBezTo>
                    <a:cubicBezTo>
                      <a:pt x="91" y="649"/>
                      <a:pt x="23" y="703"/>
                      <a:pt x="0" y="7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0262" name="Arc 7"/>
              <p:cNvSpPr>
                <a:spLocks/>
              </p:cNvSpPr>
              <p:nvPr/>
            </p:nvSpPr>
            <p:spPr bwMode="auto">
              <a:xfrm rot="2744521">
                <a:off x="1583" y="1624"/>
                <a:ext cx="743" cy="734"/>
              </a:xfrm>
              <a:custGeom>
                <a:avLst/>
                <a:gdLst>
                  <a:gd name="T0" fmla="*/ 0 w 21592"/>
                  <a:gd name="T1" fmla="*/ 0 h 21600"/>
                  <a:gd name="T2" fmla="*/ 0 w 21592"/>
                  <a:gd name="T3" fmla="*/ 0 h 21600"/>
                  <a:gd name="T4" fmla="*/ 0 w 2159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1600"/>
                  <a:gd name="T11" fmla="*/ 21592 w 2159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1600" fill="none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</a:path>
                  <a:path w="21592" h="21600" stroke="0" extrusionOk="0">
                    <a:moveTo>
                      <a:pt x="-1" y="0"/>
                    </a:moveTo>
                    <a:cubicBezTo>
                      <a:pt x="11699" y="0"/>
                      <a:pt x="21272" y="9314"/>
                      <a:pt x="21591" y="2101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s-ES_tradnl"/>
              </a:p>
            </p:txBody>
          </p:sp>
          <p:sp>
            <p:nvSpPr>
              <p:cNvPr id="10263" name="Oval 8"/>
              <p:cNvSpPr>
                <a:spLocks noChangeArrowheads="1"/>
              </p:cNvSpPr>
              <p:nvPr/>
            </p:nvSpPr>
            <p:spPr bwMode="auto">
              <a:xfrm>
                <a:off x="2002" y="1719"/>
                <a:ext cx="174" cy="485"/>
              </a:xfrm>
              <a:prstGeom prst="ellipse">
                <a:avLst/>
              </a:prstGeom>
              <a:solidFill>
                <a:srgbClr val="71A0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4" name="Oval 9"/>
              <p:cNvSpPr>
                <a:spLocks noChangeArrowheads="1"/>
              </p:cNvSpPr>
              <p:nvPr/>
            </p:nvSpPr>
            <p:spPr bwMode="auto">
              <a:xfrm>
                <a:off x="2078" y="1835"/>
                <a:ext cx="98" cy="273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65" name="Freeform 10"/>
              <p:cNvSpPr>
                <a:spLocks/>
              </p:cNvSpPr>
              <p:nvPr/>
            </p:nvSpPr>
            <p:spPr bwMode="auto">
              <a:xfrm flipV="1">
                <a:off x="1701" y="2004"/>
                <a:ext cx="255" cy="747"/>
              </a:xfrm>
              <a:custGeom>
                <a:avLst/>
                <a:gdLst>
                  <a:gd name="T0" fmla="*/ 0 w 9731"/>
                  <a:gd name="T1" fmla="*/ 0 h 9981"/>
                  <a:gd name="T2" fmla="*/ 0 w 9731"/>
                  <a:gd name="T3" fmla="*/ 0 h 9981"/>
                  <a:gd name="T4" fmla="*/ 0 w 9731"/>
                  <a:gd name="T5" fmla="*/ 0 h 9981"/>
                  <a:gd name="T6" fmla="*/ 0 w 9731"/>
                  <a:gd name="T7" fmla="*/ 0 h 99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31"/>
                  <a:gd name="T13" fmla="*/ 0 h 9981"/>
                  <a:gd name="T14" fmla="*/ 9731 w 9731"/>
                  <a:gd name="T15" fmla="*/ 9981 h 99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31" h="9981">
                    <a:moveTo>
                      <a:pt x="9467" y="0"/>
                    </a:moveTo>
                    <a:cubicBezTo>
                      <a:pt x="9205" y="1821"/>
                      <a:pt x="9731" y="3625"/>
                      <a:pt x="8895" y="4973"/>
                    </a:cubicBezTo>
                    <a:cubicBezTo>
                      <a:pt x="8059" y="6321"/>
                      <a:pt x="5919" y="7264"/>
                      <a:pt x="4448" y="8091"/>
                    </a:cubicBezTo>
                    <a:cubicBezTo>
                      <a:pt x="2976" y="8918"/>
                      <a:pt x="752" y="9664"/>
                      <a:pt x="0" y="998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s-ES_tradnl"/>
              </a:p>
            </p:txBody>
          </p:sp>
        </p:grpSp>
      </p:grpSp>
      <p:cxnSp>
        <p:nvCxnSpPr>
          <p:cNvPr id="57" name="56 Conector recto"/>
          <p:cNvCxnSpPr/>
          <p:nvPr/>
        </p:nvCxnSpPr>
        <p:spPr>
          <a:xfrm>
            <a:off x="7577138" y="3562350"/>
            <a:ext cx="1323975" cy="0"/>
          </a:xfrm>
          <a:prstGeom prst="line">
            <a:avLst/>
          </a:prstGeom>
          <a:ln w="19050">
            <a:solidFill>
              <a:srgbClr val="5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18316E-6 L 0.10851 0.0948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27917 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2396 1.11111E-6 " pathEditMode="relative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75" grpId="0" animBg="1"/>
      <p:bldP spid="52279" grpId="0" animBg="1"/>
      <p:bldP spid="23" grpId="0" animBg="1"/>
      <p:bldP spid="23" grpId="1" animBg="1"/>
      <p:bldP spid="23" grpId="2" animBg="1"/>
      <p:bldP spid="27" grpId="0" animBg="1"/>
      <p:bldP spid="30" grpId="0" animBg="1"/>
      <p:bldP spid="31" grpId="0" animBg="1"/>
      <p:bldP spid="31" grpId="1" animBg="1"/>
      <p:bldP spid="43" grpId="0" animBg="1"/>
      <p:bldP spid="4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41363" y="1158875"/>
            <a:ext cx="7772400" cy="3214688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s-ES" sz="4000" b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es-ES" sz="4000" b="1" dirty="0" smtClean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es-ES" sz="4000" b="1" dirty="0" smtClean="0">
                <a:solidFill>
                  <a:srgbClr val="FFFF66"/>
                </a:solidFill>
                <a:latin typeface="Calibri" pitchFamily="34" charset="0"/>
              </a:rPr>
              <a:t>REVISIÓN</a:t>
            </a:r>
            <a:br>
              <a:rPr lang="es-ES" sz="4000" b="1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s-ES" sz="4000" b="1" dirty="0" smtClean="0">
                <a:solidFill>
                  <a:srgbClr val="FFFF66"/>
                </a:solidFill>
                <a:latin typeface="Calibri" pitchFamily="34" charset="0"/>
              </a:rPr>
              <a:t>BIBLIOGRÁFICA </a:t>
            </a:r>
            <a:r>
              <a:rPr lang="es-ES" sz="4000" b="1" dirty="0" smtClean="0">
                <a:solidFill>
                  <a:srgbClr val="FFFF66"/>
                </a:solidFill>
                <a:latin typeface="Calibri" pitchFamily="34" charset="0"/>
              </a:rPr>
              <a:t/>
            </a:r>
            <a:br>
              <a:rPr lang="es-ES" sz="4000" b="1" dirty="0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s-ES" sz="4000" b="1" dirty="0" smtClean="0">
                <a:solidFill>
                  <a:srgbClr val="FFFF66"/>
                </a:solidFill>
                <a:latin typeface="Calibri" pitchFamily="34" charset="0"/>
              </a:rPr>
              <a:t/>
            </a:r>
            <a:br>
              <a:rPr lang="es-ES" sz="4000" b="1" dirty="0" smtClean="0">
                <a:solidFill>
                  <a:srgbClr val="FFFF66"/>
                </a:solidFill>
                <a:latin typeface="Calibri" pitchFamily="34" charset="0"/>
              </a:rPr>
            </a:br>
            <a:endParaRPr lang="es-ES" sz="4000" b="1" dirty="0" smtClean="0">
              <a:solidFill>
                <a:srgbClr val="FFFF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155700" y="0"/>
            <a:ext cx="6881813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pic>
        <p:nvPicPr>
          <p:cNvPr id="157699" name="Picture 2" descr="C:\ESTUDIOS\Fuerza_Centrifuga\Marin_Alonso_figura y texto pag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67246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Text Box 3"/>
          <p:cNvSpPr txBox="1">
            <a:spLocks noChangeArrowheads="1"/>
          </p:cNvSpPr>
          <p:nvPr/>
        </p:nvSpPr>
        <p:spPr bwMode="auto">
          <a:xfrm>
            <a:off x="1211263" y="5921375"/>
            <a:ext cx="67818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" b="1">
                <a:solidFill>
                  <a:srgbClr val="2D2DB9"/>
                </a:solidFill>
              </a:rPr>
              <a:t>Marín Alonso. </a:t>
            </a:r>
            <a:r>
              <a:rPr lang="es-ES" b="1" i="1">
                <a:solidFill>
                  <a:srgbClr val="2D2DB9"/>
                </a:solidFill>
              </a:rPr>
              <a:t>Cerca de la Física</a:t>
            </a:r>
            <a:r>
              <a:rPr lang="es-ES" b="1">
                <a:solidFill>
                  <a:srgbClr val="2D2DB9"/>
                </a:solidFill>
              </a:rPr>
              <a:t>.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" b="1">
                <a:solidFill>
                  <a:srgbClr val="2D2DB9"/>
                </a:solidFill>
              </a:rPr>
              <a:t>Ed. Alhambra. Madrid 1977.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773738" y="3268663"/>
            <a:ext cx="1516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2370138" y="0"/>
            <a:ext cx="4860925" cy="4595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pic>
        <p:nvPicPr>
          <p:cNvPr id="158723" name="Picture 2" descr="C:\ESTUDIOS\Fuerza_Centrifuga\Marin_Alonso_figura y texto pag175.jpg"/>
          <p:cNvPicPr>
            <a:picLocks noChangeAspect="1" noChangeArrowheads="1"/>
          </p:cNvPicPr>
          <p:nvPr/>
        </p:nvPicPr>
        <p:blipFill>
          <a:blip r:embed="rId2" cstate="print"/>
          <a:srcRect l="14186" t="35139" r="16589"/>
          <a:stretch>
            <a:fillRect/>
          </a:stretch>
        </p:blipFill>
        <p:spPr bwMode="auto">
          <a:xfrm>
            <a:off x="2436813" y="511175"/>
            <a:ext cx="4656137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1 Grupo"/>
          <p:cNvGrpSpPr>
            <a:grpSpLocks/>
          </p:cNvGrpSpPr>
          <p:nvPr/>
        </p:nvGrpSpPr>
        <p:grpSpPr bwMode="auto">
          <a:xfrm>
            <a:off x="4891088" y="1125538"/>
            <a:ext cx="715962" cy="715962"/>
            <a:chOff x="5007801" y="1138237"/>
            <a:chExt cx="715877" cy="715877"/>
          </a:xfrm>
        </p:grpSpPr>
        <p:grpSp>
          <p:nvGrpSpPr>
            <p:cNvPr id="158728" name="7 Grupo"/>
            <p:cNvGrpSpPr>
              <a:grpSpLocks/>
            </p:cNvGrpSpPr>
            <p:nvPr/>
          </p:nvGrpSpPr>
          <p:grpSpPr bwMode="auto">
            <a:xfrm rot="982717">
              <a:off x="5465001" y="1138237"/>
              <a:ext cx="258677" cy="258677"/>
              <a:chOff x="2045201" y="1052187"/>
              <a:chExt cx="325677" cy="325677"/>
            </a:xfrm>
          </p:grpSpPr>
          <p:cxnSp>
            <p:nvCxnSpPr>
              <p:cNvPr id="5" name="4 Conector recto"/>
              <p:cNvCxnSpPr/>
              <p:nvPr/>
            </p:nvCxnSpPr>
            <p:spPr>
              <a:xfrm>
                <a:off x="2139070" y="1052195"/>
                <a:ext cx="137893" cy="3257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5 Conector recto"/>
              <p:cNvCxnSpPr/>
              <p:nvPr/>
            </p:nvCxnSpPr>
            <p:spPr>
              <a:xfrm rot="16200000">
                <a:off x="2128357" y="1051177"/>
                <a:ext cx="137893" cy="32574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729" name="8 Grupo"/>
            <p:cNvGrpSpPr>
              <a:grpSpLocks/>
            </p:cNvGrpSpPr>
            <p:nvPr/>
          </p:nvGrpSpPr>
          <p:grpSpPr bwMode="auto">
            <a:xfrm rot="982717">
              <a:off x="5007801" y="1595437"/>
              <a:ext cx="258677" cy="258677"/>
              <a:chOff x="2045201" y="1052187"/>
              <a:chExt cx="325677" cy="325677"/>
            </a:xfrm>
          </p:grpSpPr>
          <p:cxnSp>
            <p:nvCxnSpPr>
              <p:cNvPr id="10" name="9 Conector recto"/>
              <p:cNvCxnSpPr/>
              <p:nvPr/>
            </p:nvCxnSpPr>
            <p:spPr>
              <a:xfrm>
                <a:off x="2139116" y="1052111"/>
                <a:ext cx="137893" cy="3257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"/>
              <p:cNvCxnSpPr/>
              <p:nvPr/>
            </p:nvCxnSpPr>
            <p:spPr>
              <a:xfrm rot="16200000">
                <a:off x="2116561" y="1046242"/>
                <a:ext cx="137893" cy="3257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5581650" y="3268663"/>
            <a:ext cx="1516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0" y="4549775"/>
            <a:ext cx="9144000" cy="2308225"/>
          </a:xfrm>
          <a:prstGeom prst="rect">
            <a:avLst/>
          </a:prstGeom>
          <a:solidFill>
            <a:srgbClr val="FFFFB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63538" algn="l"/>
              </a:tabLst>
            </a:pPr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	Si esto fuera así ambas fuerzas se anularían por ser iguales y de sentido contrario. Como consecuencia, la resultante sería nula, no existiría aceleración y la Luna </a:t>
            </a:r>
            <a:r>
              <a:rPr lang="es-ES_tradnl" b="1">
                <a:solidFill>
                  <a:srgbClr val="FF0000"/>
                </a:solidFill>
                <a:latin typeface="Calibri" pitchFamily="34" charset="0"/>
              </a:rPr>
              <a:t>estaría animada de un movimiento rectilíneo y uniforme. </a:t>
            </a:r>
          </a:p>
          <a:p>
            <a:pPr algn="just">
              <a:tabLst>
                <a:tab pos="363538" algn="l"/>
              </a:tabLst>
            </a:pPr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	Por lo tanto, esta interpretación y las que ofrecemos a continuación en esta revisión bibliográfica </a:t>
            </a:r>
            <a:r>
              <a:rPr lang="es-ES_tradnl" b="1">
                <a:solidFill>
                  <a:srgbClr val="FF0000"/>
                </a:solidFill>
                <a:latin typeface="Calibri" pitchFamily="34" charset="0"/>
              </a:rPr>
              <a:t>SON TOTALMENTE INCORRECTAS</a:t>
            </a:r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cxnSp>
        <p:nvCxnSpPr>
          <p:cNvPr id="15" name="14 Conector recto"/>
          <p:cNvCxnSpPr/>
          <p:nvPr/>
        </p:nvCxnSpPr>
        <p:spPr>
          <a:xfrm>
            <a:off x="0" y="457317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92288" y="0"/>
            <a:ext cx="581183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1176338" y="5994400"/>
            <a:ext cx="7239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s-ES" b="1">
                <a:solidFill>
                  <a:srgbClr val="2D2DB9"/>
                </a:solidFill>
              </a:rPr>
              <a:t>Santos, M. et al. </a:t>
            </a:r>
            <a:r>
              <a:rPr lang="es-ES" b="1" i="1">
                <a:solidFill>
                  <a:srgbClr val="2D2DB9"/>
                </a:solidFill>
              </a:rPr>
              <a:t>Física y Química 3º BUP</a:t>
            </a:r>
            <a:r>
              <a:rPr lang="es-ES" b="1">
                <a:solidFill>
                  <a:srgbClr val="2D2DB9"/>
                </a:solidFill>
              </a:rPr>
              <a:t>.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s-ES" b="1">
                <a:solidFill>
                  <a:srgbClr val="2D2DB9"/>
                </a:solidFill>
              </a:rPr>
              <a:t>Ed. Silos. Valladolid, 1977.</a:t>
            </a:r>
          </a:p>
        </p:txBody>
      </p:sp>
      <p:pic>
        <p:nvPicPr>
          <p:cNvPr id="159748" name="Picture 6" descr="C:\ESTUDIOS\Fuerza_Centrifuga\Santos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0"/>
            <a:ext cx="5637213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286375" y="4033838"/>
            <a:ext cx="1514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C:\ESTUDIOS\Fuerza_Centrifuga\Barrow_pag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752600" y="4724400"/>
            <a:ext cx="617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Barrow, G.M. </a:t>
            </a:r>
            <a:r>
              <a:rPr lang="es-ES" b="1" i="1">
                <a:solidFill>
                  <a:srgbClr val="FFFFFF"/>
                </a:solidFill>
              </a:rPr>
              <a:t>Química Física</a:t>
            </a:r>
            <a:r>
              <a:rPr lang="es-ES" b="1">
                <a:solidFill>
                  <a:srgbClr val="FFFFFF"/>
                </a:solidFill>
              </a:rPr>
              <a:t>. Ed Reverté. Barcelona. 1964.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837238" y="2906713"/>
            <a:ext cx="1516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3"/>
          <p:cNvSpPr txBox="1">
            <a:spLocks noChangeArrowheads="1"/>
          </p:cNvSpPr>
          <p:nvPr/>
        </p:nvSpPr>
        <p:spPr bwMode="auto">
          <a:xfrm>
            <a:off x="1355725" y="4692650"/>
            <a:ext cx="6553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Masterton-Slowinski. </a:t>
            </a:r>
            <a:r>
              <a:rPr lang="es-ES" b="1" i="1">
                <a:solidFill>
                  <a:srgbClr val="FFFFFF"/>
                </a:solidFill>
              </a:rPr>
              <a:t>Química General Superior</a:t>
            </a:r>
            <a:r>
              <a:rPr lang="es-ES" b="1">
                <a:solidFill>
                  <a:srgbClr val="FFFF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4ª edición. Interamericana, 1979.</a:t>
            </a:r>
          </a:p>
        </p:txBody>
      </p:sp>
      <p:pic>
        <p:nvPicPr>
          <p:cNvPr id="162819" name="Picture 5" descr="C:\ESTUDIOS\Fuerza_Centrifuga\Masterton_pag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3188"/>
            <a:ext cx="9144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924550" y="3506788"/>
            <a:ext cx="1516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4"/>
          <p:cNvSpPr txBox="1">
            <a:spLocks noChangeArrowheads="1"/>
          </p:cNvSpPr>
          <p:nvPr/>
        </p:nvSpPr>
        <p:spPr bwMode="auto">
          <a:xfrm>
            <a:off x="1219200" y="60198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Catalá, J. </a:t>
            </a:r>
            <a:r>
              <a:rPr lang="es-ES" b="1" i="1">
                <a:solidFill>
                  <a:srgbClr val="FFFFFF"/>
                </a:solidFill>
              </a:rPr>
              <a:t>Física</a:t>
            </a:r>
            <a:r>
              <a:rPr lang="es-ES" b="1">
                <a:solidFill>
                  <a:srgbClr val="FFFFFF"/>
                </a:solidFill>
              </a:rPr>
              <a:t>. Valencia 1958</a:t>
            </a:r>
          </a:p>
        </p:txBody>
      </p:sp>
      <p:pic>
        <p:nvPicPr>
          <p:cNvPr id="163843" name="Picture 5" descr="C:\ESTUDIOS\Fuerza_Centrifuga\Catala_195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13" y="228600"/>
            <a:ext cx="60198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186363" y="4371975"/>
            <a:ext cx="1514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3"/>
          <p:cNvSpPr txBox="1">
            <a:spLocks noChangeArrowheads="1"/>
          </p:cNvSpPr>
          <p:nvPr/>
        </p:nvSpPr>
        <p:spPr bwMode="auto">
          <a:xfrm>
            <a:off x="1182688" y="5948363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Catalá, J. </a:t>
            </a:r>
            <a:r>
              <a:rPr lang="es-ES" b="1" i="1">
                <a:solidFill>
                  <a:srgbClr val="FFFFFF"/>
                </a:solidFill>
              </a:rPr>
              <a:t>Física</a:t>
            </a:r>
            <a:r>
              <a:rPr lang="es-ES" b="1">
                <a:solidFill>
                  <a:srgbClr val="FFFFFF"/>
                </a:solidFill>
              </a:rPr>
              <a:t>. Valencia 1958</a:t>
            </a:r>
          </a:p>
        </p:txBody>
      </p:sp>
      <p:pic>
        <p:nvPicPr>
          <p:cNvPr id="164867" name="Picture 4" descr="C:\ESTUDIOS\Fuerza_Centrifuga\Catala_1958b_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001713" y="2455863"/>
            <a:ext cx="1516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6 CuadroTexto"/>
          <p:cNvSpPr txBox="1">
            <a:spLocks noChangeArrowheads="1"/>
          </p:cNvSpPr>
          <p:nvPr/>
        </p:nvSpPr>
        <p:spPr bwMode="auto">
          <a:xfrm>
            <a:off x="474663" y="925513"/>
            <a:ext cx="8181975" cy="274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_tradnl" sz="1800">
                <a:latin typeface="Calibri" pitchFamily="34" charset="0"/>
              </a:rPr>
              <a:t>Si </a:t>
            </a:r>
            <a:r>
              <a:rPr lang="es-ES_tradnl" sz="1800" b="1" i="1">
                <a:solidFill>
                  <a:srgbClr val="FF0000"/>
                </a:solidFill>
                <a:cs typeface="Times New Roman" pitchFamily="18" charset="0"/>
              </a:rPr>
              <a:t>v = cte  </a:t>
            </a:r>
            <a:r>
              <a:rPr lang="es-ES_tradnl" sz="1800">
                <a:cs typeface="Times New Roman" pitchFamily="18" charset="0"/>
              </a:rPr>
              <a:t>y  </a:t>
            </a:r>
            <a:r>
              <a:rPr lang="es-ES_tradnl" sz="1800" b="1" i="1">
                <a:solidFill>
                  <a:srgbClr val="FF0000"/>
                </a:solidFill>
                <a:cs typeface="Times New Roman" pitchFamily="18" charset="0"/>
              </a:rPr>
              <a:t>r = ct</a:t>
            </a:r>
            <a:r>
              <a:rPr lang="es-ES_tradnl" sz="1800" b="1" i="1">
                <a:solidFill>
                  <a:srgbClr val="FF0000"/>
                </a:solidFill>
                <a:latin typeface="Calibri" pitchFamily="34" charset="0"/>
              </a:rPr>
              <a:t>e </a:t>
            </a:r>
            <a:r>
              <a:rPr lang="es-ES_tradnl" sz="1800">
                <a:latin typeface="Calibri" pitchFamily="34" charset="0"/>
              </a:rPr>
              <a:t>la aceleración únicamente tiene componente normal (centrípeta) siendo su valor :</a:t>
            </a:r>
          </a:p>
          <a:p>
            <a:pPr algn="just"/>
            <a:endParaRPr lang="es-ES_tradnl" sz="1800">
              <a:latin typeface="Calibri" pitchFamily="34" charset="0"/>
            </a:endParaRPr>
          </a:p>
          <a:p>
            <a:pPr algn="just"/>
            <a:endParaRPr lang="es-ES_tradnl" sz="1800">
              <a:latin typeface="Calibri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es-ES_tradnl" sz="1800">
                <a:latin typeface="Calibri" pitchFamily="34" charset="0"/>
              </a:rPr>
              <a:t>Y, puesto que </a:t>
            </a:r>
            <a:r>
              <a:rPr lang="es-ES_tradnl" sz="1800" b="1" i="1">
                <a:solidFill>
                  <a:srgbClr val="FF0000"/>
                </a:solidFill>
                <a:cs typeface="Times New Roman" pitchFamily="18" charset="0"/>
              </a:rPr>
              <a:t>F = ma</a:t>
            </a:r>
            <a:r>
              <a:rPr lang="es-ES_tradnl" sz="1800">
                <a:latin typeface="Calibri" pitchFamily="34" charset="0"/>
              </a:rPr>
              <a:t>, la fuerza actuante sobre el cuerpo, o la resultante de todas las que actúan sobre él, en todo momento tiene dirección normal a la trayectoria con sentido hacia el centro (centrípeta) y su valor es:</a:t>
            </a:r>
          </a:p>
          <a:p>
            <a:pPr>
              <a:lnSpc>
                <a:spcPts val="2000"/>
              </a:lnSpc>
            </a:pPr>
            <a:endParaRPr lang="es-ES_tradnl" sz="1800">
              <a:latin typeface="Calibri" pitchFamily="34" charset="0"/>
            </a:endParaRPr>
          </a:p>
          <a:p>
            <a:pPr>
              <a:lnSpc>
                <a:spcPts val="2000"/>
              </a:lnSpc>
            </a:pPr>
            <a:endParaRPr lang="es-ES_tradnl" sz="1800">
              <a:latin typeface="Calibri" pitchFamily="34" charset="0"/>
            </a:endParaRPr>
          </a:p>
          <a:p>
            <a:pPr>
              <a:lnSpc>
                <a:spcPts val="2000"/>
              </a:lnSpc>
            </a:pPr>
            <a:endParaRPr lang="es-ES_tradnl" sz="1800">
              <a:latin typeface="Calibri" pitchFamily="34" charset="0"/>
            </a:endParaRPr>
          </a:p>
        </p:txBody>
      </p:sp>
      <p:graphicFrame>
        <p:nvGraphicFramePr>
          <p:cNvPr id="152617" name="Object 41"/>
          <p:cNvGraphicFramePr>
            <a:graphicFrameLocks noChangeAspect="1"/>
          </p:cNvGraphicFramePr>
          <p:nvPr/>
        </p:nvGraphicFramePr>
        <p:xfrm>
          <a:off x="3627438" y="1343025"/>
          <a:ext cx="1741487" cy="692150"/>
        </p:xfrm>
        <a:graphic>
          <a:graphicData uri="http://schemas.openxmlformats.org/presentationml/2006/ole">
            <p:oleObj spid="_x0000_s2050" name="Ecuación" r:id="rId3" imgW="990360" imgH="39348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514850" y="3624263"/>
          <a:ext cx="114300" cy="203200"/>
        </p:xfrm>
        <a:graphic>
          <a:graphicData uri="http://schemas.openxmlformats.org/presentationml/2006/ole">
            <p:oleObj spid="_x0000_s2051" name="Ecuación" r:id="rId4" imgW="114120" imgH="20304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3429000" y="2840038"/>
          <a:ext cx="2187575" cy="692150"/>
        </p:xfrm>
        <a:graphic>
          <a:graphicData uri="http://schemas.openxmlformats.org/presentationml/2006/ole">
            <p:oleObj spid="_x0000_s2052" name="Ecuación" r:id="rId5" imgW="1244520" imgH="393480" progId="Equation.3">
              <p:embed/>
            </p:oleObj>
          </a:graphicData>
        </a:graphic>
      </p:graphicFrame>
      <p:sp>
        <p:nvSpPr>
          <p:cNvPr id="2055" name="Text Box 48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00006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solidFill>
                  <a:srgbClr val="FFFFFF"/>
                </a:solidFill>
                <a:latin typeface="Calibri" pitchFamily="34" charset="0"/>
              </a:rPr>
              <a:t>CONCLUSIÓN: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558800" y="3852863"/>
            <a:ext cx="8074025" cy="1016000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latin typeface="Calibri" pitchFamily="34" charset="0"/>
              </a:rPr>
              <a:t>Para que un cuerpo esté animado de un movimiento circular uniforme es condición necesaria y suficiente que la resultante de todas las fuerzas que actúan sobre él sea centrípeta.</a:t>
            </a:r>
          </a:p>
        </p:txBody>
      </p:sp>
      <p:sp>
        <p:nvSpPr>
          <p:cNvPr id="15" name="Text Box 51"/>
          <p:cNvSpPr txBox="1">
            <a:spLocks noChangeArrowheads="1"/>
          </p:cNvSpPr>
          <p:nvPr/>
        </p:nvSpPr>
        <p:spPr bwMode="auto">
          <a:xfrm>
            <a:off x="617538" y="5543550"/>
            <a:ext cx="8004175" cy="1016000"/>
          </a:xfrm>
          <a:prstGeom prst="rect">
            <a:avLst/>
          </a:prstGeom>
          <a:solidFill>
            <a:schemeClr val="bg1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latin typeface="Calibri" pitchFamily="34" charset="0"/>
              </a:rPr>
              <a:t>Si la resultante de todas las fuerzas que actúan sobre un cuerpo es centrípeta, ése cuerpo estará animado de un movimiento circular uniforme.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1828800" y="4964113"/>
            <a:ext cx="53784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1B1B6F"/>
                </a:solidFill>
                <a:latin typeface="Calibri" pitchFamily="34" charset="0"/>
              </a:rPr>
              <a:t>O lo que es lo mismo: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3"/>
          <p:cNvSpPr txBox="1">
            <a:spLocks noChangeArrowheads="1"/>
          </p:cNvSpPr>
          <p:nvPr/>
        </p:nvSpPr>
        <p:spPr bwMode="auto">
          <a:xfrm>
            <a:off x="1066800" y="4343400"/>
            <a:ext cx="723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Babor, J.A. y  Ibarz, J. </a:t>
            </a:r>
            <a:r>
              <a:rPr lang="es-ES" b="1" i="1">
                <a:solidFill>
                  <a:srgbClr val="FFFFFF"/>
                </a:solidFill>
              </a:rPr>
              <a:t>Química</a:t>
            </a:r>
            <a:r>
              <a:rPr lang="es-ES" b="1">
                <a:solidFill>
                  <a:srgbClr val="FFFFFF"/>
                </a:solidFill>
              </a:rPr>
              <a:t>. Ed. Marín S.A. Barcelona, 1968.</a:t>
            </a:r>
          </a:p>
        </p:txBody>
      </p:sp>
      <p:pic>
        <p:nvPicPr>
          <p:cNvPr id="165891" name="Picture 5" descr="C:\ESTUDIOS\Fuerza_Centrifuga\Ba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3338"/>
            <a:ext cx="91328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530600" y="3549650"/>
            <a:ext cx="1516063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5800" y="0"/>
            <a:ext cx="771207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pic>
        <p:nvPicPr>
          <p:cNvPr id="166915" name="Picture 4" descr="C:\ESTUDIOS\Fuerza_Centrifuga\Gonzalez, F.A_1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52475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683000" y="2430463"/>
            <a:ext cx="1516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  <p:sp>
        <p:nvSpPr>
          <p:cNvPr id="166917" name="Text Box 3"/>
          <p:cNvSpPr txBox="1">
            <a:spLocks noChangeArrowheads="1"/>
          </p:cNvSpPr>
          <p:nvPr/>
        </p:nvSpPr>
        <p:spPr bwMode="auto">
          <a:xfrm>
            <a:off x="609600" y="5562600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2D2DB9"/>
                </a:solidFill>
              </a:rPr>
              <a:t>González, F.A. </a:t>
            </a:r>
            <a:r>
              <a:rPr lang="es-ES" b="1" i="1">
                <a:solidFill>
                  <a:srgbClr val="2D2DB9"/>
                </a:solidFill>
              </a:rPr>
              <a:t>Problemas de Física</a:t>
            </a:r>
            <a:r>
              <a:rPr lang="es-ES" b="1">
                <a:solidFill>
                  <a:srgbClr val="2D2DB9"/>
                </a:solidFill>
              </a:rPr>
              <a:t>. Tomo I: Mecánica.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2D2DB9"/>
                </a:solidFill>
              </a:rPr>
              <a:t>Ed. Tebar Flores. Madrid. 1977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3"/>
          <p:cNvSpPr txBox="1">
            <a:spLocks noChangeArrowheads="1"/>
          </p:cNvSpPr>
          <p:nvPr/>
        </p:nvSpPr>
        <p:spPr bwMode="auto">
          <a:xfrm>
            <a:off x="838200" y="4419600"/>
            <a:ext cx="7239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Moeller, T. </a:t>
            </a:r>
            <a:r>
              <a:rPr lang="es-ES" b="1" i="1">
                <a:solidFill>
                  <a:srgbClr val="FFFFFF"/>
                </a:solidFill>
              </a:rPr>
              <a:t>Química Inorgánica</a:t>
            </a:r>
            <a:r>
              <a:rPr lang="es-ES" b="1">
                <a:solidFill>
                  <a:srgbClr val="FFFF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Ed. Reverté. Barcelona, 1988.</a:t>
            </a:r>
          </a:p>
        </p:txBody>
      </p:sp>
      <p:pic>
        <p:nvPicPr>
          <p:cNvPr id="167939" name="Picture 4" descr="C:\ESTUDIOS\Fuerza_Centrifuga\Moeller,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711825" y="2994025"/>
            <a:ext cx="151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 descr="C:\ESTUDIOS\Fuerza_Centrifuga\Gray, H y Haight,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219200" y="5715000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Gray, H. y Haight, G. </a:t>
            </a:r>
            <a:r>
              <a:rPr lang="es-ES" b="1" i="1">
                <a:solidFill>
                  <a:srgbClr val="FFFFFF"/>
                </a:solidFill>
              </a:rPr>
              <a:t>Principios Básicos de Química.</a:t>
            </a:r>
            <a:r>
              <a:rPr lang="es-ES" b="1">
                <a:solidFill>
                  <a:srgbClr val="FFFFFF"/>
                </a:solidFill>
              </a:rPr>
              <a:t/>
            </a:r>
            <a:br>
              <a:rPr lang="es-ES" b="1">
                <a:solidFill>
                  <a:srgbClr val="FFFFFF"/>
                </a:solidFill>
              </a:rPr>
            </a:br>
            <a:r>
              <a:rPr lang="es-ES" b="1">
                <a:solidFill>
                  <a:srgbClr val="FFFFFF"/>
                </a:solidFill>
              </a:rPr>
              <a:t>Editorial Reverté S.A. Barcelona. 1969 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6902450" y="3683000"/>
            <a:ext cx="1514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3"/>
          <p:cNvSpPr txBox="1">
            <a:spLocks noChangeArrowheads="1"/>
          </p:cNvSpPr>
          <p:nvPr/>
        </p:nvSpPr>
        <p:spPr bwMode="auto">
          <a:xfrm>
            <a:off x="1219200" y="5410200"/>
            <a:ext cx="7391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Kaplan, I. </a:t>
            </a:r>
            <a:r>
              <a:rPr lang="es-ES" b="1" i="1">
                <a:solidFill>
                  <a:srgbClr val="FFFFFF"/>
                </a:solidFill>
              </a:rPr>
              <a:t>Física Nuclear.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Ed. Aguilar. Madrid. 1962.</a:t>
            </a:r>
          </a:p>
        </p:txBody>
      </p:sp>
      <p:pic>
        <p:nvPicPr>
          <p:cNvPr id="169987" name="Picture 4" descr="C:\ESTUDIOS\Fuerza_Centrifuga\Kaplan, 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886450" y="4246563"/>
            <a:ext cx="1516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3"/>
          <p:cNvSpPr txBox="1">
            <a:spLocks noChangeArrowheads="1"/>
          </p:cNvSpPr>
          <p:nvPr/>
        </p:nvSpPr>
        <p:spPr bwMode="auto">
          <a:xfrm>
            <a:off x="676275" y="4629150"/>
            <a:ext cx="7805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Brescia et Al. </a:t>
            </a:r>
            <a:r>
              <a:rPr lang="es-ES" b="1" i="1">
                <a:solidFill>
                  <a:srgbClr val="FFFFFF"/>
                </a:solidFill>
              </a:rPr>
              <a:t>Fundamentos de Química.</a:t>
            </a:r>
            <a:r>
              <a:rPr lang="es-ES" b="1">
                <a:solidFill>
                  <a:srgbClr val="FFFFFF"/>
                </a:solidFill>
              </a:rPr>
              <a:t/>
            </a:r>
            <a:br>
              <a:rPr lang="es-ES" b="1">
                <a:solidFill>
                  <a:srgbClr val="FFFFFF"/>
                </a:solidFill>
              </a:rPr>
            </a:br>
            <a:r>
              <a:rPr lang="es-ES" b="1">
                <a:solidFill>
                  <a:srgbClr val="FFFFFF"/>
                </a:solidFill>
              </a:rPr>
              <a:t>Compañía Editorial Continental (CECSA). México. 1969 </a:t>
            </a:r>
          </a:p>
        </p:txBody>
      </p:sp>
      <p:pic>
        <p:nvPicPr>
          <p:cNvPr id="171011" name="Picture 5" descr="C:\ESTUDIOS\Fuerza_Centrifuga\Brescia et 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676275"/>
            <a:ext cx="9142412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970338" y="3795713"/>
            <a:ext cx="1516062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:\ESTUDIOS\Fuerza_Centrifuga\Morci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5638"/>
            <a:ext cx="9145588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947738" y="5568950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FF"/>
                </a:solidFill>
              </a:rPr>
              <a:t>Morcillo, J. </a:t>
            </a:r>
            <a:r>
              <a:rPr lang="es-ES" b="1" i="1">
                <a:solidFill>
                  <a:srgbClr val="FFFFFF"/>
                </a:solidFill>
              </a:rPr>
              <a:t>Temas Básicos de Química.</a:t>
            </a:r>
            <a:r>
              <a:rPr lang="es-ES" b="1">
                <a:solidFill>
                  <a:srgbClr val="FFFFFF"/>
                </a:solidFill>
              </a:rPr>
              <a:t/>
            </a:r>
            <a:br>
              <a:rPr lang="es-ES" b="1">
                <a:solidFill>
                  <a:srgbClr val="FFFFFF"/>
                </a:solidFill>
              </a:rPr>
            </a:br>
            <a:r>
              <a:rPr lang="es-ES" b="1">
                <a:solidFill>
                  <a:srgbClr val="FFFFFF"/>
                </a:solidFill>
              </a:rPr>
              <a:t>Editorial Alhambra. Madrid. 1977.</a:t>
            </a:r>
            <a:r>
              <a:rPr lang="es-ES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640138" y="4772025"/>
            <a:ext cx="1514475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val 2"/>
          <p:cNvSpPr>
            <a:spLocks noChangeArrowheads="1"/>
          </p:cNvSpPr>
          <p:nvPr/>
        </p:nvSpPr>
        <p:spPr bwMode="auto">
          <a:xfrm>
            <a:off x="566738" y="1290638"/>
            <a:ext cx="4968875" cy="4841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2" name="36 Grupo"/>
          <p:cNvGrpSpPr>
            <a:grpSpLocks/>
          </p:cNvGrpSpPr>
          <p:nvPr/>
        </p:nvGrpSpPr>
        <p:grpSpPr bwMode="auto">
          <a:xfrm>
            <a:off x="2906713" y="1101725"/>
            <a:ext cx="350837" cy="981075"/>
            <a:chOff x="3068877" y="1102291"/>
            <a:chExt cx="350728" cy="980509"/>
          </a:xfrm>
        </p:grpSpPr>
        <p:sp>
          <p:nvSpPr>
            <p:cNvPr id="12311" name="Line 8"/>
            <p:cNvSpPr>
              <a:spLocks noChangeShapeType="1"/>
            </p:cNvSpPr>
            <p:nvPr/>
          </p:nvSpPr>
          <p:spPr bwMode="auto">
            <a:xfrm>
              <a:off x="3254375" y="1257300"/>
              <a:ext cx="0" cy="8255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3" name="35 Grupo"/>
            <p:cNvGrpSpPr>
              <a:grpSpLocks/>
            </p:cNvGrpSpPr>
            <p:nvPr/>
          </p:nvGrpSpPr>
          <p:grpSpPr bwMode="auto">
            <a:xfrm>
              <a:off x="3068877" y="1102291"/>
              <a:ext cx="350728" cy="350728"/>
              <a:chOff x="3068877" y="1102291"/>
              <a:chExt cx="350728" cy="350728"/>
            </a:xfrm>
          </p:grpSpPr>
          <p:sp>
            <p:nvSpPr>
              <p:cNvPr id="19" name="18 Elipse"/>
              <p:cNvSpPr/>
              <p:nvPr/>
            </p:nvSpPr>
            <p:spPr>
              <a:xfrm>
                <a:off x="3068877" y="1102291"/>
                <a:ext cx="350728" cy="3506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s-ES_tradnl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7" name="26 Conector recto"/>
              <p:cNvCxnSpPr/>
              <p:nvPr/>
            </p:nvCxnSpPr>
            <p:spPr>
              <a:xfrm>
                <a:off x="3133944" y="1283162"/>
                <a:ext cx="225355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41 Grupo"/>
          <p:cNvGrpSpPr>
            <a:grpSpLocks/>
          </p:cNvGrpSpPr>
          <p:nvPr/>
        </p:nvGrpSpPr>
        <p:grpSpPr bwMode="auto">
          <a:xfrm>
            <a:off x="2705100" y="3182938"/>
            <a:ext cx="777875" cy="923925"/>
            <a:chOff x="2868460" y="3183095"/>
            <a:chExt cx="776614" cy="923330"/>
          </a:xfrm>
        </p:grpSpPr>
        <p:sp>
          <p:nvSpPr>
            <p:cNvPr id="38" name="37 Elipse"/>
            <p:cNvSpPr/>
            <p:nvPr/>
          </p:nvSpPr>
          <p:spPr>
            <a:xfrm>
              <a:off x="2868460" y="3256073"/>
              <a:ext cx="776614" cy="7773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12310" name="40 CuadroTexto"/>
            <p:cNvSpPr txBox="1">
              <a:spLocks noChangeArrowheads="1"/>
            </p:cNvSpPr>
            <p:nvPr/>
          </p:nvSpPr>
          <p:spPr bwMode="auto">
            <a:xfrm>
              <a:off x="2969656" y="3183095"/>
              <a:ext cx="538619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s-ES_tradnl" sz="5400" b="1">
                  <a:solidFill>
                    <a:srgbClr val="000000"/>
                  </a:solidFill>
                </a:rPr>
                <a:t>+</a:t>
              </a:r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5875338" y="0"/>
            <a:ext cx="326866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29" name="15 CuadroTexto"/>
          <p:cNvSpPr txBox="1">
            <a:spLocks noChangeArrowheads="1"/>
          </p:cNvSpPr>
          <p:nvPr/>
        </p:nvSpPr>
        <p:spPr bwMode="auto">
          <a:xfrm>
            <a:off x="6124575" y="1003300"/>
            <a:ext cx="27686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63538" algn="l"/>
              </a:tabLst>
            </a:pPr>
            <a:r>
              <a:rPr lang="es-ES_tradnl" sz="1600">
                <a:solidFill>
                  <a:srgbClr val="000000"/>
                </a:solidFill>
              </a:rPr>
              <a:t>	La única fuerza que actúa sobre el electrón es la atracción electrostática ejercida por el protón:</a:t>
            </a:r>
          </a:p>
          <a:p>
            <a:pPr algn="just">
              <a:tabLst>
                <a:tab pos="363538" algn="l"/>
              </a:tabLst>
            </a:pPr>
            <a:endParaRPr lang="es-ES_tradnl" sz="1600">
              <a:solidFill>
                <a:srgbClr val="000000"/>
              </a:solidFill>
            </a:endParaRPr>
          </a:p>
          <a:p>
            <a:pPr algn="just">
              <a:tabLst>
                <a:tab pos="363538" algn="l"/>
              </a:tabLst>
            </a:pPr>
            <a:endParaRPr lang="es-ES_tradnl" sz="1600">
              <a:solidFill>
                <a:srgbClr val="000000"/>
              </a:solidFill>
            </a:endParaRPr>
          </a:p>
          <a:p>
            <a:pPr algn="just">
              <a:tabLst>
                <a:tab pos="363538" algn="l"/>
              </a:tabLst>
            </a:pPr>
            <a:endParaRPr lang="es-ES_tradnl" sz="1600">
              <a:solidFill>
                <a:srgbClr val="000000"/>
              </a:solidFill>
            </a:endParaRPr>
          </a:p>
          <a:p>
            <a:pPr algn="just">
              <a:tabLst>
                <a:tab pos="363538" algn="l"/>
              </a:tabLst>
            </a:pPr>
            <a:r>
              <a:rPr lang="es-ES_tradnl" sz="1600">
                <a:solidFill>
                  <a:srgbClr val="000000"/>
                </a:solidFill>
              </a:rPr>
              <a:t>	Además, por tener carácter centrípeto el  valor “genérico” de esta fuerza es: </a:t>
            </a:r>
          </a:p>
          <a:p>
            <a:pPr algn="just">
              <a:tabLst>
                <a:tab pos="363538" algn="l"/>
              </a:tabLst>
            </a:pPr>
            <a:endParaRPr lang="es-ES_tradnl" sz="1600">
              <a:solidFill>
                <a:srgbClr val="000000"/>
              </a:solidFill>
            </a:endParaRPr>
          </a:p>
          <a:p>
            <a:pPr algn="just">
              <a:tabLst>
                <a:tab pos="363538" algn="l"/>
              </a:tabLst>
            </a:pPr>
            <a:endParaRPr lang="es-ES_tradnl" sz="1600">
              <a:solidFill>
                <a:srgbClr val="000000"/>
              </a:solidFill>
            </a:endParaRPr>
          </a:p>
          <a:p>
            <a:pPr algn="just">
              <a:tabLst>
                <a:tab pos="363538" algn="l"/>
              </a:tabLst>
            </a:pPr>
            <a:endParaRPr lang="es-ES_tradnl" sz="1600">
              <a:solidFill>
                <a:srgbClr val="000000"/>
              </a:solidFill>
            </a:endParaRPr>
          </a:p>
          <a:p>
            <a:pPr algn="just">
              <a:tabLst>
                <a:tab pos="363538" algn="l"/>
              </a:tabLst>
            </a:pPr>
            <a:r>
              <a:rPr lang="es-ES_tradnl" sz="1600">
                <a:solidFill>
                  <a:srgbClr val="000000"/>
                </a:solidFill>
              </a:rPr>
              <a:t>	Y por ser </a:t>
            </a:r>
            <a:r>
              <a:rPr lang="es-ES_tradnl" sz="1600" b="1">
                <a:solidFill>
                  <a:srgbClr val="FF0000"/>
                </a:solidFill>
              </a:rPr>
              <a:t>dos expresiones de una misma fuerza</a:t>
            </a:r>
            <a:r>
              <a:rPr lang="es-ES_tradnl" sz="1600">
                <a:solidFill>
                  <a:srgbClr val="000000"/>
                </a:solidFill>
              </a:rPr>
              <a:t>, al igualarlas queda:</a:t>
            </a:r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/>
        </p:nvGraphicFramePr>
        <p:xfrm>
          <a:off x="6581775" y="2060575"/>
          <a:ext cx="2038350" cy="679450"/>
        </p:xfrm>
        <a:graphic>
          <a:graphicData uri="http://schemas.openxmlformats.org/presentationml/2006/ole">
            <p:oleObj spid="_x0000_s211970" name="Ecuación" r:id="rId3" imgW="1257120" imgH="419040" progId="Equation.3">
              <p:embed/>
            </p:oleObj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6883400" y="3476625"/>
          <a:ext cx="1485900" cy="677863"/>
        </p:xfrm>
        <a:graphic>
          <a:graphicData uri="http://schemas.openxmlformats.org/presentationml/2006/ole">
            <p:oleObj spid="_x0000_s211971" name="Ecuación" r:id="rId4" imgW="914400" imgH="419040" progId="Equation.3">
              <p:embed/>
            </p:oleObj>
          </a:graphicData>
        </a:graphic>
      </p:graphicFrame>
      <p:sp>
        <p:nvSpPr>
          <p:cNvPr id="32" name="31 Rectángulo"/>
          <p:cNvSpPr/>
          <p:nvPr/>
        </p:nvSpPr>
        <p:spPr>
          <a:xfrm>
            <a:off x="6740525" y="5802313"/>
            <a:ext cx="1665288" cy="750887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graphicFrame>
        <p:nvGraphicFramePr>
          <p:cNvPr id="33" name="Object 6"/>
          <p:cNvGraphicFramePr>
            <a:graphicFrameLocks noChangeAspect="1"/>
          </p:cNvGraphicFramePr>
          <p:nvPr/>
        </p:nvGraphicFramePr>
        <p:xfrm>
          <a:off x="6149975" y="5110163"/>
          <a:ext cx="2781300" cy="1441450"/>
        </p:xfrm>
        <a:graphic>
          <a:graphicData uri="http://schemas.openxmlformats.org/presentationml/2006/ole">
            <p:oleObj spid="_x0000_s211972" name="Ecuación" r:id="rId5" imgW="1714320" imgH="888840" progId="Equation.3">
              <p:embed/>
            </p:oleObj>
          </a:graphicData>
        </a:graphic>
      </p:graphicFrame>
      <p:sp>
        <p:nvSpPr>
          <p:cNvPr id="34" name="33 Rectángulo"/>
          <p:cNvSpPr/>
          <p:nvPr/>
        </p:nvSpPr>
        <p:spPr>
          <a:xfrm>
            <a:off x="6134100" y="2755900"/>
            <a:ext cx="2838450" cy="727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096000" y="2054225"/>
            <a:ext cx="2655888" cy="62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6170613" y="3482975"/>
            <a:ext cx="2643187" cy="71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6221413" y="4233863"/>
            <a:ext cx="2692400" cy="806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6145213" y="1028700"/>
            <a:ext cx="2803525" cy="101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6053138" y="4948238"/>
            <a:ext cx="2941637" cy="170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_tradnl" sz="3600" b="1" dirty="0">
                <a:solidFill>
                  <a:srgbClr val="FFFFFF"/>
                </a:solidFill>
                <a:latin typeface="Calibri" pitchFamily="34" charset="0"/>
              </a:rPr>
              <a:t>¿Cuál es la interpretación correcta ?</a:t>
            </a:r>
          </a:p>
        </p:txBody>
      </p:sp>
      <p:grpSp>
        <p:nvGrpSpPr>
          <p:cNvPr id="5" name="42 Grupo"/>
          <p:cNvGrpSpPr>
            <a:grpSpLocks/>
          </p:cNvGrpSpPr>
          <p:nvPr/>
        </p:nvGrpSpPr>
        <p:grpSpPr bwMode="auto">
          <a:xfrm>
            <a:off x="3086100" y="2468563"/>
            <a:ext cx="2079625" cy="1189037"/>
            <a:chOff x="3086100" y="2468880"/>
            <a:chExt cx="2080260" cy="1188720"/>
          </a:xfrm>
        </p:grpSpPr>
        <p:cxnSp>
          <p:nvCxnSpPr>
            <p:cNvPr id="41" name="40 Conector recto"/>
            <p:cNvCxnSpPr/>
            <p:nvPr/>
          </p:nvCxnSpPr>
          <p:spPr>
            <a:xfrm flipV="1">
              <a:off x="3086100" y="2468880"/>
              <a:ext cx="2080260" cy="1188720"/>
            </a:xfrm>
            <a:prstGeom prst="line">
              <a:avLst/>
            </a:prstGeom>
            <a:ln>
              <a:solidFill>
                <a:srgbClr val="FFFF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8" name="41 CuadroTexto"/>
            <p:cNvSpPr txBox="1">
              <a:spLocks noChangeArrowheads="1"/>
            </p:cNvSpPr>
            <p:nvPr/>
          </p:nvSpPr>
          <p:spPr bwMode="auto">
            <a:xfrm>
              <a:off x="3680460" y="2663190"/>
              <a:ext cx="4914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i="1">
                  <a:solidFill>
                    <a:srgbClr val="FFFFFF"/>
                  </a:solidFill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4709E-6 C 0.13264 -1.14709E-6 0.24132 0.13992 0.24132 0.31244 C 0.24132 0.48497 0.13264 0.62627 8.33333E-7 0.62627 C -0.13316 0.62627 -0.2408 0.48497 -0.2408 0.31244 C -0.2408 0.13992 -0.13316 -1.14709E-6 8.33333E-7 -1.14709E-6 Z " pathEditMode="relative" rAng="0" ptsTypes="fffff">
                                      <p:cBhvr>
                                        <p:cTn id="17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nimBg="1"/>
      <p:bldP spid="28" grpId="0" animBg="1"/>
      <p:bldP spid="29" grpId="0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889125" y="0"/>
            <a:ext cx="537845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971550" y="6237288"/>
            <a:ext cx="7239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s-ES" b="1">
                <a:solidFill>
                  <a:srgbClr val="2D2DB9"/>
                </a:solidFill>
              </a:rPr>
              <a:t>Tipler, P.A. Física. Ed. Reverté.</a:t>
            </a:r>
          </a:p>
        </p:txBody>
      </p:sp>
      <p:pic>
        <p:nvPicPr>
          <p:cNvPr id="173060" name="Picture 3" descr="Ato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04813"/>
            <a:ext cx="51847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319463" y="1573213"/>
            <a:ext cx="1255712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¡¡SI!!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3" descr="C:\ESTUDIOS\Fuerza_Centrifuga\untitle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38" y="0"/>
            <a:ext cx="6315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3" name="Text Box 4"/>
          <p:cNvSpPr txBox="1">
            <a:spLocks noChangeArrowheads="1"/>
          </p:cNvSpPr>
          <p:nvPr/>
        </p:nvSpPr>
        <p:spPr bwMode="auto">
          <a:xfrm>
            <a:off x="7858125" y="300038"/>
            <a:ext cx="9144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66"/>
                </a:solidFill>
              </a:rPr>
              <a:t>Fidalgo, J.A. y Fernández, M.R.</a:t>
            </a:r>
            <a:r>
              <a:rPr lang="es-ES" b="1" i="1">
                <a:solidFill>
                  <a:srgbClr val="FFFF66"/>
                </a:solidFill>
              </a:rPr>
              <a:t>.</a:t>
            </a:r>
            <a:r>
              <a:rPr lang="es-ES" b="1">
                <a:solidFill>
                  <a:srgbClr val="FFFF66"/>
                </a:solidFill>
              </a:rPr>
              <a:t/>
            </a:r>
            <a:br>
              <a:rPr lang="es-ES" b="1">
                <a:solidFill>
                  <a:srgbClr val="FFFF66"/>
                </a:solidFill>
              </a:rPr>
            </a:br>
            <a:r>
              <a:rPr lang="es-ES" b="1" i="1">
                <a:solidFill>
                  <a:srgbClr val="FFFF66"/>
                </a:solidFill>
              </a:rPr>
              <a:t>Física General</a:t>
            </a:r>
            <a:r>
              <a:rPr lang="es-ES" b="1">
                <a:solidFill>
                  <a:srgbClr val="FFFF66"/>
                </a:solidFill>
              </a:rPr>
              <a:t>. Ed. Everest S.A. León.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848225" y="3281363"/>
            <a:ext cx="1255713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¡¡SI!!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750" y="1085850"/>
            <a:ext cx="7772400" cy="3295650"/>
          </a:xfrm>
        </p:spPr>
        <p:txBody>
          <a:bodyPr/>
          <a:lstStyle/>
          <a:p>
            <a:pPr eaLnBrk="1" hangingPunct="1"/>
            <a:r>
              <a:rPr lang="es-ES" sz="8000" b="1" smtClean="0">
                <a:solidFill>
                  <a:srgbClr val="FFFF66"/>
                </a:solidFill>
                <a:latin typeface="Calibri" pitchFamily="34" charset="0"/>
              </a:rPr>
              <a:t>2</a:t>
            </a:r>
            <a:br>
              <a:rPr lang="es-ES" sz="8000" b="1" smtClean="0">
                <a:solidFill>
                  <a:srgbClr val="FFFF66"/>
                </a:solidFill>
                <a:latin typeface="Calibri" pitchFamily="34" charset="0"/>
              </a:rPr>
            </a:br>
            <a:r>
              <a:rPr lang="es-ES" sz="8000" b="1" smtClean="0">
                <a:solidFill>
                  <a:srgbClr val="FFFF66"/>
                </a:solidFill>
                <a:latin typeface="Calibri" pitchFamily="34" charset="0"/>
              </a:rPr>
              <a:t> </a:t>
            </a:r>
            <a:r>
              <a:rPr lang="es-ES" sz="6600" b="1" smtClean="0">
                <a:solidFill>
                  <a:srgbClr val="FFFF66"/>
                </a:solidFill>
                <a:latin typeface="Calibri" pitchFamily="34" charset="0"/>
              </a:rPr>
              <a:t>PROBLEMAS RESUELTOS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C:\ESTUDIOS\Fuerza_Centrifuga\untitle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713" y="0"/>
            <a:ext cx="5897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7858125" y="300038"/>
            <a:ext cx="9144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FF66"/>
                </a:solidFill>
              </a:rPr>
              <a:t>Fidalgo, J.A. y Fernández, M.R.</a:t>
            </a:r>
            <a:r>
              <a:rPr lang="es-ES" b="1" i="1">
                <a:solidFill>
                  <a:srgbClr val="FFFF66"/>
                </a:solidFill>
              </a:rPr>
              <a:t>.</a:t>
            </a:r>
            <a:r>
              <a:rPr lang="es-ES" b="1">
                <a:solidFill>
                  <a:srgbClr val="FFFF66"/>
                </a:solidFill>
              </a:rPr>
              <a:t/>
            </a:r>
            <a:br>
              <a:rPr lang="es-ES" b="1">
                <a:solidFill>
                  <a:srgbClr val="FFFF66"/>
                </a:solidFill>
              </a:rPr>
            </a:br>
            <a:r>
              <a:rPr lang="es-ES" b="1" i="1">
                <a:solidFill>
                  <a:srgbClr val="FFFF66"/>
                </a:solidFill>
              </a:rPr>
              <a:t>Física General</a:t>
            </a:r>
            <a:r>
              <a:rPr lang="es-ES" b="1">
                <a:solidFill>
                  <a:srgbClr val="FFFF66"/>
                </a:solidFill>
              </a:rPr>
              <a:t>. Ed. Everest S.A. León.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594225" y="422275"/>
            <a:ext cx="2355850" cy="17145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35075" y="593725"/>
            <a:ext cx="1587500" cy="138113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035675" y="593725"/>
            <a:ext cx="914400" cy="138113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57300" y="754063"/>
            <a:ext cx="536575" cy="149225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5305425" y="2378075"/>
            <a:ext cx="1255713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3600" b="1">
                <a:solidFill>
                  <a:srgbClr val="FF0000"/>
                </a:solidFill>
              </a:rPr>
              <a:t>¡¡SI!!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Rectángulo"/>
          <p:cNvSpPr/>
          <p:nvPr/>
        </p:nvSpPr>
        <p:spPr>
          <a:xfrm>
            <a:off x="841375" y="1277938"/>
            <a:ext cx="32512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2" name="89 Grupo"/>
          <p:cNvGrpSpPr>
            <a:grpSpLocks/>
          </p:cNvGrpSpPr>
          <p:nvPr/>
        </p:nvGrpSpPr>
        <p:grpSpPr bwMode="auto">
          <a:xfrm>
            <a:off x="1857375" y="1525588"/>
            <a:ext cx="2003425" cy="2089150"/>
            <a:chOff x="1712685" y="1524796"/>
            <a:chExt cx="2002972" cy="2090056"/>
          </a:xfrm>
        </p:grpSpPr>
        <p:cxnSp>
          <p:nvCxnSpPr>
            <p:cNvPr id="12" name="11 Conector recto"/>
            <p:cNvCxnSpPr/>
            <p:nvPr/>
          </p:nvCxnSpPr>
          <p:spPr>
            <a:xfrm rot="5400000" flipH="1" flipV="1">
              <a:off x="2220254" y="3135220"/>
              <a:ext cx="957678" cy="1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9 Elipse"/>
            <p:cNvSpPr/>
            <p:nvPr/>
          </p:nvSpPr>
          <p:spPr>
            <a:xfrm>
              <a:off x="1712685" y="2046514"/>
              <a:ext cx="2002972" cy="95794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6035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cxnSp>
          <p:nvCxnSpPr>
            <p:cNvPr id="13" name="12 Conector recto"/>
            <p:cNvCxnSpPr/>
            <p:nvPr/>
          </p:nvCxnSpPr>
          <p:spPr>
            <a:xfrm rot="5400000" flipH="1" flipV="1">
              <a:off x="2220255" y="2002841"/>
              <a:ext cx="957677" cy="158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82 Rectángulo"/>
          <p:cNvSpPr/>
          <p:nvPr/>
        </p:nvSpPr>
        <p:spPr>
          <a:xfrm>
            <a:off x="841375" y="4256088"/>
            <a:ext cx="32512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3320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FFFFFF"/>
                </a:solidFill>
                <a:latin typeface="Calibri" pitchFamily="34" charset="0"/>
              </a:rPr>
              <a:t>¿Cómo resuelve el problema de calcular la velocidad máxima a la que puede girar la plataforma cada uno de los observadores para que el objeto no sea lanzado?</a:t>
            </a:r>
          </a:p>
        </p:txBody>
      </p:sp>
      <p:sp>
        <p:nvSpPr>
          <p:cNvPr id="4" name="305 CuadroTexto"/>
          <p:cNvSpPr txBox="1">
            <a:spLocks noChangeArrowheads="1"/>
          </p:cNvSpPr>
          <p:nvPr/>
        </p:nvSpPr>
        <p:spPr bwMode="auto">
          <a:xfrm>
            <a:off x="0" y="3830638"/>
            <a:ext cx="91440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>
                <a:solidFill>
                  <a:srgbClr val="000000"/>
                </a:solidFill>
                <a:latin typeface="Calibri" pitchFamily="34" charset="0"/>
              </a:rPr>
              <a:t>2. </a:t>
            </a:r>
            <a:r>
              <a:rPr lang="es-ES_tradnl" sz="1600">
                <a:solidFill>
                  <a:srgbClr val="000000"/>
                </a:solidFill>
                <a:latin typeface="Calibri" pitchFamily="34" charset="0"/>
              </a:rPr>
              <a:t>Desde el sistema de referencia del observador </a:t>
            </a:r>
            <a:r>
              <a:rPr lang="es-ES_tradnl" sz="1600" b="1">
                <a:solidFill>
                  <a:srgbClr val="000000"/>
                </a:solidFill>
                <a:latin typeface="Calibri" pitchFamily="34" charset="0"/>
              </a:rPr>
              <a:t>no inercial </a:t>
            </a:r>
            <a:r>
              <a:rPr lang="es-ES_tradnl" sz="1600">
                <a:solidFill>
                  <a:srgbClr val="000000"/>
                </a:solidFill>
                <a:latin typeface="Calibri" pitchFamily="34" charset="0"/>
              </a:rPr>
              <a:t>el balance de fuerzas es: </a:t>
            </a:r>
          </a:p>
        </p:txBody>
      </p:sp>
      <p:sp>
        <p:nvSpPr>
          <p:cNvPr id="5" name="305 CuadroTexto"/>
          <p:cNvSpPr txBox="1">
            <a:spLocks noChangeArrowheads="1"/>
          </p:cNvSpPr>
          <p:nvPr/>
        </p:nvSpPr>
        <p:spPr bwMode="auto">
          <a:xfrm>
            <a:off x="0" y="817563"/>
            <a:ext cx="91440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 b="1">
                <a:solidFill>
                  <a:srgbClr val="000000"/>
                </a:solidFill>
                <a:latin typeface="Calibri" pitchFamily="34" charset="0"/>
              </a:rPr>
              <a:t>1. </a:t>
            </a:r>
            <a:r>
              <a:rPr lang="es-ES_tradnl" sz="1600">
                <a:solidFill>
                  <a:srgbClr val="000000"/>
                </a:solidFill>
                <a:latin typeface="Calibri" pitchFamily="34" charset="0"/>
              </a:rPr>
              <a:t>Desde el sistema de referencia del observador </a:t>
            </a:r>
            <a:r>
              <a:rPr lang="es-ES_tradnl" sz="1600" b="1">
                <a:solidFill>
                  <a:srgbClr val="000000"/>
                </a:solidFill>
                <a:latin typeface="Calibri" pitchFamily="34" charset="0"/>
              </a:rPr>
              <a:t>inercial </a:t>
            </a:r>
            <a:r>
              <a:rPr lang="es-ES_tradnl" sz="1600">
                <a:solidFill>
                  <a:srgbClr val="000000"/>
                </a:solidFill>
                <a:latin typeface="Calibri" pitchFamily="34" charset="0"/>
              </a:rPr>
              <a:t>el balance de fuerzas es: </a:t>
            </a:r>
          </a:p>
        </p:txBody>
      </p:sp>
      <p:sp>
        <p:nvSpPr>
          <p:cNvPr id="14" name="13 Elipse"/>
          <p:cNvSpPr/>
          <p:nvPr/>
        </p:nvSpPr>
        <p:spPr>
          <a:xfrm>
            <a:off x="2032000" y="2365375"/>
            <a:ext cx="203200" cy="20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3" name="84 Grupo"/>
          <p:cNvGrpSpPr>
            <a:grpSpLocks/>
          </p:cNvGrpSpPr>
          <p:nvPr/>
        </p:nvGrpSpPr>
        <p:grpSpPr bwMode="auto">
          <a:xfrm>
            <a:off x="1944688" y="2470150"/>
            <a:ext cx="377825" cy="1184275"/>
            <a:chOff x="1799771" y="2470832"/>
            <a:chExt cx="377371" cy="1183977"/>
          </a:xfrm>
        </p:grpSpPr>
        <p:cxnSp>
          <p:nvCxnSpPr>
            <p:cNvPr id="21" name="20 Conector recto de flecha"/>
            <p:cNvCxnSpPr/>
            <p:nvPr/>
          </p:nvCxnSpPr>
          <p:spPr>
            <a:xfrm rot="5400000">
              <a:off x="1582165" y="2869195"/>
              <a:ext cx="798312" cy="1585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87" name="22 CuadroTexto"/>
            <p:cNvSpPr txBox="1">
              <a:spLocks noChangeArrowheads="1"/>
            </p:cNvSpPr>
            <p:nvPr/>
          </p:nvSpPr>
          <p:spPr bwMode="auto">
            <a:xfrm>
              <a:off x="1799771" y="3192963"/>
              <a:ext cx="377371" cy="46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rgbClr val="22228B"/>
                  </a:solidFill>
                </a:rPr>
                <a:t>P</a:t>
              </a:r>
            </a:p>
          </p:txBody>
        </p:sp>
      </p:grpSp>
      <p:grpSp>
        <p:nvGrpSpPr>
          <p:cNvPr id="6" name="85 Grupo"/>
          <p:cNvGrpSpPr>
            <a:grpSpLocks/>
          </p:cNvGrpSpPr>
          <p:nvPr/>
        </p:nvGrpSpPr>
        <p:grpSpPr bwMode="auto">
          <a:xfrm>
            <a:off x="1944688" y="1247775"/>
            <a:ext cx="377825" cy="1222375"/>
            <a:chOff x="1799771" y="1248230"/>
            <a:chExt cx="377371" cy="1222147"/>
          </a:xfrm>
        </p:grpSpPr>
        <p:cxnSp>
          <p:nvCxnSpPr>
            <p:cNvPr id="22" name="21 Conector recto de flecha"/>
            <p:cNvCxnSpPr/>
            <p:nvPr/>
          </p:nvCxnSpPr>
          <p:spPr>
            <a:xfrm rot="16200000" flipV="1">
              <a:off x="1585311" y="2070402"/>
              <a:ext cx="798363" cy="158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85" name="23 CuadroTexto"/>
            <p:cNvSpPr txBox="1">
              <a:spLocks noChangeArrowheads="1"/>
            </p:cNvSpPr>
            <p:nvPr/>
          </p:nvSpPr>
          <p:spPr bwMode="auto">
            <a:xfrm>
              <a:off x="1799771" y="1248230"/>
              <a:ext cx="3773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rgbClr val="FF0000"/>
                  </a:solidFill>
                </a:rPr>
                <a:t>R</a:t>
              </a:r>
            </a:p>
          </p:txBody>
        </p:sp>
      </p:grpSp>
      <p:grpSp>
        <p:nvGrpSpPr>
          <p:cNvPr id="7" name="88 Grupo"/>
          <p:cNvGrpSpPr>
            <a:grpSpLocks/>
          </p:cNvGrpSpPr>
          <p:nvPr/>
        </p:nvGrpSpPr>
        <p:grpSpPr bwMode="auto">
          <a:xfrm>
            <a:off x="2136775" y="2235200"/>
            <a:ext cx="1390650" cy="461963"/>
            <a:chOff x="1991637" y="2235201"/>
            <a:chExt cx="1390191" cy="461665"/>
          </a:xfrm>
        </p:grpSpPr>
        <p:cxnSp>
          <p:nvCxnSpPr>
            <p:cNvPr id="25" name="24 Conector recto de flecha"/>
            <p:cNvCxnSpPr/>
            <p:nvPr/>
          </p:nvCxnSpPr>
          <p:spPr>
            <a:xfrm flipV="1">
              <a:off x="1991637" y="2476345"/>
              <a:ext cx="798249" cy="1587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83" name="25 CuadroTexto"/>
            <p:cNvSpPr txBox="1">
              <a:spLocks noChangeArrowheads="1"/>
            </p:cNvSpPr>
            <p:nvPr/>
          </p:nvSpPr>
          <p:spPr bwMode="auto">
            <a:xfrm>
              <a:off x="2815771" y="2235201"/>
              <a:ext cx="5660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rgbClr val="FFFF00"/>
                  </a:solidFill>
                </a:rPr>
                <a:t>F</a:t>
              </a:r>
              <a:r>
                <a:rPr lang="es-ES" b="1" baseline="-25000">
                  <a:solidFill>
                    <a:srgbClr val="FFFF00"/>
                  </a:solidFill>
                </a:rPr>
                <a:t>r</a:t>
              </a:r>
              <a:endParaRPr lang="es-ES" b="1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27" name="Object 2"/>
          <p:cNvGraphicFramePr>
            <a:graphicFrameLocks noChangeAspect="1"/>
          </p:cNvGraphicFramePr>
          <p:nvPr/>
        </p:nvGraphicFramePr>
        <p:xfrm>
          <a:off x="4913313" y="1379538"/>
          <a:ext cx="3335337" cy="2263775"/>
        </p:xfrm>
        <a:graphic>
          <a:graphicData uri="http://schemas.openxmlformats.org/presentationml/2006/ole">
            <p:oleObj spid="_x0000_s13314" name="Ecuación" r:id="rId3" imgW="2095200" imgH="1422360" progId="Equation.3">
              <p:embed/>
            </p:oleObj>
          </a:graphicData>
        </a:graphic>
      </p:graphicFrame>
      <p:grpSp>
        <p:nvGrpSpPr>
          <p:cNvPr id="8" name="34 Grupo"/>
          <p:cNvGrpSpPr>
            <a:grpSpLocks/>
          </p:cNvGrpSpPr>
          <p:nvPr/>
        </p:nvGrpSpPr>
        <p:grpSpPr bwMode="auto">
          <a:xfrm>
            <a:off x="2057400" y="1935163"/>
            <a:ext cx="144463" cy="1141412"/>
            <a:chOff x="982663" y="2152652"/>
            <a:chExt cx="145143" cy="1141867"/>
          </a:xfrm>
        </p:grpSpPr>
        <p:grpSp>
          <p:nvGrpSpPr>
            <p:cNvPr id="13376" name="30 Grupo"/>
            <p:cNvGrpSpPr>
              <a:grpSpLocks/>
            </p:cNvGrpSpPr>
            <p:nvPr/>
          </p:nvGrpSpPr>
          <p:grpSpPr bwMode="auto">
            <a:xfrm>
              <a:off x="982663" y="2152652"/>
              <a:ext cx="145143" cy="232229"/>
              <a:chOff x="7794171" y="1828801"/>
              <a:chExt cx="145143" cy="232229"/>
            </a:xfrm>
          </p:grpSpPr>
          <p:cxnSp>
            <p:nvCxnSpPr>
              <p:cNvPr id="29" name="28 Conector recto"/>
              <p:cNvCxnSpPr/>
              <p:nvPr/>
            </p:nvCxnSpPr>
            <p:spPr>
              <a:xfrm rot="5400000" flipH="1" flipV="1">
                <a:off x="7794483" y="1828489"/>
                <a:ext cx="144520" cy="1451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 rot="5400000" flipH="1" flipV="1">
                <a:off x="7794482" y="1915837"/>
                <a:ext cx="144521" cy="1451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77" name="31 Grupo"/>
            <p:cNvGrpSpPr>
              <a:grpSpLocks/>
            </p:cNvGrpSpPr>
            <p:nvPr/>
          </p:nvGrpSpPr>
          <p:grpSpPr bwMode="auto">
            <a:xfrm>
              <a:off x="982663" y="3062290"/>
              <a:ext cx="145143" cy="232229"/>
              <a:chOff x="7794171" y="1828801"/>
              <a:chExt cx="145143" cy="232229"/>
            </a:xfrm>
          </p:grpSpPr>
          <p:cxnSp>
            <p:nvCxnSpPr>
              <p:cNvPr id="33" name="32 Conector recto"/>
              <p:cNvCxnSpPr/>
              <p:nvPr/>
            </p:nvCxnSpPr>
            <p:spPr>
              <a:xfrm rot="5400000" flipH="1" flipV="1">
                <a:off x="7794482" y="1828851"/>
                <a:ext cx="144521" cy="1451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"/>
              <p:cNvCxnSpPr/>
              <p:nvPr/>
            </p:nvCxnSpPr>
            <p:spPr>
              <a:xfrm rot="5400000" flipH="1" flipV="1">
                <a:off x="7794483" y="1916198"/>
                <a:ext cx="144520" cy="1451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94 Grupo"/>
          <p:cNvGrpSpPr>
            <a:grpSpLocks/>
          </p:cNvGrpSpPr>
          <p:nvPr/>
        </p:nvGrpSpPr>
        <p:grpSpPr bwMode="auto">
          <a:xfrm>
            <a:off x="1865313" y="4522788"/>
            <a:ext cx="2003425" cy="2089150"/>
            <a:chOff x="1865085" y="4521996"/>
            <a:chExt cx="2002972" cy="2090056"/>
          </a:xfrm>
        </p:grpSpPr>
        <p:cxnSp>
          <p:nvCxnSpPr>
            <p:cNvPr id="53" name="52 Conector recto"/>
            <p:cNvCxnSpPr/>
            <p:nvPr/>
          </p:nvCxnSpPr>
          <p:spPr>
            <a:xfrm rot="5400000" flipH="1" flipV="1">
              <a:off x="2372653" y="6132420"/>
              <a:ext cx="957678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53 Elipse"/>
            <p:cNvSpPr/>
            <p:nvPr/>
          </p:nvSpPr>
          <p:spPr>
            <a:xfrm>
              <a:off x="1865085" y="5043714"/>
              <a:ext cx="2002972" cy="957944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26035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</a:endParaRPr>
            </a:p>
          </p:txBody>
        </p:sp>
        <p:cxnSp>
          <p:nvCxnSpPr>
            <p:cNvPr id="55" name="54 Conector recto"/>
            <p:cNvCxnSpPr/>
            <p:nvPr/>
          </p:nvCxnSpPr>
          <p:spPr>
            <a:xfrm rot="5400000" flipH="1" flipV="1">
              <a:off x="2372654" y="5000041"/>
              <a:ext cx="957677" cy="158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55 Elipse"/>
          <p:cNvSpPr/>
          <p:nvPr/>
        </p:nvSpPr>
        <p:spPr>
          <a:xfrm>
            <a:off x="2039938" y="5362575"/>
            <a:ext cx="203200" cy="203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16" name="95 Grupo"/>
          <p:cNvGrpSpPr>
            <a:grpSpLocks/>
          </p:cNvGrpSpPr>
          <p:nvPr/>
        </p:nvGrpSpPr>
        <p:grpSpPr bwMode="auto">
          <a:xfrm>
            <a:off x="1952625" y="5467350"/>
            <a:ext cx="376238" cy="1184275"/>
            <a:chOff x="1952171" y="5468032"/>
            <a:chExt cx="377371" cy="1183977"/>
          </a:xfrm>
        </p:grpSpPr>
        <p:cxnSp>
          <p:nvCxnSpPr>
            <p:cNvPr id="57" name="56 Conector recto de flecha"/>
            <p:cNvCxnSpPr/>
            <p:nvPr/>
          </p:nvCxnSpPr>
          <p:spPr>
            <a:xfrm rot="5400000">
              <a:off x="1735331" y="5866392"/>
              <a:ext cx="798312" cy="1593"/>
            </a:xfrm>
            <a:prstGeom prst="straightConnector1">
              <a:avLst/>
            </a:prstGeom>
            <a:ln w="38100">
              <a:solidFill>
                <a:schemeClr val="accent6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70" name="58 CuadroTexto"/>
            <p:cNvSpPr txBox="1">
              <a:spLocks noChangeArrowheads="1"/>
            </p:cNvSpPr>
            <p:nvPr/>
          </p:nvSpPr>
          <p:spPr bwMode="auto">
            <a:xfrm>
              <a:off x="1952171" y="6190163"/>
              <a:ext cx="377371" cy="461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rgbClr val="22228B"/>
                  </a:solidFill>
                </a:rPr>
                <a:t>P</a:t>
              </a:r>
            </a:p>
          </p:txBody>
        </p:sp>
      </p:grpSp>
      <p:grpSp>
        <p:nvGrpSpPr>
          <p:cNvPr id="17" name="96 Grupo"/>
          <p:cNvGrpSpPr>
            <a:grpSpLocks/>
          </p:cNvGrpSpPr>
          <p:nvPr/>
        </p:nvGrpSpPr>
        <p:grpSpPr bwMode="auto">
          <a:xfrm>
            <a:off x="1952625" y="4244975"/>
            <a:ext cx="376238" cy="1222375"/>
            <a:chOff x="1952171" y="4245430"/>
            <a:chExt cx="377371" cy="1222147"/>
          </a:xfrm>
        </p:grpSpPr>
        <p:cxnSp>
          <p:nvCxnSpPr>
            <p:cNvPr id="58" name="57 Conector recto de flecha"/>
            <p:cNvCxnSpPr/>
            <p:nvPr/>
          </p:nvCxnSpPr>
          <p:spPr>
            <a:xfrm rot="16200000" flipV="1">
              <a:off x="1736899" y="5067599"/>
              <a:ext cx="798363" cy="159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8" name="59 CuadroTexto"/>
            <p:cNvSpPr txBox="1">
              <a:spLocks noChangeArrowheads="1"/>
            </p:cNvSpPr>
            <p:nvPr/>
          </p:nvSpPr>
          <p:spPr bwMode="auto">
            <a:xfrm>
              <a:off x="1952171" y="4245430"/>
              <a:ext cx="37737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rgbClr val="FF0000"/>
                  </a:solidFill>
                </a:rPr>
                <a:t>R</a:t>
              </a:r>
            </a:p>
          </p:txBody>
        </p:sp>
      </p:grpSp>
      <p:grpSp>
        <p:nvGrpSpPr>
          <p:cNvPr id="18" name="97 Grupo"/>
          <p:cNvGrpSpPr>
            <a:grpSpLocks/>
          </p:cNvGrpSpPr>
          <p:nvPr/>
        </p:nvGrpSpPr>
        <p:grpSpPr bwMode="auto">
          <a:xfrm>
            <a:off x="2144713" y="5232400"/>
            <a:ext cx="1389062" cy="461963"/>
            <a:chOff x="2144037" y="5232401"/>
            <a:chExt cx="1390191" cy="461665"/>
          </a:xfrm>
        </p:grpSpPr>
        <p:cxnSp>
          <p:nvCxnSpPr>
            <p:cNvPr id="61" name="60 Conector recto de flecha"/>
            <p:cNvCxnSpPr/>
            <p:nvPr/>
          </p:nvCxnSpPr>
          <p:spPr>
            <a:xfrm flipV="1">
              <a:off x="2144037" y="5473545"/>
              <a:ext cx="797573" cy="1587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66" name="61 CuadroTexto"/>
            <p:cNvSpPr txBox="1">
              <a:spLocks noChangeArrowheads="1"/>
            </p:cNvSpPr>
            <p:nvPr/>
          </p:nvSpPr>
          <p:spPr bwMode="auto">
            <a:xfrm>
              <a:off x="2968171" y="5232401"/>
              <a:ext cx="5660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rgbClr val="FFFF00"/>
                  </a:solidFill>
                </a:rPr>
                <a:t>F</a:t>
              </a:r>
              <a:r>
                <a:rPr lang="es-ES" b="1" baseline="-25000">
                  <a:solidFill>
                    <a:srgbClr val="FFFF00"/>
                  </a:solidFill>
                </a:rPr>
                <a:t>r</a:t>
              </a:r>
              <a:endParaRPr lang="es-ES" b="1">
                <a:solidFill>
                  <a:srgbClr val="FFFF00"/>
                </a:solidFill>
              </a:endParaRPr>
            </a:p>
          </p:txBody>
        </p:sp>
      </p:grpSp>
      <p:grpSp>
        <p:nvGrpSpPr>
          <p:cNvPr id="19" name="63 Grupo"/>
          <p:cNvGrpSpPr>
            <a:grpSpLocks/>
          </p:cNvGrpSpPr>
          <p:nvPr/>
        </p:nvGrpSpPr>
        <p:grpSpPr bwMode="auto">
          <a:xfrm>
            <a:off x="2063750" y="4932363"/>
            <a:ext cx="146050" cy="1141412"/>
            <a:chOff x="982663" y="2152652"/>
            <a:chExt cx="145143" cy="1141867"/>
          </a:xfrm>
        </p:grpSpPr>
        <p:grpSp>
          <p:nvGrpSpPr>
            <p:cNvPr id="13359" name="30 Grupo"/>
            <p:cNvGrpSpPr>
              <a:grpSpLocks/>
            </p:cNvGrpSpPr>
            <p:nvPr/>
          </p:nvGrpSpPr>
          <p:grpSpPr bwMode="auto">
            <a:xfrm>
              <a:off x="982663" y="2152652"/>
              <a:ext cx="145143" cy="232229"/>
              <a:chOff x="7794171" y="1828801"/>
              <a:chExt cx="145143" cy="232229"/>
            </a:xfrm>
          </p:grpSpPr>
          <p:cxnSp>
            <p:nvCxnSpPr>
              <p:cNvPr id="69" name="68 Conector recto"/>
              <p:cNvCxnSpPr/>
              <p:nvPr/>
            </p:nvCxnSpPr>
            <p:spPr>
              <a:xfrm rot="5400000" flipH="1" flipV="1">
                <a:off x="7794483" y="1828489"/>
                <a:ext cx="144520" cy="1451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69 Conector recto"/>
              <p:cNvCxnSpPr/>
              <p:nvPr/>
            </p:nvCxnSpPr>
            <p:spPr>
              <a:xfrm rot="5400000" flipH="1" flipV="1">
                <a:off x="7794482" y="1915837"/>
                <a:ext cx="144521" cy="1451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60" name="31 Grupo"/>
            <p:cNvGrpSpPr>
              <a:grpSpLocks/>
            </p:cNvGrpSpPr>
            <p:nvPr/>
          </p:nvGrpSpPr>
          <p:grpSpPr bwMode="auto">
            <a:xfrm>
              <a:off x="982663" y="3062290"/>
              <a:ext cx="145143" cy="232229"/>
              <a:chOff x="7794171" y="1828801"/>
              <a:chExt cx="145143" cy="232229"/>
            </a:xfrm>
          </p:grpSpPr>
          <p:cxnSp>
            <p:nvCxnSpPr>
              <p:cNvPr id="67" name="66 Conector recto"/>
              <p:cNvCxnSpPr/>
              <p:nvPr/>
            </p:nvCxnSpPr>
            <p:spPr>
              <a:xfrm rot="5400000" flipH="1" flipV="1">
                <a:off x="7794482" y="1828852"/>
                <a:ext cx="144521" cy="1451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67 Conector recto"/>
              <p:cNvCxnSpPr/>
              <p:nvPr/>
            </p:nvCxnSpPr>
            <p:spPr>
              <a:xfrm rot="5400000" flipH="1" flipV="1">
                <a:off x="7794483" y="1916199"/>
                <a:ext cx="144520" cy="1451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71" name="Object 4"/>
          <p:cNvGraphicFramePr>
            <a:graphicFrameLocks noChangeAspect="1"/>
          </p:cNvGraphicFramePr>
          <p:nvPr/>
        </p:nvGraphicFramePr>
        <p:xfrm>
          <a:off x="5110163" y="4246563"/>
          <a:ext cx="2890837" cy="2462212"/>
        </p:xfrm>
        <a:graphic>
          <a:graphicData uri="http://schemas.openxmlformats.org/presentationml/2006/ole">
            <p:oleObj spid="_x0000_s13315" name="Ecuación" r:id="rId4" imgW="1815840" imgH="1549080" progId="Equation.3">
              <p:embed/>
            </p:oleObj>
          </a:graphicData>
        </a:graphic>
      </p:graphicFrame>
      <p:grpSp>
        <p:nvGrpSpPr>
          <p:cNvPr id="26" name="98 Grupo"/>
          <p:cNvGrpSpPr>
            <a:grpSpLocks/>
          </p:cNvGrpSpPr>
          <p:nvPr/>
        </p:nvGrpSpPr>
        <p:grpSpPr bwMode="auto">
          <a:xfrm>
            <a:off x="928688" y="5232400"/>
            <a:ext cx="1196975" cy="461963"/>
            <a:chOff x="928914" y="5232401"/>
            <a:chExt cx="1196980" cy="461665"/>
          </a:xfrm>
        </p:grpSpPr>
        <p:cxnSp>
          <p:nvCxnSpPr>
            <p:cNvPr id="72" name="71 Conector recto de flecha"/>
            <p:cNvCxnSpPr/>
            <p:nvPr/>
          </p:nvCxnSpPr>
          <p:spPr>
            <a:xfrm flipH="1" flipV="1">
              <a:off x="1327378" y="5473545"/>
              <a:ext cx="798516" cy="1587"/>
            </a:xfrm>
            <a:prstGeom prst="straightConnector1">
              <a:avLst/>
            </a:prstGeom>
            <a:ln w="38100">
              <a:solidFill>
                <a:srgbClr val="A4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58" name="72 CuadroTexto"/>
            <p:cNvSpPr txBox="1">
              <a:spLocks noChangeArrowheads="1"/>
            </p:cNvSpPr>
            <p:nvPr/>
          </p:nvSpPr>
          <p:spPr bwMode="auto">
            <a:xfrm>
              <a:off x="928914" y="5232401"/>
              <a:ext cx="56605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rgbClr val="C00000"/>
                  </a:solidFill>
                </a:rPr>
                <a:t>F</a:t>
              </a:r>
              <a:r>
                <a:rPr lang="es-ES" b="1" baseline="-25000">
                  <a:solidFill>
                    <a:srgbClr val="C00000"/>
                  </a:solidFill>
                </a:rPr>
                <a:t>c</a:t>
              </a:r>
              <a:endParaRPr lang="es-ES" b="1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73 Grupo"/>
          <p:cNvGrpSpPr>
            <a:grpSpLocks/>
          </p:cNvGrpSpPr>
          <p:nvPr/>
        </p:nvGrpSpPr>
        <p:grpSpPr bwMode="auto">
          <a:xfrm rot="16200000" flipH="1">
            <a:off x="2064544" y="4931569"/>
            <a:ext cx="144462" cy="1143000"/>
            <a:chOff x="982663" y="2152652"/>
            <a:chExt cx="145143" cy="1141867"/>
          </a:xfrm>
        </p:grpSpPr>
        <p:grpSp>
          <p:nvGrpSpPr>
            <p:cNvPr id="13351" name="30 Grupo"/>
            <p:cNvGrpSpPr>
              <a:grpSpLocks/>
            </p:cNvGrpSpPr>
            <p:nvPr/>
          </p:nvGrpSpPr>
          <p:grpSpPr bwMode="auto">
            <a:xfrm>
              <a:off x="982663" y="2152652"/>
              <a:ext cx="145143" cy="232229"/>
              <a:chOff x="7794171" y="1828801"/>
              <a:chExt cx="145143" cy="232229"/>
            </a:xfrm>
          </p:grpSpPr>
          <p:cxnSp>
            <p:nvCxnSpPr>
              <p:cNvPr id="79" name="78 Conector recto"/>
              <p:cNvCxnSpPr/>
              <p:nvPr/>
            </p:nvCxnSpPr>
            <p:spPr>
              <a:xfrm rot="5400000" flipH="1" flipV="1">
                <a:off x="7794583" y="1828389"/>
                <a:ext cx="144320" cy="1451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79 Conector recto"/>
              <p:cNvCxnSpPr/>
              <p:nvPr/>
            </p:nvCxnSpPr>
            <p:spPr>
              <a:xfrm rot="5400000" flipH="1" flipV="1">
                <a:off x="7794583" y="1915615"/>
                <a:ext cx="144319" cy="1451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52" name="31 Grupo"/>
            <p:cNvGrpSpPr>
              <a:grpSpLocks/>
            </p:cNvGrpSpPr>
            <p:nvPr/>
          </p:nvGrpSpPr>
          <p:grpSpPr bwMode="auto">
            <a:xfrm>
              <a:off x="982663" y="3062290"/>
              <a:ext cx="145143" cy="232229"/>
              <a:chOff x="7794171" y="1828801"/>
              <a:chExt cx="145143" cy="232229"/>
            </a:xfrm>
          </p:grpSpPr>
          <p:cxnSp>
            <p:nvCxnSpPr>
              <p:cNvPr id="77" name="76 Conector recto"/>
              <p:cNvCxnSpPr/>
              <p:nvPr/>
            </p:nvCxnSpPr>
            <p:spPr>
              <a:xfrm rot="5400000" flipH="1" flipV="1">
                <a:off x="7794583" y="1829073"/>
                <a:ext cx="144320" cy="1451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77 Conector recto"/>
              <p:cNvCxnSpPr/>
              <p:nvPr/>
            </p:nvCxnSpPr>
            <p:spPr>
              <a:xfrm rot="5400000" flipH="1" flipV="1">
                <a:off x="7794583" y="1916299"/>
                <a:ext cx="144319" cy="14514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112 Rectángulo"/>
          <p:cNvSpPr/>
          <p:nvPr/>
        </p:nvSpPr>
        <p:spPr>
          <a:xfrm>
            <a:off x="6959600" y="5997575"/>
            <a:ext cx="877888" cy="392113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3" name="72 Arco"/>
          <p:cNvSpPr/>
          <p:nvPr/>
        </p:nvSpPr>
        <p:spPr>
          <a:xfrm rot="4812861" flipH="1">
            <a:off x="2682876" y="1371600"/>
            <a:ext cx="349250" cy="504825"/>
          </a:xfrm>
          <a:prstGeom prst="arc">
            <a:avLst>
              <a:gd name="adj1" fmla="val 16200000"/>
              <a:gd name="adj2" fmla="val 13701426"/>
            </a:avLst>
          </a:prstGeom>
          <a:ln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4" name="73 Arco"/>
          <p:cNvSpPr/>
          <p:nvPr/>
        </p:nvSpPr>
        <p:spPr>
          <a:xfrm rot="4812861" flipH="1">
            <a:off x="2682876" y="4343400"/>
            <a:ext cx="349250" cy="504825"/>
          </a:xfrm>
          <a:prstGeom prst="arc">
            <a:avLst>
              <a:gd name="adj1" fmla="val 16200000"/>
              <a:gd name="adj2" fmla="val 13701426"/>
            </a:avLst>
          </a:prstGeom>
          <a:ln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2" name="81 CuadroTexto"/>
          <p:cNvSpPr txBox="1">
            <a:spLocks noChangeArrowheads="1"/>
          </p:cNvSpPr>
          <p:nvPr/>
        </p:nvSpPr>
        <p:spPr bwMode="auto">
          <a:xfrm>
            <a:off x="5035550" y="1773238"/>
            <a:ext cx="3181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rgbClr val="000000"/>
                </a:solidFill>
                <a:latin typeface="Calibri" pitchFamily="34" charset="0"/>
              </a:rPr>
              <a:t>Y por tener carácter centrípeto:</a:t>
            </a:r>
          </a:p>
        </p:txBody>
      </p:sp>
      <p:sp>
        <p:nvSpPr>
          <p:cNvPr id="92" name="91 Rectángulo"/>
          <p:cNvSpPr/>
          <p:nvPr/>
        </p:nvSpPr>
        <p:spPr>
          <a:xfrm>
            <a:off x="5251450" y="1797050"/>
            <a:ext cx="2838450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4" name="83 CuadroTexto"/>
          <p:cNvSpPr txBox="1">
            <a:spLocks noChangeArrowheads="1"/>
          </p:cNvSpPr>
          <p:nvPr/>
        </p:nvSpPr>
        <p:spPr bwMode="auto">
          <a:xfrm>
            <a:off x="5270500" y="2625725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rgbClr val="000000"/>
                </a:solidFill>
                <a:latin typeface="Calibri" pitchFamily="34" charset="0"/>
              </a:rPr>
              <a:t>Igualando ambos valores</a:t>
            </a:r>
          </a:p>
        </p:txBody>
      </p:sp>
      <p:sp>
        <p:nvSpPr>
          <p:cNvPr id="93" name="92 Rectángulo"/>
          <p:cNvSpPr/>
          <p:nvPr/>
        </p:nvSpPr>
        <p:spPr>
          <a:xfrm>
            <a:off x="5149850" y="2668588"/>
            <a:ext cx="3030538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2" name="111 Rectángulo"/>
          <p:cNvSpPr/>
          <p:nvPr/>
        </p:nvSpPr>
        <p:spPr>
          <a:xfrm>
            <a:off x="6932613" y="3103563"/>
            <a:ext cx="1176337" cy="477837"/>
          </a:xfrm>
          <a:prstGeom prst="rect">
            <a:avLst/>
          </a:prstGeom>
          <a:solidFill>
            <a:schemeClr val="accent1">
              <a:alpha val="3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5" name="84 Rectángulo"/>
          <p:cNvSpPr/>
          <p:nvPr/>
        </p:nvSpPr>
        <p:spPr>
          <a:xfrm>
            <a:off x="5473700" y="1447800"/>
            <a:ext cx="230822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75" name="74 Cerrar llave"/>
          <p:cNvSpPr/>
          <p:nvPr/>
        </p:nvSpPr>
        <p:spPr>
          <a:xfrm>
            <a:off x="7505700" y="4714875"/>
            <a:ext cx="177800" cy="85407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5580063" y="4868863"/>
            <a:ext cx="1889125" cy="20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6" name="85 Rectángulo"/>
          <p:cNvSpPr/>
          <p:nvPr/>
        </p:nvSpPr>
        <p:spPr>
          <a:xfrm>
            <a:off x="5451475" y="5072063"/>
            <a:ext cx="2044700" cy="52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7" name="86 Rectángulo"/>
          <p:cNvSpPr/>
          <p:nvPr/>
        </p:nvSpPr>
        <p:spPr>
          <a:xfrm>
            <a:off x="5675313" y="5664200"/>
            <a:ext cx="2308225" cy="23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8" name="87 Rectángulo"/>
          <p:cNvSpPr/>
          <p:nvPr/>
        </p:nvSpPr>
        <p:spPr>
          <a:xfrm>
            <a:off x="5241925" y="5895975"/>
            <a:ext cx="2679700" cy="582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89" name="88 Rectángulo"/>
          <p:cNvSpPr/>
          <p:nvPr/>
        </p:nvSpPr>
        <p:spPr>
          <a:xfrm>
            <a:off x="5472113" y="4591050"/>
            <a:ext cx="2009775" cy="206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1203109" y="2683042"/>
            <a:ext cx="506711" cy="1014790"/>
            <a:chOff x="617" y="2456"/>
            <a:chExt cx="589" cy="1230"/>
          </a:xfrm>
        </p:grpSpPr>
        <p:sp>
          <p:nvSpPr>
            <p:cNvPr id="91" name="Freeform 25"/>
            <p:cNvSpPr>
              <a:spLocks/>
            </p:cNvSpPr>
            <p:nvPr/>
          </p:nvSpPr>
          <p:spPr bwMode="auto">
            <a:xfrm>
              <a:off x="776" y="2696"/>
              <a:ext cx="16" cy="447"/>
            </a:xfrm>
            <a:custGeom>
              <a:avLst/>
              <a:gdLst>
                <a:gd name="T0" fmla="*/ 0 w 9"/>
                <a:gd name="T1" fmla="*/ 0 h 252"/>
                <a:gd name="T2" fmla="*/ 2799596 w 9"/>
                <a:gd name="T3" fmla="*/ 56194258 h 252"/>
                <a:gd name="T4" fmla="*/ 8848099 w 9"/>
                <a:gd name="T5" fmla="*/ 121434062 h 252"/>
                <a:gd name="T6" fmla="*/ 0 w 9"/>
                <a:gd name="T7" fmla="*/ 237336849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52"/>
                <a:gd name="T14" fmla="*/ 9 w 9"/>
                <a:gd name="T15" fmla="*/ 252 h 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52">
                  <a:moveTo>
                    <a:pt x="0" y="0"/>
                  </a:moveTo>
                  <a:cubicBezTo>
                    <a:pt x="1" y="19"/>
                    <a:pt x="2" y="39"/>
                    <a:pt x="3" y="60"/>
                  </a:cubicBezTo>
                  <a:cubicBezTo>
                    <a:pt x="4" y="81"/>
                    <a:pt x="9" y="97"/>
                    <a:pt x="9" y="129"/>
                  </a:cubicBezTo>
                  <a:cubicBezTo>
                    <a:pt x="9" y="161"/>
                    <a:pt x="4" y="206"/>
                    <a:pt x="0" y="2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4" name="Oval 26"/>
            <p:cNvSpPr>
              <a:spLocks noChangeArrowheads="1"/>
            </p:cNvSpPr>
            <p:nvPr/>
          </p:nvSpPr>
          <p:spPr bwMode="auto">
            <a:xfrm>
              <a:off x="710" y="2456"/>
              <a:ext cx="175" cy="234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5" name="Freeform 27"/>
            <p:cNvSpPr>
              <a:spLocks/>
            </p:cNvSpPr>
            <p:nvPr/>
          </p:nvSpPr>
          <p:spPr bwMode="auto">
            <a:xfrm>
              <a:off x="617" y="2893"/>
              <a:ext cx="170" cy="207"/>
            </a:xfrm>
            <a:custGeom>
              <a:avLst/>
              <a:gdLst>
                <a:gd name="T0" fmla="*/ 86810671 w 96"/>
                <a:gd name="T1" fmla="*/ 0 h 117"/>
                <a:gd name="T2" fmla="*/ 0 w 96"/>
                <a:gd name="T3" fmla="*/ 40124827 h 117"/>
                <a:gd name="T4" fmla="*/ 81250426 w 96"/>
                <a:gd name="T5" fmla="*/ 103506625 h 117"/>
                <a:gd name="T6" fmla="*/ 0 60000 65536"/>
                <a:gd name="T7" fmla="*/ 0 60000 65536"/>
                <a:gd name="T8" fmla="*/ 0 60000 65536"/>
                <a:gd name="T9" fmla="*/ 0 w 96"/>
                <a:gd name="T10" fmla="*/ 0 h 117"/>
                <a:gd name="T11" fmla="*/ 96 w 96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17">
                  <a:moveTo>
                    <a:pt x="96" y="0"/>
                  </a:moveTo>
                  <a:lnTo>
                    <a:pt x="0" y="45"/>
                  </a:lnTo>
                  <a:lnTo>
                    <a:pt x="90" y="11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6" name="Freeform 28"/>
            <p:cNvSpPr>
              <a:spLocks/>
            </p:cNvSpPr>
            <p:nvPr/>
          </p:nvSpPr>
          <p:spPr bwMode="auto">
            <a:xfrm rot="371417" flipH="1">
              <a:off x="690" y="3141"/>
              <a:ext cx="131" cy="500"/>
            </a:xfrm>
            <a:custGeom>
              <a:avLst/>
              <a:gdLst>
                <a:gd name="T0" fmla="*/ 40922301 w 74"/>
                <a:gd name="T1" fmla="*/ 0 h 282"/>
                <a:gd name="T2" fmla="*/ 0 w 74"/>
                <a:gd name="T3" fmla="*/ 110013938 h 282"/>
                <a:gd name="T4" fmla="*/ 66535312 w 74"/>
                <a:gd name="T5" fmla="*/ 262947177 h 282"/>
                <a:gd name="T6" fmla="*/ 0 60000 65536"/>
                <a:gd name="T7" fmla="*/ 0 60000 65536"/>
                <a:gd name="T8" fmla="*/ 0 60000 65536"/>
                <a:gd name="T9" fmla="*/ 0 w 74"/>
                <a:gd name="T10" fmla="*/ 0 h 282"/>
                <a:gd name="T11" fmla="*/ 74 w 74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282">
                  <a:moveTo>
                    <a:pt x="46" y="0"/>
                  </a:moveTo>
                  <a:lnTo>
                    <a:pt x="0" y="118"/>
                  </a:lnTo>
                  <a:lnTo>
                    <a:pt x="74" y="2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7" name="Freeform 29"/>
            <p:cNvSpPr>
              <a:spLocks/>
            </p:cNvSpPr>
            <p:nvPr/>
          </p:nvSpPr>
          <p:spPr bwMode="auto">
            <a:xfrm>
              <a:off x="775" y="3145"/>
              <a:ext cx="142" cy="501"/>
            </a:xfrm>
            <a:custGeom>
              <a:avLst/>
              <a:gdLst>
                <a:gd name="T0" fmla="*/ 0 w 80"/>
                <a:gd name="T1" fmla="*/ 0 h 282"/>
                <a:gd name="T2" fmla="*/ 76444790 w 80"/>
                <a:gd name="T3" fmla="*/ 146434690 h 282"/>
                <a:gd name="T4" fmla="*/ 26987494 w 80"/>
                <a:gd name="T5" fmla="*/ 275599853 h 282"/>
                <a:gd name="T6" fmla="*/ 0 60000 65536"/>
                <a:gd name="T7" fmla="*/ 0 60000 65536"/>
                <a:gd name="T8" fmla="*/ 0 60000 65536"/>
                <a:gd name="T9" fmla="*/ 0 w 80"/>
                <a:gd name="T10" fmla="*/ 0 h 282"/>
                <a:gd name="T11" fmla="*/ 80 w 80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282">
                  <a:moveTo>
                    <a:pt x="0" y="0"/>
                  </a:moveTo>
                  <a:lnTo>
                    <a:pt x="80" y="150"/>
                  </a:lnTo>
                  <a:lnTo>
                    <a:pt x="28" y="2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98" name="Freeform 30"/>
            <p:cNvSpPr>
              <a:spLocks/>
            </p:cNvSpPr>
            <p:nvPr/>
          </p:nvSpPr>
          <p:spPr bwMode="auto">
            <a:xfrm>
              <a:off x="666" y="3097"/>
              <a:ext cx="110" cy="78"/>
            </a:xfrm>
            <a:custGeom>
              <a:avLst/>
              <a:gdLst>
                <a:gd name="T0" fmla="*/ 57764960 w 62"/>
                <a:gd name="T1" fmla="*/ 4715643 h 44"/>
                <a:gd name="T2" fmla="*/ 39143625 w 62"/>
                <a:gd name="T3" fmla="*/ 1970801 h 44"/>
                <a:gd name="T4" fmla="*/ 7443453 w 62"/>
                <a:gd name="T5" fmla="*/ 15695147 h 44"/>
                <a:gd name="T6" fmla="*/ 1130520 w 62"/>
                <a:gd name="T7" fmla="*/ 35128848 h 44"/>
                <a:gd name="T8" fmla="*/ 12435387 w 62"/>
                <a:gd name="T9" fmla="*/ 39844216 h 44"/>
                <a:gd name="T10" fmla="*/ 43535591 w 62"/>
                <a:gd name="T11" fmla="*/ 28669606 h 44"/>
                <a:gd name="T12" fmla="*/ 57764960 w 62"/>
                <a:gd name="T13" fmla="*/ 471564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4"/>
                <a:gd name="T23" fmla="*/ 62 w 62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4">
                  <a:moveTo>
                    <a:pt x="61" y="5"/>
                  </a:moveTo>
                  <a:cubicBezTo>
                    <a:pt x="60" y="0"/>
                    <a:pt x="50" y="0"/>
                    <a:pt x="41" y="2"/>
                  </a:cubicBezTo>
                  <a:cubicBezTo>
                    <a:pt x="32" y="4"/>
                    <a:pt x="15" y="11"/>
                    <a:pt x="8" y="17"/>
                  </a:cubicBezTo>
                  <a:cubicBezTo>
                    <a:pt x="1" y="23"/>
                    <a:pt x="0" y="34"/>
                    <a:pt x="1" y="38"/>
                  </a:cubicBezTo>
                  <a:cubicBezTo>
                    <a:pt x="2" y="42"/>
                    <a:pt x="6" y="44"/>
                    <a:pt x="13" y="43"/>
                  </a:cubicBezTo>
                  <a:cubicBezTo>
                    <a:pt x="20" y="42"/>
                    <a:pt x="38" y="37"/>
                    <a:pt x="46" y="31"/>
                  </a:cubicBezTo>
                  <a:cubicBezTo>
                    <a:pt x="54" y="25"/>
                    <a:pt x="62" y="10"/>
                    <a:pt x="61" y="5"/>
                  </a:cubicBez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99" name="Group 31"/>
            <p:cNvGrpSpPr>
              <a:grpSpLocks/>
            </p:cNvGrpSpPr>
            <p:nvPr/>
          </p:nvGrpSpPr>
          <p:grpSpPr bwMode="auto">
            <a:xfrm>
              <a:off x="803" y="2878"/>
              <a:ext cx="403" cy="165"/>
              <a:chOff x="1366" y="3089"/>
              <a:chExt cx="227" cy="93"/>
            </a:xfrm>
          </p:grpSpPr>
          <p:sp>
            <p:nvSpPr>
              <p:cNvPr id="102" name="Freeform 32"/>
              <p:cNvSpPr>
                <a:spLocks/>
              </p:cNvSpPr>
              <p:nvPr/>
            </p:nvSpPr>
            <p:spPr bwMode="auto">
              <a:xfrm>
                <a:off x="1432" y="3139"/>
                <a:ext cx="98" cy="34"/>
              </a:xfrm>
              <a:custGeom>
                <a:avLst/>
                <a:gdLst>
                  <a:gd name="T0" fmla="*/ 0 w 118"/>
                  <a:gd name="T1" fmla="*/ 2 h 42"/>
                  <a:gd name="T2" fmla="*/ 2 w 118"/>
                  <a:gd name="T3" fmla="*/ 2 h 42"/>
                  <a:gd name="T4" fmla="*/ 2 w 11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18"/>
                  <a:gd name="T10" fmla="*/ 0 h 42"/>
                  <a:gd name="T11" fmla="*/ 118 w 1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8" h="42">
                    <a:moveTo>
                      <a:pt x="0" y="42"/>
                    </a:moveTo>
                    <a:cubicBezTo>
                      <a:pt x="24" y="30"/>
                      <a:pt x="48" y="19"/>
                      <a:pt x="68" y="12"/>
                    </a:cubicBezTo>
                    <a:cubicBezTo>
                      <a:pt x="88" y="5"/>
                      <a:pt x="110" y="2"/>
                      <a:pt x="118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33"/>
              <p:cNvSpPr>
                <a:spLocks/>
              </p:cNvSpPr>
              <p:nvPr/>
            </p:nvSpPr>
            <p:spPr bwMode="auto">
              <a:xfrm>
                <a:off x="1527" y="3093"/>
                <a:ext cx="66" cy="49"/>
              </a:xfrm>
              <a:custGeom>
                <a:avLst/>
                <a:gdLst>
                  <a:gd name="T0" fmla="*/ 3 w 66"/>
                  <a:gd name="T1" fmla="*/ 45 h 49"/>
                  <a:gd name="T2" fmla="*/ 26 w 66"/>
                  <a:gd name="T3" fmla="*/ 48 h 49"/>
                  <a:gd name="T4" fmla="*/ 54 w 66"/>
                  <a:gd name="T5" fmla="*/ 37 h 49"/>
                  <a:gd name="T6" fmla="*/ 66 w 66"/>
                  <a:gd name="T7" fmla="*/ 15 h 49"/>
                  <a:gd name="T8" fmla="*/ 56 w 66"/>
                  <a:gd name="T9" fmla="*/ 1 h 49"/>
                  <a:gd name="T10" fmla="*/ 26 w 66"/>
                  <a:gd name="T11" fmla="*/ 7 h 49"/>
                  <a:gd name="T12" fmla="*/ 8 w 66"/>
                  <a:gd name="T13" fmla="*/ 25 h 49"/>
                  <a:gd name="T14" fmla="*/ 3 w 66"/>
                  <a:gd name="T15" fmla="*/ 45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9"/>
                  <a:gd name="T26" fmla="*/ 66 w 66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9">
                    <a:moveTo>
                      <a:pt x="3" y="45"/>
                    </a:moveTo>
                    <a:cubicBezTo>
                      <a:pt x="6" y="49"/>
                      <a:pt x="18" y="49"/>
                      <a:pt x="26" y="48"/>
                    </a:cubicBezTo>
                    <a:cubicBezTo>
                      <a:pt x="34" y="47"/>
                      <a:pt x="47" y="42"/>
                      <a:pt x="54" y="37"/>
                    </a:cubicBezTo>
                    <a:cubicBezTo>
                      <a:pt x="61" y="32"/>
                      <a:pt x="66" y="21"/>
                      <a:pt x="66" y="15"/>
                    </a:cubicBezTo>
                    <a:cubicBezTo>
                      <a:pt x="66" y="9"/>
                      <a:pt x="63" y="2"/>
                      <a:pt x="56" y="1"/>
                    </a:cubicBezTo>
                    <a:cubicBezTo>
                      <a:pt x="49" y="0"/>
                      <a:pt x="34" y="3"/>
                      <a:pt x="26" y="7"/>
                    </a:cubicBezTo>
                    <a:cubicBezTo>
                      <a:pt x="18" y="11"/>
                      <a:pt x="13" y="19"/>
                      <a:pt x="8" y="25"/>
                    </a:cubicBezTo>
                    <a:cubicBezTo>
                      <a:pt x="3" y="31"/>
                      <a:pt x="0" y="41"/>
                      <a:pt x="3" y="45"/>
                    </a:cubicBez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Line 34"/>
              <p:cNvSpPr>
                <a:spLocks noChangeShapeType="1"/>
              </p:cNvSpPr>
              <p:nvPr/>
            </p:nvSpPr>
            <p:spPr bwMode="auto">
              <a:xfrm rot="-879080">
                <a:off x="1366" y="3089"/>
                <a:ext cx="54" cy="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" name="Freeform 35"/>
            <p:cNvSpPr>
              <a:spLocks/>
            </p:cNvSpPr>
            <p:nvPr/>
          </p:nvSpPr>
          <p:spPr bwMode="auto">
            <a:xfrm>
              <a:off x="816" y="3628"/>
              <a:ext cx="125" cy="58"/>
            </a:xfrm>
            <a:custGeom>
              <a:avLst/>
              <a:gdLst>
                <a:gd name="T0" fmla="*/ 0 w 125"/>
                <a:gd name="T1" fmla="*/ 2 h 76"/>
                <a:gd name="T2" fmla="*/ 14 w 125"/>
                <a:gd name="T3" fmla="*/ 2 h 76"/>
                <a:gd name="T4" fmla="*/ 76 w 125"/>
                <a:gd name="T5" fmla="*/ 2 h 76"/>
                <a:gd name="T6" fmla="*/ 118 w 125"/>
                <a:gd name="T7" fmla="*/ 2 h 76"/>
                <a:gd name="T8" fmla="*/ 120 w 125"/>
                <a:gd name="T9" fmla="*/ 2 h 76"/>
                <a:gd name="T10" fmla="*/ 88 w 125"/>
                <a:gd name="T11" fmla="*/ 2 h 76"/>
                <a:gd name="T12" fmla="*/ 46 w 125"/>
                <a:gd name="T13" fmla="*/ 2 h 76"/>
                <a:gd name="T14" fmla="*/ 12 w 125"/>
                <a:gd name="T15" fmla="*/ 2 h 76"/>
                <a:gd name="T16" fmla="*/ 0 w 125"/>
                <a:gd name="T17" fmla="*/ 2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76"/>
                <a:gd name="T29" fmla="*/ 125 w 125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76">
                  <a:moveTo>
                    <a:pt x="0" y="38"/>
                  </a:moveTo>
                  <a:cubicBezTo>
                    <a:pt x="0" y="29"/>
                    <a:pt x="1" y="14"/>
                    <a:pt x="14" y="8"/>
                  </a:cubicBezTo>
                  <a:cubicBezTo>
                    <a:pt x="27" y="2"/>
                    <a:pt x="59" y="0"/>
                    <a:pt x="76" y="2"/>
                  </a:cubicBezTo>
                  <a:cubicBezTo>
                    <a:pt x="93" y="4"/>
                    <a:pt x="111" y="13"/>
                    <a:pt x="118" y="20"/>
                  </a:cubicBezTo>
                  <a:cubicBezTo>
                    <a:pt x="125" y="27"/>
                    <a:pt x="125" y="37"/>
                    <a:pt x="120" y="46"/>
                  </a:cubicBezTo>
                  <a:cubicBezTo>
                    <a:pt x="115" y="55"/>
                    <a:pt x="100" y="68"/>
                    <a:pt x="88" y="72"/>
                  </a:cubicBezTo>
                  <a:cubicBezTo>
                    <a:pt x="76" y="76"/>
                    <a:pt x="59" y="73"/>
                    <a:pt x="46" y="72"/>
                  </a:cubicBezTo>
                  <a:cubicBezTo>
                    <a:pt x="33" y="71"/>
                    <a:pt x="20" y="70"/>
                    <a:pt x="12" y="64"/>
                  </a:cubicBezTo>
                  <a:cubicBezTo>
                    <a:pt x="4" y="58"/>
                    <a:pt x="0" y="47"/>
                    <a:pt x="0" y="38"/>
                  </a:cubicBezTo>
                  <a:close/>
                </a:path>
              </a:pathLst>
            </a:custGeom>
            <a:solidFill>
              <a:srgbClr val="96969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01" name="Freeform 36"/>
            <p:cNvSpPr>
              <a:spLocks/>
            </p:cNvSpPr>
            <p:nvPr/>
          </p:nvSpPr>
          <p:spPr bwMode="auto">
            <a:xfrm>
              <a:off x="642" y="3628"/>
              <a:ext cx="125" cy="58"/>
            </a:xfrm>
            <a:custGeom>
              <a:avLst/>
              <a:gdLst>
                <a:gd name="T0" fmla="*/ 0 w 125"/>
                <a:gd name="T1" fmla="*/ 2 h 76"/>
                <a:gd name="T2" fmla="*/ 14 w 125"/>
                <a:gd name="T3" fmla="*/ 2 h 76"/>
                <a:gd name="T4" fmla="*/ 76 w 125"/>
                <a:gd name="T5" fmla="*/ 2 h 76"/>
                <a:gd name="T6" fmla="*/ 118 w 125"/>
                <a:gd name="T7" fmla="*/ 2 h 76"/>
                <a:gd name="T8" fmla="*/ 120 w 125"/>
                <a:gd name="T9" fmla="*/ 2 h 76"/>
                <a:gd name="T10" fmla="*/ 88 w 125"/>
                <a:gd name="T11" fmla="*/ 2 h 76"/>
                <a:gd name="T12" fmla="*/ 46 w 125"/>
                <a:gd name="T13" fmla="*/ 2 h 76"/>
                <a:gd name="T14" fmla="*/ 12 w 125"/>
                <a:gd name="T15" fmla="*/ 2 h 76"/>
                <a:gd name="T16" fmla="*/ 0 w 125"/>
                <a:gd name="T17" fmla="*/ 2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76"/>
                <a:gd name="T29" fmla="*/ 125 w 125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76">
                  <a:moveTo>
                    <a:pt x="0" y="38"/>
                  </a:moveTo>
                  <a:cubicBezTo>
                    <a:pt x="0" y="29"/>
                    <a:pt x="1" y="14"/>
                    <a:pt x="14" y="8"/>
                  </a:cubicBezTo>
                  <a:cubicBezTo>
                    <a:pt x="27" y="2"/>
                    <a:pt x="59" y="0"/>
                    <a:pt x="76" y="2"/>
                  </a:cubicBezTo>
                  <a:cubicBezTo>
                    <a:pt x="93" y="4"/>
                    <a:pt x="111" y="13"/>
                    <a:pt x="118" y="20"/>
                  </a:cubicBezTo>
                  <a:cubicBezTo>
                    <a:pt x="125" y="27"/>
                    <a:pt x="125" y="37"/>
                    <a:pt x="120" y="46"/>
                  </a:cubicBezTo>
                  <a:cubicBezTo>
                    <a:pt x="115" y="55"/>
                    <a:pt x="100" y="68"/>
                    <a:pt x="88" y="72"/>
                  </a:cubicBezTo>
                  <a:cubicBezTo>
                    <a:pt x="76" y="76"/>
                    <a:pt x="59" y="73"/>
                    <a:pt x="46" y="72"/>
                  </a:cubicBezTo>
                  <a:cubicBezTo>
                    <a:pt x="33" y="71"/>
                    <a:pt x="20" y="70"/>
                    <a:pt x="12" y="64"/>
                  </a:cubicBezTo>
                  <a:cubicBezTo>
                    <a:pt x="4" y="58"/>
                    <a:pt x="0" y="47"/>
                    <a:pt x="0" y="38"/>
                  </a:cubicBezTo>
                  <a:close/>
                </a:path>
              </a:pathLst>
            </a:custGeom>
            <a:solidFill>
              <a:srgbClr val="96969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05" name="Group 24"/>
          <p:cNvGrpSpPr>
            <a:grpSpLocks/>
          </p:cNvGrpSpPr>
          <p:nvPr/>
        </p:nvGrpSpPr>
        <p:grpSpPr bwMode="auto">
          <a:xfrm flipH="1">
            <a:off x="3272540" y="4475747"/>
            <a:ext cx="506711" cy="1014790"/>
            <a:chOff x="617" y="2456"/>
            <a:chExt cx="589" cy="1230"/>
          </a:xfrm>
        </p:grpSpPr>
        <p:sp>
          <p:nvSpPr>
            <p:cNvPr id="106" name="Freeform 25"/>
            <p:cNvSpPr>
              <a:spLocks/>
            </p:cNvSpPr>
            <p:nvPr/>
          </p:nvSpPr>
          <p:spPr bwMode="auto">
            <a:xfrm>
              <a:off x="776" y="2696"/>
              <a:ext cx="16" cy="447"/>
            </a:xfrm>
            <a:custGeom>
              <a:avLst/>
              <a:gdLst>
                <a:gd name="T0" fmla="*/ 0 w 9"/>
                <a:gd name="T1" fmla="*/ 0 h 252"/>
                <a:gd name="T2" fmla="*/ 2799596 w 9"/>
                <a:gd name="T3" fmla="*/ 56194258 h 252"/>
                <a:gd name="T4" fmla="*/ 8848099 w 9"/>
                <a:gd name="T5" fmla="*/ 121434062 h 252"/>
                <a:gd name="T6" fmla="*/ 0 w 9"/>
                <a:gd name="T7" fmla="*/ 237336849 h 2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52"/>
                <a:gd name="T14" fmla="*/ 9 w 9"/>
                <a:gd name="T15" fmla="*/ 252 h 2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52">
                  <a:moveTo>
                    <a:pt x="0" y="0"/>
                  </a:moveTo>
                  <a:cubicBezTo>
                    <a:pt x="1" y="19"/>
                    <a:pt x="2" y="39"/>
                    <a:pt x="3" y="60"/>
                  </a:cubicBezTo>
                  <a:cubicBezTo>
                    <a:pt x="4" y="81"/>
                    <a:pt x="9" y="97"/>
                    <a:pt x="9" y="129"/>
                  </a:cubicBezTo>
                  <a:cubicBezTo>
                    <a:pt x="9" y="161"/>
                    <a:pt x="4" y="206"/>
                    <a:pt x="0" y="25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07" name="Oval 26"/>
            <p:cNvSpPr>
              <a:spLocks noChangeArrowheads="1"/>
            </p:cNvSpPr>
            <p:nvPr/>
          </p:nvSpPr>
          <p:spPr bwMode="auto">
            <a:xfrm>
              <a:off x="710" y="2456"/>
              <a:ext cx="175" cy="234"/>
            </a:xfrm>
            <a:prstGeom prst="ellipse">
              <a:avLst/>
            </a:prstGeom>
            <a:solidFill>
              <a:srgbClr val="C0C0C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08" name="Freeform 27"/>
            <p:cNvSpPr>
              <a:spLocks/>
            </p:cNvSpPr>
            <p:nvPr/>
          </p:nvSpPr>
          <p:spPr bwMode="auto">
            <a:xfrm>
              <a:off x="617" y="2893"/>
              <a:ext cx="170" cy="207"/>
            </a:xfrm>
            <a:custGeom>
              <a:avLst/>
              <a:gdLst>
                <a:gd name="T0" fmla="*/ 86810671 w 96"/>
                <a:gd name="T1" fmla="*/ 0 h 117"/>
                <a:gd name="T2" fmla="*/ 0 w 96"/>
                <a:gd name="T3" fmla="*/ 40124827 h 117"/>
                <a:gd name="T4" fmla="*/ 81250426 w 96"/>
                <a:gd name="T5" fmla="*/ 103506625 h 117"/>
                <a:gd name="T6" fmla="*/ 0 60000 65536"/>
                <a:gd name="T7" fmla="*/ 0 60000 65536"/>
                <a:gd name="T8" fmla="*/ 0 60000 65536"/>
                <a:gd name="T9" fmla="*/ 0 w 96"/>
                <a:gd name="T10" fmla="*/ 0 h 117"/>
                <a:gd name="T11" fmla="*/ 96 w 96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117">
                  <a:moveTo>
                    <a:pt x="96" y="0"/>
                  </a:moveTo>
                  <a:lnTo>
                    <a:pt x="0" y="45"/>
                  </a:lnTo>
                  <a:lnTo>
                    <a:pt x="90" y="117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09" name="Freeform 28"/>
            <p:cNvSpPr>
              <a:spLocks/>
            </p:cNvSpPr>
            <p:nvPr/>
          </p:nvSpPr>
          <p:spPr bwMode="auto">
            <a:xfrm rot="371417" flipH="1">
              <a:off x="690" y="3141"/>
              <a:ext cx="131" cy="500"/>
            </a:xfrm>
            <a:custGeom>
              <a:avLst/>
              <a:gdLst>
                <a:gd name="T0" fmla="*/ 40922301 w 74"/>
                <a:gd name="T1" fmla="*/ 0 h 282"/>
                <a:gd name="T2" fmla="*/ 0 w 74"/>
                <a:gd name="T3" fmla="*/ 110013938 h 282"/>
                <a:gd name="T4" fmla="*/ 66535312 w 74"/>
                <a:gd name="T5" fmla="*/ 262947177 h 282"/>
                <a:gd name="T6" fmla="*/ 0 60000 65536"/>
                <a:gd name="T7" fmla="*/ 0 60000 65536"/>
                <a:gd name="T8" fmla="*/ 0 60000 65536"/>
                <a:gd name="T9" fmla="*/ 0 w 74"/>
                <a:gd name="T10" fmla="*/ 0 h 282"/>
                <a:gd name="T11" fmla="*/ 74 w 74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282">
                  <a:moveTo>
                    <a:pt x="46" y="0"/>
                  </a:moveTo>
                  <a:lnTo>
                    <a:pt x="0" y="118"/>
                  </a:lnTo>
                  <a:lnTo>
                    <a:pt x="74" y="2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10" name="Freeform 29"/>
            <p:cNvSpPr>
              <a:spLocks/>
            </p:cNvSpPr>
            <p:nvPr/>
          </p:nvSpPr>
          <p:spPr bwMode="auto">
            <a:xfrm>
              <a:off x="775" y="3145"/>
              <a:ext cx="142" cy="501"/>
            </a:xfrm>
            <a:custGeom>
              <a:avLst/>
              <a:gdLst>
                <a:gd name="T0" fmla="*/ 0 w 80"/>
                <a:gd name="T1" fmla="*/ 0 h 282"/>
                <a:gd name="T2" fmla="*/ 76444790 w 80"/>
                <a:gd name="T3" fmla="*/ 146434690 h 282"/>
                <a:gd name="T4" fmla="*/ 26987494 w 80"/>
                <a:gd name="T5" fmla="*/ 275599853 h 282"/>
                <a:gd name="T6" fmla="*/ 0 60000 65536"/>
                <a:gd name="T7" fmla="*/ 0 60000 65536"/>
                <a:gd name="T8" fmla="*/ 0 60000 65536"/>
                <a:gd name="T9" fmla="*/ 0 w 80"/>
                <a:gd name="T10" fmla="*/ 0 h 282"/>
                <a:gd name="T11" fmla="*/ 80 w 80"/>
                <a:gd name="T12" fmla="*/ 282 h 2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" h="282">
                  <a:moveTo>
                    <a:pt x="0" y="0"/>
                  </a:moveTo>
                  <a:lnTo>
                    <a:pt x="80" y="150"/>
                  </a:lnTo>
                  <a:lnTo>
                    <a:pt x="28" y="2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11" name="Freeform 30"/>
            <p:cNvSpPr>
              <a:spLocks/>
            </p:cNvSpPr>
            <p:nvPr/>
          </p:nvSpPr>
          <p:spPr bwMode="auto">
            <a:xfrm>
              <a:off x="666" y="3097"/>
              <a:ext cx="110" cy="78"/>
            </a:xfrm>
            <a:custGeom>
              <a:avLst/>
              <a:gdLst>
                <a:gd name="T0" fmla="*/ 57764960 w 62"/>
                <a:gd name="T1" fmla="*/ 4715643 h 44"/>
                <a:gd name="T2" fmla="*/ 39143625 w 62"/>
                <a:gd name="T3" fmla="*/ 1970801 h 44"/>
                <a:gd name="T4" fmla="*/ 7443453 w 62"/>
                <a:gd name="T5" fmla="*/ 15695147 h 44"/>
                <a:gd name="T6" fmla="*/ 1130520 w 62"/>
                <a:gd name="T7" fmla="*/ 35128848 h 44"/>
                <a:gd name="T8" fmla="*/ 12435387 w 62"/>
                <a:gd name="T9" fmla="*/ 39844216 h 44"/>
                <a:gd name="T10" fmla="*/ 43535591 w 62"/>
                <a:gd name="T11" fmla="*/ 28669606 h 44"/>
                <a:gd name="T12" fmla="*/ 57764960 w 62"/>
                <a:gd name="T13" fmla="*/ 4715643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44"/>
                <a:gd name="T23" fmla="*/ 62 w 62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44">
                  <a:moveTo>
                    <a:pt x="61" y="5"/>
                  </a:moveTo>
                  <a:cubicBezTo>
                    <a:pt x="60" y="0"/>
                    <a:pt x="50" y="0"/>
                    <a:pt x="41" y="2"/>
                  </a:cubicBezTo>
                  <a:cubicBezTo>
                    <a:pt x="32" y="4"/>
                    <a:pt x="15" y="11"/>
                    <a:pt x="8" y="17"/>
                  </a:cubicBezTo>
                  <a:cubicBezTo>
                    <a:pt x="1" y="23"/>
                    <a:pt x="0" y="34"/>
                    <a:pt x="1" y="38"/>
                  </a:cubicBezTo>
                  <a:cubicBezTo>
                    <a:pt x="2" y="42"/>
                    <a:pt x="6" y="44"/>
                    <a:pt x="13" y="43"/>
                  </a:cubicBezTo>
                  <a:cubicBezTo>
                    <a:pt x="20" y="42"/>
                    <a:pt x="38" y="37"/>
                    <a:pt x="46" y="31"/>
                  </a:cubicBezTo>
                  <a:cubicBezTo>
                    <a:pt x="54" y="25"/>
                    <a:pt x="62" y="10"/>
                    <a:pt x="61" y="5"/>
                  </a:cubicBezTo>
                  <a:close/>
                </a:path>
              </a:pathLst>
            </a:custGeom>
            <a:solidFill>
              <a:srgbClr val="C0C0C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grpSp>
          <p:nvGrpSpPr>
            <p:cNvPr id="114" name="Group 31"/>
            <p:cNvGrpSpPr>
              <a:grpSpLocks/>
            </p:cNvGrpSpPr>
            <p:nvPr/>
          </p:nvGrpSpPr>
          <p:grpSpPr bwMode="auto">
            <a:xfrm>
              <a:off x="803" y="2878"/>
              <a:ext cx="403" cy="165"/>
              <a:chOff x="1366" y="3089"/>
              <a:chExt cx="227" cy="93"/>
            </a:xfrm>
          </p:grpSpPr>
          <p:sp>
            <p:nvSpPr>
              <p:cNvPr id="117" name="Freeform 32"/>
              <p:cNvSpPr>
                <a:spLocks/>
              </p:cNvSpPr>
              <p:nvPr/>
            </p:nvSpPr>
            <p:spPr bwMode="auto">
              <a:xfrm>
                <a:off x="1432" y="3139"/>
                <a:ext cx="98" cy="34"/>
              </a:xfrm>
              <a:custGeom>
                <a:avLst/>
                <a:gdLst>
                  <a:gd name="T0" fmla="*/ 0 w 118"/>
                  <a:gd name="T1" fmla="*/ 2 h 42"/>
                  <a:gd name="T2" fmla="*/ 2 w 118"/>
                  <a:gd name="T3" fmla="*/ 2 h 42"/>
                  <a:gd name="T4" fmla="*/ 2 w 11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118"/>
                  <a:gd name="T10" fmla="*/ 0 h 42"/>
                  <a:gd name="T11" fmla="*/ 118 w 11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8" h="42">
                    <a:moveTo>
                      <a:pt x="0" y="42"/>
                    </a:moveTo>
                    <a:cubicBezTo>
                      <a:pt x="24" y="30"/>
                      <a:pt x="48" y="19"/>
                      <a:pt x="68" y="12"/>
                    </a:cubicBezTo>
                    <a:cubicBezTo>
                      <a:pt x="88" y="5"/>
                      <a:pt x="110" y="2"/>
                      <a:pt x="118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33"/>
              <p:cNvSpPr>
                <a:spLocks/>
              </p:cNvSpPr>
              <p:nvPr/>
            </p:nvSpPr>
            <p:spPr bwMode="auto">
              <a:xfrm>
                <a:off x="1527" y="3093"/>
                <a:ext cx="66" cy="49"/>
              </a:xfrm>
              <a:custGeom>
                <a:avLst/>
                <a:gdLst>
                  <a:gd name="T0" fmla="*/ 3 w 66"/>
                  <a:gd name="T1" fmla="*/ 45 h 49"/>
                  <a:gd name="T2" fmla="*/ 26 w 66"/>
                  <a:gd name="T3" fmla="*/ 48 h 49"/>
                  <a:gd name="T4" fmla="*/ 54 w 66"/>
                  <a:gd name="T5" fmla="*/ 37 h 49"/>
                  <a:gd name="T6" fmla="*/ 66 w 66"/>
                  <a:gd name="T7" fmla="*/ 15 h 49"/>
                  <a:gd name="T8" fmla="*/ 56 w 66"/>
                  <a:gd name="T9" fmla="*/ 1 h 49"/>
                  <a:gd name="T10" fmla="*/ 26 w 66"/>
                  <a:gd name="T11" fmla="*/ 7 h 49"/>
                  <a:gd name="T12" fmla="*/ 8 w 66"/>
                  <a:gd name="T13" fmla="*/ 25 h 49"/>
                  <a:gd name="T14" fmla="*/ 3 w 66"/>
                  <a:gd name="T15" fmla="*/ 45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9"/>
                  <a:gd name="T26" fmla="*/ 66 w 66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9">
                    <a:moveTo>
                      <a:pt x="3" y="45"/>
                    </a:moveTo>
                    <a:cubicBezTo>
                      <a:pt x="6" y="49"/>
                      <a:pt x="18" y="49"/>
                      <a:pt x="26" y="48"/>
                    </a:cubicBezTo>
                    <a:cubicBezTo>
                      <a:pt x="34" y="47"/>
                      <a:pt x="47" y="42"/>
                      <a:pt x="54" y="37"/>
                    </a:cubicBezTo>
                    <a:cubicBezTo>
                      <a:pt x="61" y="32"/>
                      <a:pt x="66" y="21"/>
                      <a:pt x="66" y="15"/>
                    </a:cubicBezTo>
                    <a:cubicBezTo>
                      <a:pt x="66" y="9"/>
                      <a:pt x="63" y="2"/>
                      <a:pt x="56" y="1"/>
                    </a:cubicBezTo>
                    <a:cubicBezTo>
                      <a:pt x="49" y="0"/>
                      <a:pt x="34" y="3"/>
                      <a:pt x="26" y="7"/>
                    </a:cubicBezTo>
                    <a:cubicBezTo>
                      <a:pt x="18" y="11"/>
                      <a:pt x="13" y="19"/>
                      <a:pt x="8" y="25"/>
                    </a:cubicBezTo>
                    <a:cubicBezTo>
                      <a:pt x="3" y="31"/>
                      <a:pt x="0" y="41"/>
                      <a:pt x="3" y="45"/>
                    </a:cubicBezTo>
                    <a:close/>
                  </a:path>
                </a:pathLst>
              </a:custGeom>
              <a:solidFill>
                <a:srgbClr val="C0C0C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Line 34"/>
              <p:cNvSpPr>
                <a:spLocks noChangeShapeType="1"/>
              </p:cNvSpPr>
              <p:nvPr/>
            </p:nvSpPr>
            <p:spPr bwMode="auto">
              <a:xfrm rot="-879080">
                <a:off x="1366" y="3089"/>
                <a:ext cx="54" cy="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5" name="Freeform 35"/>
            <p:cNvSpPr>
              <a:spLocks/>
            </p:cNvSpPr>
            <p:nvPr/>
          </p:nvSpPr>
          <p:spPr bwMode="auto">
            <a:xfrm>
              <a:off x="816" y="3628"/>
              <a:ext cx="125" cy="58"/>
            </a:xfrm>
            <a:custGeom>
              <a:avLst/>
              <a:gdLst>
                <a:gd name="T0" fmla="*/ 0 w 125"/>
                <a:gd name="T1" fmla="*/ 2 h 76"/>
                <a:gd name="T2" fmla="*/ 14 w 125"/>
                <a:gd name="T3" fmla="*/ 2 h 76"/>
                <a:gd name="T4" fmla="*/ 76 w 125"/>
                <a:gd name="T5" fmla="*/ 2 h 76"/>
                <a:gd name="T6" fmla="*/ 118 w 125"/>
                <a:gd name="T7" fmla="*/ 2 h 76"/>
                <a:gd name="T8" fmla="*/ 120 w 125"/>
                <a:gd name="T9" fmla="*/ 2 h 76"/>
                <a:gd name="T10" fmla="*/ 88 w 125"/>
                <a:gd name="T11" fmla="*/ 2 h 76"/>
                <a:gd name="T12" fmla="*/ 46 w 125"/>
                <a:gd name="T13" fmla="*/ 2 h 76"/>
                <a:gd name="T14" fmla="*/ 12 w 125"/>
                <a:gd name="T15" fmla="*/ 2 h 76"/>
                <a:gd name="T16" fmla="*/ 0 w 125"/>
                <a:gd name="T17" fmla="*/ 2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76"/>
                <a:gd name="T29" fmla="*/ 125 w 125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76">
                  <a:moveTo>
                    <a:pt x="0" y="38"/>
                  </a:moveTo>
                  <a:cubicBezTo>
                    <a:pt x="0" y="29"/>
                    <a:pt x="1" y="14"/>
                    <a:pt x="14" y="8"/>
                  </a:cubicBezTo>
                  <a:cubicBezTo>
                    <a:pt x="27" y="2"/>
                    <a:pt x="59" y="0"/>
                    <a:pt x="76" y="2"/>
                  </a:cubicBezTo>
                  <a:cubicBezTo>
                    <a:pt x="93" y="4"/>
                    <a:pt x="111" y="13"/>
                    <a:pt x="118" y="20"/>
                  </a:cubicBezTo>
                  <a:cubicBezTo>
                    <a:pt x="125" y="27"/>
                    <a:pt x="125" y="37"/>
                    <a:pt x="120" y="46"/>
                  </a:cubicBezTo>
                  <a:cubicBezTo>
                    <a:pt x="115" y="55"/>
                    <a:pt x="100" y="68"/>
                    <a:pt x="88" y="72"/>
                  </a:cubicBezTo>
                  <a:cubicBezTo>
                    <a:pt x="76" y="76"/>
                    <a:pt x="59" y="73"/>
                    <a:pt x="46" y="72"/>
                  </a:cubicBezTo>
                  <a:cubicBezTo>
                    <a:pt x="33" y="71"/>
                    <a:pt x="20" y="70"/>
                    <a:pt x="12" y="64"/>
                  </a:cubicBezTo>
                  <a:cubicBezTo>
                    <a:pt x="4" y="58"/>
                    <a:pt x="0" y="47"/>
                    <a:pt x="0" y="38"/>
                  </a:cubicBezTo>
                  <a:close/>
                </a:path>
              </a:pathLst>
            </a:custGeom>
            <a:solidFill>
              <a:srgbClr val="96969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16" name="Freeform 36"/>
            <p:cNvSpPr>
              <a:spLocks/>
            </p:cNvSpPr>
            <p:nvPr/>
          </p:nvSpPr>
          <p:spPr bwMode="auto">
            <a:xfrm>
              <a:off x="642" y="3628"/>
              <a:ext cx="125" cy="58"/>
            </a:xfrm>
            <a:custGeom>
              <a:avLst/>
              <a:gdLst>
                <a:gd name="T0" fmla="*/ 0 w 125"/>
                <a:gd name="T1" fmla="*/ 2 h 76"/>
                <a:gd name="T2" fmla="*/ 14 w 125"/>
                <a:gd name="T3" fmla="*/ 2 h 76"/>
                <a:gd name="T4" fmla="*/ 76 w 125"/>
                <a:gd name="T5" fmla="*/ 2 h 76"/>
                <a:gd name="T6" fmla="*/ 118 w 125"/>
                <a:gd name="T7" fmla="*/ 2 h 76"/>
                <a:gd name="T8" fmla="*/ 120 w 125"/>
                <a:gd name="T9" fmla="*/ 2 h 76"/>
                <a:gd name="T10" fmla="*/ 88 w 125"/>
                <a:gd name="T11" fmla="*/ 2 h 76"/>
                <a:gd name="T12" fmla="*/ 46 w 125"/>
                <a:gd name="T13" fmla="*/ 2 h 76"/>
                <a:gd name="T14" fmla="*/ 12 w 125"/>
                <a:gd name="T15" fmla="*/ 2 h 76"/>
                <a:gd name="T16" fmla="*/ 0 w 125"/>
                <a:gd name="T17" fmla="*/ 2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"/>
                <a:gd name="T28" fmla="*/ 0 h 76"/>
                <a:gd name="T29" fmla="*/ 125 w 125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" h="76">
                  <a:moveTo>
                    <a:pt x="0" y="38"/>
                  </a:moveTo>
                  <a:cubicBezTo>
                    <a:pt x="0" y="29"/>
                    <a:pt x="1" y="14"/>
                    <a:pt x="14" y="8"/>
                  </a:cubicBezTo>
                  <a:cubicBezTo>
                    <a:pt x="27" y="2"/>
                    <a:pt x="59" y="0"/>
                    <a:pt x="76" y="2"/>
                  </a:cubicBezTo>
                  <a:cubicBezTo>
                    <a:pt x="93" y="4"/>
                    <a:pt x="111" y="13"/>
                    <a:pt x="118" y="20"/>
                  </a:cubicBezTo>
                  <a:cubicBezTo>
                    <a:pt x="125" y="27"/>
                    <a:pt x="125" y="37"/>
                    <a:pt x="120" y="46"/>
                  </a:cubicBezTo>
                  <a:cubicBezTo>
                    <a:pt x="115" y="55"/>
                    <a:pt x="100" y="68"/>
                    <a:pt x="88" y="72"/>
                  </a:cubicBezTo>
                  <a:cubicBezTo>
                    <a:pt x="76" y="76"/>
                    <a:pt x="59" y="73"/>
                    <a:pt x="46" y="72"/>
                  </a:cubicBezTo>
                  <a:cubicBezTo>
                    <a:pt x="33" y="71"/>
                    <a:pt x="20" y="70"/>
                    <a:pt x="12" y="64"/>
                  </a:cubicBezTo>
                  <a:cubicBezTo>
                    <a:pt x="4" y="58"/>
                    <a:pt x="0" y="47"/>
                    <a:pt x="0" y="38"/>
                  </a:cubicBezTo>
                  <a:close/>
                </a:path>
              </a:pathLst>
            </a:custGeom>
            <a:solidFill>
              <a:srgbClr val="96969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3" grpId="0" animBg="1"/>
      <p:bldP spid="4" grpId="0" animBg="1"/>
      <p:bldP spid="5" grpId="0" animBg="1"/>
      <p:bldP spid="14" grpId="0" animBg="1"/>
      <p:bldP spid="56" grpId="0" animBg="1"/>
      <p:bldP spid="113" grpId="0" animBg="1"/>
      <p:bldP spid="82" grpId="0"/>
      <p:bldP spid="92" grpId="0" animBg="1"/>
      <p:bldP spid="92" grpId="1" animBg="1"/>
      <p:bldP spid="84" grpId="0"/>
      <p:bldP spid="93" grpId="0" animBg="1"/>
      <p:bldP spid="93" grpId="1" animBg="1"/>
      <p:bldP spid="112" grpId="0" animBg="1"/>
      <p:bldP spid="85" grpId="0" animBg="1"/>
      <p:bldP spid="85" grpId="1" animBg="1"/>
      <p:bldP spid="75" grpId="0" animBg="1"/>
      <p:bldP spid="76" grpId="0" animBg="1"/>
      <p:bldP spid="76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106905" y="1130968"/>
            <a:ext cx="6942221" cy="5486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0050" name="Oval 2"/>
          <p:cNvSpPr>
            <a:spLocks noChangeArrowheads="1"/>
          </p:cNvSpPr>
          <p:nvPr/>
        </p:nvSpPr>
        <p:spPr bwMode="auto">
          <a:xfrm>
            <a:off x="2833688" y="1695450"/>
            <a:ext cx="4416425" cy="44164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99038" y="1736725"/>
            <a:ext cx="0" cy="4365625"/>
            <a:chOff x="3270" y="806"/>
            <a:chExt cx="0" cy="2750"/>
          </a:xfrm>
        </p:grpSpPr>
        <p:sp>
          <p:nvSpPr>
            <p:cNvPr id="176135" name="Line 4"/>
            <p:cNvSpPr>
              <a:spLocks noChangeShapeType="1"/>
            </p:cNvSpPr>
            <p:nvPr/>
          </p:nvSpPr>
          <p:spPr bwMode="auto">
            <a:xfrm>
              <a:off x="3270" y="806"/>
              <a:ext cx="0" cy="13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76136" name="Line 5"/>
            <p:cNvSpPr>
              <a:spLocks noChangeShapeType="1"/>
            </p:cNvSpPr>
            <p:nvPr/>
          </p:nvSpPr>
          <p:spPr bwMode="auto">
            <a:xfrm>
              <a:off x="3270" y="2183"/>
              <a:ext cx="0" cy="137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4673600" y="1355725"/>
            <a:ext cx="676275" cy="676275"/>
          </a:xfrm>
          <a:prstGeom prst="ellipse">
            <a:avLst/>
          </a:prstGeom>
          <a:solidFill>
            <a:srgbClr val="99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30055" name="Oval 7"/>
          <p:cNvSpPr>
            <a:spLocks noChangeArrowheads="1"/>
          </p:cNvSpPr>
          <p:nvPr/>
        </p:nvSpPr>
        <p:spPr bwMode="auto">
          <a:xfrm>
            <a:off x="4672013" y="1355725"/>
            <a:ext cx="676275" cy="676275"/>
          </a:xfrm>
          <a:prstGeom prst="ellipse">
            <a:avLst/>
          </a:prstGeom>
          <a:solidFill>
            <a:srgbClr val="99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54063"/>
          </a:xfrm>
          <a:prstGeom prst="rect">
            <a:avLst/>
          </a:prstGeom>
          <a:solidFill>
            <a:srgbClr val="1B1B6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s-ES" sz="4400" b="1" kern="0">
                <a:solidFill>
                  <a:srgbClr val="FFFF00"/>
                </a:solidFill>
                <a:latin typeface="Calibri" pitchFamily="34" charset="0"/>
                <a:ea typeface="+mj-ea"/>
                <a:cs typeface="Times New Roman" pitchFamily="18" charset="0"/>
              </a:rPr>
              <a:t>4. </a:t>
            </a:r>
            <a:r>
              <a:rPr lang="es-ES" sz="3200" b="1" kern="0">
                <a:solidFill>
                  <a:srgbClr val="FFFF00"/>
                </a:solidFill>
                <a:latin typeface="Calibri" pitchFamily="34" charset="0"/>
                <a:ea typeface="+mj-ea"/>
                <a:cs typeface="Times New Roman" pitchFamily="18" charset="0"/>
              </a:rPr>
              <a:t>¿Por qué no cae la Luna sobre la Tierra?</a:t>
            </a:r>
            <a:endParaRPr lang="es-ES" sz="3200" b="1" kern="0" dirty="0">
              <a:solidFill>
                <a:srgbClr val="FFFF00"/>
              </a:solidFill>
              <a:latin typeface="Calibri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00011" y="1323474"/>
            <a:ext cx="172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Calibri" pitchFamily="34" charset="0"/>
                <a:cs typeface="Calibri" pitchFamily="34" charset="0"/>
              </a:rPr>
              <a:t>Espera…</a:t>
            </a:r>
            <a:endParaRPr lang="es-ES_tradnl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0555E-6 C 0.13334 4.00555E-6 0.24202 0.14454 0.24202 0.32238 C 0.24202 0.5 0.13334 0.64477 -2.22222E-6 0.64477 C -0.1335 0.64477 -0.24201 0.5 -0.24201 0.32238 C -0.24201 0.14454 -0.1335 4.00555E-6 -2.22222E-6 4.00555E-6 Z " pathEditMode="relative" rAng="0" ptsTypes="fffff">
                                      <p:cBhvr>
                                        <p:cTn id="14" dur="2000" spd="-1000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7.40741E-7 L -0.35833 -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  <p:bldP spid="130054" grpId="0" animBg="1"/>
      <p:bldP spid="130054" grpId="1" animBg="1"/>
      <p:bldP spid="130054" grpId="2" animBg="1"/>
      <p:bldP spid="130055" grpId="0" animBg="1"/>
      <p:bldP spid="130055" grpId="1" animBg="1"/>
      <p:bldP spid="9" grpId="0"/>
      <p:bldP spid="9" grpId="1"/>
      <p:bldP spid="9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Oval 2"/>
          <p:cNvSpPr>
            <a:spLocks noChangeArrowheads="1"/>
          </p:cNvSpPr>
          <p:nvPr/>
        </p:nvSpPr>
        <p:spPr bwMode="auto">
          <a:xfrm>
            <a:off x="2052638" y="563897"/>
            <a:ext cx="5207000" cy="5207000"/>
          </a:xfrm>
          <a:prstGeom prst="ellips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>
              <a:solidFill>
                <a:srgbClr val="000000"/>
              </a:solidFill>
            </a:endParaRP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3930650" y="2468897"/>
          <a:ext cx="1393825" cy="1393825"/>
        </p:xfrm>
        <a:graphic>
          <a:graphicData uri="http://schemas.openxmlformats.org/presentationml/2006/ole">
            <p:oleObj spid="_x0000_s14338" name="Fotografía de Photo Editor" r:id="rId3" imgW="3048426" imgH="3048426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54475" y="151147"/>
            <a:ext cx="911225" cy="863600"/>
            <a:chOff x="0" y="1692"/>
            <a:chExt cx="867" cy="822"/>
          </a:xfrm>
        </p:grpSpPr>
        <p:grpSp>
          <p:nvGrpSpPr>
            <p:cNvPr id="14369" name="Group 5"/>
            <p:cNvGrpSpPr>
              <a:grpSpLocks/>
            </p:cNvGrpSpPr>
            <p:nvPr/>
          </p:nvGrpSpPr>
          <p:grpSpPr bwMode="auto">
            <a:xfrm>
              <a:off x="0" y="1692"/>
              <a:ext cx="858" cy="803"/>
              <a:chOff x="340" y="436"/>
              <a:chExt cx="1357" cy="1270"/>
            </a:xfrm>
          </p:grpSpPr>
          <p:pic>
            <p:nvPicPr>
              <p:cNvPr id="14371" name="Picture 6" descr="3369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20202"/>
                  </a:clrFrom>
                  <a:clrTo>
                    <a:srgbClr val="02020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1" y="436"/>
                <a:ext cx="1266" cy="1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72" name="Rectangle 7"/>
              <p:cNvSpPr>
                <a:spLocks noChangeArrowheads="1"/>
              </p:cNvSpPr>
              <p:nvPr/>
            </p:nvSpPr>
            <p:spPr bwMode="auto">
              <a:xfrm>
                <a:off x="340" y="1616"/>
                <a:ext cx="453" cy="9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70" name="Rectangle 8"/>
            <p:cNvSpPr>
              <a:spLocks noChangeArrowheads="1"/>
            </p:cNvSpPr>
            <p:nvPr/>
          </p:nvSpPr>
          <p:spPr bwMode="auto">
            <a:xfrm>
              <a:off x="782" y="2454"/>
              <a:ext cx="85" cy="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168525" y="151147"/>
            <a:ext cx="911225" cy="863600"/>
            <a:chOff x="0" y="1692"/>
            <a:chExt cx="867" cy="822"/>
          </a:xfrm>
        </p:grpSpPr>
        <p:grpSp>
          <p:nvGrpSpPr>
            <p:cNvPr id="14365" name="Group 10"/>
            <p:cNvGrpSpPr>
              <a:grpSpLocks/>
            </p:cNvGrpSpPr>
            <p:nvPr/>
          </p:nvGrpSpPr>
          <p:grpSpPr bwMode="auto">
            <a:xfrm>
              <a:off x="0" y="1692"/>
              <a:ext cx="858" cy="803"/>
              <a:chOff x="340" y="436"/>
              <a:chExt cx="1357" cy="1270"/>
            </a:xfrm>
          </p:grpSpPr>
          <p:pic>
            <p:nvPicPr>
              <p:cNvPr id="14367" name="Picture 11" descr="3369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20202"/>
                  </a:clrFrom>
                  <a:clrTo>
                    <a:srgbClr val="02020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1" y="436"/>
                <a:ext cx="1266" cy="1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8" name="Rectangle 12"/>
              <p:cNvSpPr>
                <a:spLocks noChangeArrowheads="1"/>
              </p:cNvSpPr>
              <p:nvPr/>
            </p:nvSpPr>
            <p:spPr bwMode="auto">
              <a:xfrm>
                <a:off x="340" y="1616"/>
                <a:ext cx="453" cy="9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66" name="Rectangle 13"/>
            <p:cNvSpPr>
              <a:spLocks noChangeArrowheads="1"/>
            </p:cNvSpPr>
            <p:nvPr/>
          </p:nvSpPr>
          <p:spPr bwMode="auto">
            <a:xfrm>
              <a:off x="782" y="2454"/>
              <a:ext cx="85" cy="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31086" name="Line 14"/>
          <p:cNvSpPr>
            <a:spLocks noChangeShapeType="1"/>
          </p:cNvSpPr>
          <p:nvPr/>
        </p:nvSpPr>
        <p:spPr bwMode="auto">
          <a:xfrm>
            <a:off x="2673350" y="565484"/>
            <a:ext cx="644525" cy="850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547938" y="673434"/>
            <a:ext cx="911225" cy="863600"/>
            <a:chOff x="0" y="1692"/>
            <a:chExt cx="867" cy="822"/>
          </a:xfrm>
        </p:grpSpPr>
        <p:grpSp>
          <p:nvGrpSpPr>
            <p:cNvPr id="14361" name="Group 16"/>
            <p:cNvGrpSpPr>
              <a:grpSpLocks/>
            </p:cNvGrpSpPr>
            <p:nvPr/>
          </p:nvGrpSpPr>
          <p:grpSpPr bwMode="auto">
            <a:xfrm>
              <a:off x="0" y="1692"/>
              <a:ext cx="858" cy="803"/>
              <a:chOff x="340" y="436"/>
              <a:chExt cx="1357" cy="1270"/>
            </a:xfrm>
          </p:grpSpPr>
          <p:pic>
            <p:nvPicPr>
              <p:cNvPr id="14363" name="Picture 17" descr="3369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20202"/>
                  </a:clrFrom>
                  <a:clrTo>
                    <a:srgbClr val="02020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1" y="436"/>
                <a:ext cx="1266" cy="1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4" name="Rectangle 18"/>
              <p:cNvSpPr>
                <a:spLocks noChangeArrowheads="1"/>
              </p:cNvSpPr>
              <p:nvPr/>
            </p:nvSpPr>
            <p:spPr bwMode="auto">
              <a:xfrm>
                <a:off x="340" y="1616"/>
                <a:ext cx="453" cy="9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62" name="Rectangle 19"/>
            <p:cNvSpPr>
              <a:spLocks noChangeArrowheads="1"/>
            </p:cNvSpPr>
            <p:nvPr/>
          </p:nvSpPr>
          <p:spPr bwMode="auto">
            <a:xfrm>
              <a:off x="782" y="2454"/>
              <a:ext cx="85" cy="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4051300" y="151147"/>
            <a:ext cx="911225" cy="863600"/>
            <a:chOff x="0" y="1692"/>
            <a:chExt cx="867" cy="822"/>
          </a:xfrm>
        </p:grpSpPr>
        <p:grpSp>
          <p:nvGrpSpPr>
            <p:cNvPr id="14357" name="Group 21"/>
            <p:cNvGrpSpPr>
              <a:grpSpLocks/>
            </p:cNvGrpSpPr>
            <p:nvPr/>
          </p:nvGrpSpPr>
          <p:grpSpPr bwMode="auto">
            <a:xfrm>
              <a:off x="0" y="1692"/>
              <a:ext cx="858" cy="803"/>
              <a:chOff x="340" y="436"/>
              <a:chExt cx="1357" cy="1270"/>
            </a:xfrm>
          </p:grpSpPr>
          <p:pic>
            <p:nvPicPr>
              <p:cNvPr id="14359" name="Picture 22" descr="3369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20202"/>
                  </a:clrFrom>
                  <a:clrTo>
                    <a:srgbClr val="02020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1" y="436"/>
                <a:ext cx="1266" cy="1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0" name="Rectangle 23"/>
              <p:cNvSpPr>
                <a:spLocks noChangeArrowheads="1"/>
              </p:cNvSpPr>
              <p:nvPr/>
            </p:nvSpPr>
            <p:spPr bwMode="auto">
              <a:xfrm>
                <a:off x="340" y="1616"/>
                <a:ext cx="453" cy="9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58" name="Rectangle 24"/>
            <p:cNvSpPr>
              <a:spLocks noChangeArrowheads="1"/>
            </p:cNvSpPr>
            <p:nvPr/>
          </p:nvSpPr>
          <p:spPr bwMode="auto">
            <a:xfrm>
              <a:off x="782" y="2454"/>
              <a:ext cx="85" cy="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674813" y="1883109"/>
            <a:ext cx="911225" cy="863600"/>
            <a:chOff x="0" y="1692"/>
            <a:chExt cx="867" cy="822"/>
          </a:xfrm>
        </p:grpSpPr>
        <p:grpSp>
          <p:nvGrpSpPr>
            <p:cNvPr id="14353" name="Group 26"/>
            <p:cNvGrpSpPr>
              <a:grpSpLocks/>
            </p:cNvGrpSpPr>
            <p:nvPr/>
          </p:nvGrpSpPr>
          <p:grpSpPr bwMode="auto">
            <a:xfrm>
              <a:off x="0" y="1692"/>
              <a:ext cx="858" cy="803"/>
              <a:chOff x="340" y="436"/>
              <a:chExt cx="1357" cy="1270"/>
            </a:xfrm>
          </p:grpSpPr>
          <p:pic>
            <p:nvPicPr>
              <p:cNvPr id="14355" name="Picture 27" descr="3369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20202"/>
                  </a:clrFrom>
                  <a:clrTo>
                    <a:srgbClr val="02020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1" y="436"/>
                <a:ext cx="1266" cy="1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6" name="Rectangle 28"/>
              <p:cNvSpPr>
                <a:spLocks noChangeArrowheads="1"/>
              </p:cNvSpPr>
              <p:nvPr/>
            </p:nvSpPr>
            <p:spPr bwMode="auto">
              <a:xfrm>
                <a:off x="340" y="1616"/>
                <a:ext cx="453" cy="9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54" name="Rectangle 29"/>
            <p:cNvSpPr>
              <a:spLocks noChangeArrowheads="1"/>
            </p:cNvSpPr>
            <p:nvPr/>
          </p:nvSpPr>
          <p:spPr bwMode="auto">
            <a:xfrm>
              <a:off x="782" y="2454"/>
              <a:ext cx="85" cy="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069975" y="1700547"/>
            <a:ext cx="911225" cy="863600"/>
            <a:chOff x="0" y="1692"/>
            <a:chExt cx="867" cy="822"/>
          </a:xfrm>
        </p:grpSpPr>
        <p:grpSp>
          <p:nvGrpSpPr>
            <p:cNvPr id="14349" name="Group 31"/>
            <p:cNvGrpSpPr>
              <a:grpSpLocks/>
            </p:cNvGrpSpPr>
            <p:nvPr/>
          </p:nvGrpSpPr>
          <p:grpSpPr bwMode="auto">
            <a:xfrm>
              <a:off x="0" y="1692"/>
              <a:ext cx="858" cy="803"/>
              <a:chOff x="340" y="436"/>
              <a:chExt cx="1357" cy="1270"/>
            </a:xfrm>
          </p:grpSpPr>
          <p:pic>
            <p:nvPicPr>
              <p:cNvPr id="14351" name="Picture 32" descr="3369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20202"/>
                  </a:clrFrom>
                  <a:clrTo>
                    <a:srgbClr val="02020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1" y="436"/>
                <a:ext cx="1266" cy="1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2" name="Rectangle 33"/>
              <p:cNvSpPr>
                <a:spLocks noChangeArrowheads="1"/>
              </p:cNvSpPr>
              <p:nvPr/>
            </p:nvSpPr>
            <p:spPr bwMode="auto">
              <a:xfrm>
                <a:off x="340" y="1616"/>
                <a:ext cx="453" cy="9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es-ES_tradnl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50" name="Rectangle 34"/>
            <p:cNvSpPr>
              <a:spLocks noChangeArrowheads="1"/>
            </p:cNvSpPr>
            <p:nvPr/>
          </p:nvSpPr>
          <p:spPr bwMode="auto">
            <a:xfrm>
              <a:off x="782" y="2454"/>
              <a:ext cx="85" cy="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31107" name="Line 35"/>
          <p:cNvSpPr>
            <a:spLocks noChangeShapeType="1"/>
          </p:cNvSpPr>
          <p:nvPr/>
        </p:nvSpPr>
        <p:spPr bwMode="auto">
          <a:xfrm rot="-2016601">
            <a:off x="1760538" y="1875172"/>
            <a:ext cx="644525" cy="850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36" name="35 CuadroTexto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Todo sucede como </a:t>
            </a:r>
            <a:r>
              <a:rPr lang="es-ES_tradnl" sz="1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si, </a:t>
            </a:r>
            <a:r>
              <a:rPr lang="es-ES_tradnl" sz="1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s-ES_tradnl" sz="1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 virtud de la inercia (*), la Luna tiende a salirse de su órbita pero es “devuelta” a esa órbita por la atracción gravitatoria ejercida por la Tierra.</a:t>
            </a:r>
          </a:p>
          <a:p>
            <a:r>
              <a:rPr lang="es-ES_tradnl" sz="1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(*) No olvidemos que la velocidad es en todo momento tangente a la trayectoria.</a:t>
            </a:r>
            <a:endParaRPr lang="es-ES_tradnl" sz="1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0" name="39 Grupo"/>
          <p:cNvGrpSpPr/>
          <p:nvPr/>
        </p:nvGrpSpPr>
        <p:grpSpPr>
          <a:xfrm>
            <a:off x="3717758" y="144379"/>
            <a:ext cx="842211" cy="461665"/>
            <a:chOff x="6304547" y="192505"/>
            <a:chExt cx="842211" cy="461665"/>
          </a:xfrm>
        </p:grpSpPr>
        <p:cxnSp>
          <p:nvCxnSpPr>
            <p:cNvPr id="38" name="37 Conector recto de flecha"/>
            <p:cNvCxnSpPr/>
            <p:nvPr/>
          </p:nvCxnSpPr>
          <p:spPr>
            <a:xfrm>
              <a:off x="6304547" y="589547"/>
              <a:ext cx="842211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CuadroTexto"/>
            <p:cNvSpPr txBox="1"/>
            <p:nvPr/>
          </p:nvSpPr>
          <p:spPr>
            <a:xfrm>
              <a:off x="6436895" y="192505"/>
              <a:ext cx="517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v</a:t>
              </a:r>
              <a:endParaRPr lang="es-ES_tradnl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1" name="40 Grupo"/>
          <p:cNvGrpSpPr/>
          <p:nvPr/>
        </p:nvGrpSpPr>
        <p:grpSpPr>
          <a:xfrm rot="19508332">
            <a:off x="2165685" y="974560"/>
            <a:ext cx="842211" cy="461665"/>
            <a:chOff x="6304547" y="192505"/>
            <a:chExt cx="842211" cy="461665"/>
          </a:xfrm>
        </p:grpSpPr>
        <p:cxnSp>
          <p:nvCxnSpPr>
            <p:cNvPr id="42" name="41 Conector recto de flecha"/>
            <p:cNvCxnSpPr/>
            <p:nvPr/>
          </p:nvCxnSpPr>
          <p:spPr>
            <a:xfrm>
              <a:off x="6304547" y="589547"/>
              <a:ext cx="842211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42 CuadroTexto"/>
            <p:cNvSpPr txBox="1"/>
            <p:nvPr/>
          </p:nvSpPr>
          <p:spPr>
            <a:xfrm>
              <a:off x="6436895" y="192505"/>
              <a:ext cx="5173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v</a:t>
              </a:r>
              <a:endParaRPr lang="es-ES_tradnl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371 -0.00624 C 0.17257 -0.00624 0.30191 0.16582 0.30191 0.37766 C 0.30191 0.58927 0.17257 0.76157 0.01371 0.76157 C -0.14531 0.76157 -0.27448 0.58927 -0.27448 0.37766 C -0.27448 0.16582 -0.14531 -0.00624 0.01371 -0.00624 Z " pathEditMode="relative" rAng="0" ptsTypes="fffff">
                                      <p:cBhvr>
                                        <p:cTn id="16" dur="3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20625 4.07407E-6 " pathEditMode="relative" ptsTypes="AA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4427 0.078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9593E-6 L -0.15851 0.14755 " pathEditMode="relative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08 L 0.07222 0.0298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  <p:bldP spid="131086" grpId="0" animBg="1"/>
      <p:bldP spid="131086" grpId="1" animBg="1"/>
      <p:bldP spid="131107" grpId="0" animBg="1"/>
      <p:bldP spid="131107" grpId="1" animBg="1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4" descr="Newton_Proyect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688" y="920750"/>
            <a:ext cx="5803900" cy="5672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7155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FFFFFF"/>
                </a:solidFill>
                <a:latin typeface="Arial" charset="0"/>
              </a:rPr>
              <a:t>Ilustración original realizada por Newton sobre la puesta en órbita de un cuerpo alrededor de la Tierra.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2501900" y="1503363"/>
          <a:ext cx="4492625" cy="4476750"/>
        </p:xfrm>
        <a:graphic>
          <a:graphicData uri="http://schemas.openxmlformats.org/presentationml/2006/ole">
            <p:oleObj spid="_x0000_s15362" name="Fotografía de Photo Editor" r:id="rId3" imgW="3048426" imgH="3048426" progId="">
              <p:embed/>
            </p:oleObj>
          </a:graphicData>
        </a:graphic>
      </p:graphicFrame>
      <p:sp>
        <p:nvSpPr>
          <p:cNvPr id="9" name="8 Forma libre"/>
          <p:cNvSpPr/>
          <p:nvPr/>
        </p:nvSpPr>
        <p:spPr>
          <a:xfrm>
            <a:off x="4799013" y="1093788"/>
            <a:ext cx="542925" cy="474662"/>
          </a:xfrm>
          <a:custGeom>
            <a:avLst/>
            <a:gdLst>
              <a:gd name="connsiteX0" fmla="*/ 0 w 276225"/>
              <a:gd name="connsiteY0" fmla="*/ 0 h 242888"/>
              <a:gd name="connsiteX1" fmla="*/ 142875 w 276225"/>
              <a:gd name="connsiteY1" fmla="*/ 52388 h 242888"/>
              <a:gd name="connsiteX2" fmla="*/ 276225 w 276225"/>
              <a:gd name="connsiteY2" fmla="*/ 242888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242888">
                <a:moveTo>
                  <a:pt x="0" y="0"/>
                </a:moveTo>
                <a:cubicBezTo>
                  <a:pt x="48419" y="5953"/>
                  <a:pt x="96838" y="11907"/>
                  <a:pt x="142875" y="52388"/>
                </a:cubicBezTo>
                <a:cubicBezTo>
                  <a:pt x="188912" y="92869"/>
                  <a:pt x="232568" y="167878"/>
                  <a:pt x="276225" y="242888"/>
                </a:cubicBezTo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4789488" y="1093788"/>
            <a:ext cx="954087" cy="660400"/>
          </a:xfrm>
          <a:custGeom>
            <a:avLst/>
            <a:gdLst>
              <a:gd name="connsiteX0" fmla="*/ 0 w 485775"/>
              <a:gd name="connsiteY0" fmla="*/ 0 h 338138"/>
              <a:gd name="connsiteX1" fmla="*/ 190500 w 485775"/>
              <a:gd name="connsiteY1" fmla="*/ 38100 h 338138"/>
              <a:gd name="connsiteX2" fmla="*/ 376238 w 485775"/>
              <a:gd name="connsiteY2" fmla="*/ 204788 h 338138"/>
              <a:gd name="connsiteX3" fmla="*/ 485775 w 485775"/>
              <a:gd name="connsiteY3" fmla="*/ 338138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775" h="338138">
                <a:moveTo>
                  <a:pt x="0" y="0"/>
                </a:moveTo>
                <a:cubicBezTo>
                  <a:pt x="63897" y="1984"/>
                  <a:pt x="127794" y="3969"/>
                  <a:pt x="190500" y="38100"/>
                </a:cubicBezTo>
                <a:cubicBezTo>
                  <a:pt x="253206" y="72231"/>
                  <a:pt x="327025" y="154782"/>
                  <a:pt x="376238" y="204788"/>
                </a:cubicBezTo>
                <a:cubicBezTo>
                  <a:pt x="425451" y="254794"/>
                  <a:pt x="455613" y="296466"/>
                  <a:pt x="485775" y="338138"/>
                </a:cubicBezTo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12" name="11 Forma libre"/>
          <p:cNvSpPr/>
          <p:nvPr/>
        </p:nvSpPr>
        <p:spPr>
          <a:xfrm>
            <a:off x="4705350" y="1084263"/>
            <a:ext cx="2465388" cy="4922837"/>
          </a:xfrm>
          <a:custGeom>
            <a:avLst/>
            <a:gdLst>
              <a:gd name="connsiteX0" fmla="*/ 0 w 1222375"/>
              <a:gd name="connsiteY0" fmla="*/ 0 h 2552700"/>
              <a:gd name="connsiteX1" fmla="*/ 233363 w 1222375"/>
              <a:gd name="connsiteY1" fmla="*/ 33337 h 2552700"/>
              <a:gd name="connsiteX2" fmla="*/ 442913 w 1222375"/>
              <a:gd name="connsiteY2" fmla="*/ 114300 h 2552700"/>
              <a:gd name="connsiteX3" fmla="*/ 700088 w 1222375"/>
              <a:gd name="connsiteY3" fmla="*/ 280987 h 2552700"/>
              <a:gd name="connsiteX4" fmla="*/ 890588 w 1222375"/>
              <a:gd name="connsiteY4" fmla="*/ 466725 h 2552700"/>
              <a:gd name="connsiteX5" fmla="*/ 1038225 w 1222375"/>
              <a:gd name="connsiteY5" fmla="*/ 681037 h 2552700"/>
              <a:gd name="connsiteX6" fmla="*/ 1176338 w 1222375"/>
              <a:gd name="connsiteY6" fmla="*/ 995362 h 2552700"/>
              <a:gd name="connsiteX7" fmla="*/ 1219200 w 1222375"/>
              <a:gd name="connsiteY7" fmla="*/ 1357312 h 2552700"/>
              <a:gd name="connsiteX8" fmla="*/ 1195388 w 1222375"/>
              <a:gd name="connsiteY8" fmla="*/ 1609725 h 2552700"/>
              <a:gd name="connsiteX9" fmla="*/ 1104900 w 1222375"/>
              <a:gd name="connsiteY9" fmla="*/ 1862137 h 2552700"/>
              <a:gd name="connsiteX10" fmla="*/ 942975 w 1222375"/>
              <a:gd name="connsiteY10" fmla="*/ 2109787 h 2552700"/>
              <a:gd name="connsiteX11" fmla="*/ 752475 w 1222375"/>
              <a:gd name="connsiteY11" fmla="*/ 2314575 h 2552700"/>
              <a:gd name="connsiteX12" fmla="*/ 528638 w 1222375"/>
              <a:gd name="connsiteY12" fmla="*/ 2443162 h 2552700"/>
              <a:gd name="connsiteX13" fmla="*/ 338138 w 1222375"/>
              <a:gd name="connsiteY13" fmla="*/ 2519362 h 2552700"/>
              <a:gd name="connsiteX14" fmla="*/ 90488 w 1222375"/>
              <a:gd name="connsiteY14" fmla="*/ 2552700 h 2552700"/>
              <a:gd name="connsiteX0" fmla="*/ 68262 w 1290637"/>
              <a:gd name="connsiteY0" fmla="*/ 0 h 2531268"/>
              <a:gd name="connsiteX1" fmla="*/ 301625 w 1290637"/>
              <a:gd name="connsiteY1" fmla="*/ 33337 h 2531268"/>
              <a:gd name="connsiteX2" fmla="*/ 511175 w 1290637"/>
              <a:gd name="connsiteY2" fmla="*/ 114300 h 2531268"/>
              <a:gd name="connsiteX3" fmla="*/ 768350 w 1290637"/>
              <a:gd name="connsiteY3" fmla="*/ 280987 h 2531268"/>
              <a:gd name="connsiteX4" fmla="*/ 958850 w 1290637"/>
              <a:gd name="connsiteY4" fmla="*/ 466725 h 2531268"/>
              <a:gd name="connsiteX5" fmla="*/ 1106487 w 1290637"/>
              <a:gd name="connsiteY5" fmla="*/ 681037 h 2531268"/>
              <a:gd name="connsiteX6" fmla="*/ 1244600 w 1290637"/>
              <a:gd name="connsiteY6" fmla="*/ 995362 h 2531268"/>
              <a:gd name="connsiteX7" fmla="*/ 1287462 w 1290637"/>
              <a:gd name="connsiteY7" fmla="*/ 1357312 h 2531268"/>
              <a:gd name="connsiteX8" fmla="*/ 1263650 w 1290637"/>
              <a:gd name="connsiteY8" fmla="*/ 1609725 h 2531268"/>
              <a:gd name="connsiteX9" fmla="*/ 1173162 w 1290637"/>
              <a:gd name="connsiteY9" fmla="*/ 1862137 h 2531268"/>
              <a:gd name="connsiteX10" fmla="*/ 1011237 w 1290637"/>
              <a:gd name="connsiteY10" fmla="*/ 2109787 h 2531268"/>
              <a:gd name="connsiteX11" fmla="*/ 820737 w 1290637"/>
              <a:gd name="connsiteY11" fmla="*/ 2314575 h 2531268"/>
              <a:gd name="connsiteX12" fmla="*/ 596900 w 1290637"/>
              <a:gd name="connsiteY12" fmla="*/ 2443162 h 2531268"/>
              <a:gd name="connsiteX13" fmla="*/ 406400 w 1290637"/>
              <a:gd name="connsiteY13" fmla="*/ 2519362 h 2531268"/>
              <a:gd name="connsiteX14" fmla="*/ 0 w 1290637"/>
              <a:gd name="connsiteY14" fmla="*/ 2514600 h 2531268"/>
              <a:gd name="connsiteX0" fmla="*/ 68262 w 1290637"/>
              <a:gd name="connsiteY0" fmla="*/ 0 h 2514600"/>
              <a:gd name="connsiteX1" fmla="*/ 301625 w 1290637"/>
              <a:gd name="connsiteY1" fmla="*/ 33337 h 2514600"/>
              <a:gd name="connsiteX2" fmla="*/ 511175 w 1290637"/>
              <a:gd name="connsiteY2" fmla="*/ 114300 h 2514600"/>
              <a:gd name="connsiteX3" fmla="*/ 768350 w 1290637"/>
              <a:gd name="connsiteY3" fmla="*/ 280987 h 2514600"/>
              <a:gd name="connsiteX4" fmla="*/ 958850 w 1290637"/>
              <a:gd name="connsiteY4" fmla="*/ 466725 h 2514600"/>
              <a:gd name="connsiteX5" fmla="*/ 1106487 w 1290637"/>
              <a:gd name="connsiteY5" fmla="*/ 681037 h 2514600"/>
              <a:gd name="connsiteX6" fmla="*/ 1244600 w 1290637"/>
              <a:gd name="connsiteY6" fmla="*/ 995362 h 2514600"/>
              <a:gd name="connsiteX7" fmla="*/ 1287462 w 1290637"/>
              <a:gd name="connsiteY7" fmla="*/ 1357312 h 2514600"/>
              <a:gd name="connsiteX8" fmla="*/ 1263650 w 1290637"/>
              <a:gd name="connsiteY8" fmla="*/ 1609725 h 2514600"/>
              <a:gd name="connsiteX9" fmla="*/ 1173162 w 1290637"/>
              <a:gd name="connsiteY9" fmla="*/ 1862137 h 2514600"/>
              <a:gd name="connsiteX10" fmla="*/ 1011237 w 1290637"/>
              <a:gd name="connsiteY10" fmla="*/ 2109787 h 2514600"/>
              <a:gd name="connsiteX11" fmla="*/ 820737 w 1290637"/>
              <a:gd name="connsiteY11" fmla="*/ 2314575 h 2514600"/>
              <a:gd name="connsiteX12" fmla="*/ 596900 w 1290637"/>
              <a:gd name="connsiteY12" fmla="*/ 2443162 h 2514600"/>
              <a:gd name="connsiteX13" fmla="*/ 387350 w 1290637"/>
              <a:gd name="connsiteY13" fmla="*/ 2500312 h 2514600"/>
              <a:gd name="connsiteX14" fmla="*/ 0 w 1290637"/>
              <a:gd name="connsiteY14" fmla="*/ 2514600 h 2514600"/>
              <a:gd name="connsiteX0" fmla="*/ 68262 w 1290637"/>
              <a:gd name="connsiteY0" fmla="*/ 0 h 2514600"/>
              <a:gd name="connsiteX1" fmla="*/ 301625 w 1290637"/>
              <a:gd name="connsiteY1" fmla="*/ 33337 h 2514600"/>
              <a:gd name="connsiteX2" fmla="*/ 511175 w 1290637"/>
              <a:gd name="connsiteY2" fmla="*/ 114300 h 2514600"/>
              <a:gd name="connsiteX3" fmla="*/ 768350 w 1290637"/>
              <a:gd name="connsiteY3" fmla="*/ 280987 h 2514600"/>
              <a:gd name="connsiteX4" fmla="*/ 958850 w 1290637"/>
              <a:gd name="connsiteY4" fmla="*/ 466725 h 2514600"/>
              <a:gd name="connsiteX5" fmla="*/ 1106487 w 1290637"/>
              <a:gd name="connsiteY5" fmla="*/ 681037 h 2514600"/>
              <a:gd name="connsiteX6" fmla="*/ 1244600 w 1290637"/>
              <a:gd name="connsiteY6" fmla="*/ 995362 h 2514600"/>
              <a:gd name="connsiteX7" fmla="*/ 1287462 w 1290637"/>
              <a:gd name="connsiteY7" fmla="*/ 1357312 h 2514600"/>
              <a:gd name="connsiteX8" fmla="*/ 1263650 w 1290637"/>
              <a:gd name="connsiteY8" fmla="*/ 1609725 h 2514600"/>
              <a:gd name="connsiteX9" fmla="*/ 1173162 w 1290637"/>
              <a:gd name="connsiteY9" fmla="*/ 1862137 h 2514600"/>
              <a:gd name="connsiteX10" fmla="*/ 1011237 w 1290637"/>
              <a:gd name="connsiteY10" fmla="*/ 2109787 h 2514600"/>
              <a:gd name="connsiteX11" fmla="*/ 820737 w 1290637"/>
              <a:gd name="connsiteY11" fmla="*/ 2314575 h 2514600"/>
              <a:gd name="connsiteX12" fmla="*/ 596900 w 1290637"/>
              <a:gd name="connsiteY12" fmla="*/ 2443162 h 2514600"/>
              <a:gd name="connsiteX13" fmla="*/ 381000 w 1290637"/>
              <a:gd name="connsiteY13" fmla="*/ 2487612 h 2514600"/>
              <a:gd name="connsiteX14" fmla="*/ 0 w 1290637"/>
              <a:gd name="connsiteY14" fmla="*/ 2514600 h 2514600"/>
              <a:gd name="connsiteX0" fmla="*/ 68262 w 1290637"/>
              <a:gd name="connsiteY0" fmla="*/ 0 h 2518568"/>
              <a:gd name="connsiteX1" fmla="*/ 301625 w 1290637"/>
              <a:gd name="connsiteY1" fmla="*/ 33337 h 2518568"/>
              <a:gd name="connsiteX2" fmla="*/ 511175 w 1290637"/>
              <a:gd name="connsiteY2" fmla="*/ 114300 h 2518568"/>
              <a:gd name="connsiteX3" fmla="*/ 768350 w 1290637"/>
              <a:gd name="connsiteY3" fmla="*/ 280987 h 2518568"/>
              <a:gd name="connsiteX4" fmla="*/ 958850 w 1290637"/>
              <a:gd name="connsiteY4" fmla="*/ 466725 h 2518568"/>
              <a:gd name="connsiteX5" fmla="*/ 1106487 w 1290637"/>
              <a:gd name="connsiteY5" fmla="*/ 681037 h 2518568"/>
              <a:gd name="connsiteX6" fmla="*/ 1244600 w 1290637"/>
              <a:gd name="connsiteY6" fmla="*/ 995362 h 2518568"/>
              <a:gd name="connsiteX7" fmla="*/ 1287462 w 1290637"/>
              <a:gd name="connsiteY7" fmla="*/ 1357312 h 2518568"/>
              <a:gd name="connsiteX8" fmla="*/ 1263650 w 1290637"/>
              <a:gd name="connsiteY8" fmla="*/ 1609725 h 2518568"/>
              <a:gd name="connsiteX9" fmla="*/ 1173162 w 1290637"/>
              <a:gd name="connsiteY9" fmla="*/ 1862137 h 2518568"/>
              <a:gd name="connsiteX10" fmla="*/ 1011237 w 1290637"/>
              <a:gd name="connsiteY10" fmla="*/ 2109787 h 2518568"/>
              <a:gd name="connsiteX11" fmla="*/ 820737 w 1290637"/>
              <a:gd name="connsiteY11" fmla="*/ 2314575 h 2518568"/>
              <a:gd name="connsiteX12" fmla="*/ 596900 w 1290637"/>
              <a:gd name="connsiteY12" fmla="*/ 2443162 h 2518568"/>
              <a:gd name="connsiteX13" fmla="*/ 336550 w 1290637"/>
              <a:gd name="connsiteY13" fmla="*/ 2506662 h 2518568"/>
              <a:gd name="connsiteX14" fmla="*/ 0 w 1290637"/>
              <a:gd name="connsiteY14" fmla="*/ 2514600 h 2518568"/>
              <a:gd name="connsiteX0" fmla="*/ 33322 w 1255697"/>
              <a:gd name="connsiteY0" fmla="*/ 0 h 2516945"/>
              <a:gd name="connsiteX1" fmla="*/ 266685 w 1255697"/>
              <a:gd name="connsiteY1" fmla="*/ 33337 h 2516945"/>
              <a:gd name="connsiteX2" fmla="*/ 476235 w 1255697"/>
              <a:gd name="connsiteY2" fmla="*/ 114300 h 2516945"/>
              <a:gd name="connsiteX3" fmla="*/ 733410 w 1255697"/>
              <a:gd name="connsiteY3" fmla="*/ 280987 h 2516945"/>
              <a:gd name="connsiteX4" fmla="*/ 923910 w 1255697"/>
              <a:gd name="connsiteY4" fmla="*/ 466725 h 2516945"/>
              <a:gd name="connsiteX5" fmla="*/ 1071547 w 1255697"/>
              <a:gd name="connsiteY5" fmla="*/ 681037 h 2516945"/>
              <a:gd name="connsiteX6" fmla="*/ 1209660 w 1255697"/>
              <a:gd name="connsiteY6" fmla="*/ 995362 h 2516945"/>
              <a:gd name="connsiteX7" fmla="*/ 1252522 w 1255697"/>
              <a:gd name="connsiteY7" fmla="*/ 1357312 h 2516945"/>
              <a:gd name="connsiteX8" fmla="*/ 1228710 w 1255697"/>
              <a:gd name="connsiteY8" fmla="*/ 1609725 h 2516945"/>
              <a:gd name="connsiteX9" fmla="*/ 1138222 w 1255697"/>
              <a:gd name="connsiteY9" fmla="*/ 1862137 h 2516945"/>
              <a:gd name="connsiteX10" fmla="*/ 976297 w 1255697"/>
              <a:gd name="connsiteY10" fmla="*/ 2109787 h 2516945"/>
              <a:gd name="connsiteX11" fmla="*/ 785797 w 1255697"/>
              <a:gd name="connsiteY11" fmla="*/ 2314575 h 2516945"/>
              <a:gd name="connsiteX12" fmla="*/ 561960 w 1255697"/>
              <a:gd name="connsiteY12" fmla="*/ 2443162 h 2516945"/>
              <a:gd name="connsiteX13" fmla="*/ 301610 w 1255697"/>
              <a:gd name="connsiteY13" fmla="*/ 2506662 h 2516945"/>
              <a:gd name="connsiteX14" fmla="*/ 0 w 1255697"/>
              <a:gd name="connsiteY14" fmla="*/ 2504862 h 2516945"/>
              <a:gd name="connsiteX0" fmla="*/ 33322 w 1255697"/>
              <a:gd name="connsiteY0" fmla="*/ 0 h 2516945"/>
              <a:gd name="connsiteX1" fmla="*/ 266685 w 1255697"/>
              <a:gd name="connsiteY1" fmla="*/ 33337 h 2516945"/>
              <a:gd name="connsiteX2" fmla="*/ 476235 w 1255697"/>
              <a:gd name="connsiteY2" fmla="*/ 114300 h 2516945"/>
              <a:gd name="connsiteX3" fmla="*/ 733410 w 1255697"/>
              <a:gd name="connsiteY3" fmla="*/ 280987 h 2516945"/>
              <a:gd name="connsiteX4" fmla="*/ 923910 w 1255697"/>
              <a:gd name="connsiteY4" fmla="*/ 466725 h 2516945"/>
              <a:gd name="connsiteX5" fmla="*/ 1071547 w 1255697"/>
              <a:gd name="connsiteY5" fmla="*/ 681037 h 2516945"/>
              <a:gd name="connsiteX6" fmla="*/ 1209660 w 1255697"/>
              <a:gd name="connsiteY6" fmla="*/ 995362 h 2516945"/>
              <a:gd name="connsiteX7" fmla="*/ 1252522 w 1255697"/>
              <a:gd name="connsiteY7" fmla="*/ 1357312 h 2516945"/>
              <a:gd name="connsiteX8" fmla="*/ 1228710 w 1255697"/>
              <a:gd name="connsiteY8" fmla="*/ 1609725 h 2516945"/>
              <a:gd name="connsiteX9" fmla="*/ 1138222 w 1255697"/>
              <a:gd name="connsiteY9" fmla="*/ 1862137 h 2516945"/>
              <a:gd name="connsiteX10" fmla="*/ 976297 w 1255697"/>
              <a:gd name="connsiteY10" fmla="*/ 2109787 h 2516945"/>
              <a:gd name="connsiteX11" fmla="*/ 785797 w 1255697"/>
              <a:gd name="connsiteY11" fmla="*/ 2314575 h 2516945"/>
              <a:gd name="connsiteX12" fmla="*/ 561960 w 1255697"/>
              <a:gd name="connsiteY12" fmla="*/ 2443162 h 2516945"/>
              <a:gd name="connsiteX13" fmla="*/ 301610 w 1255697"/>
              <a:gd name="connsiteY13" fmla="*/ 2506662 h 2516945"/>
              <a:gd name="connsiteX14" fmla="*/ 0 w 1255697"/>
              <a:gd name="connsiteY14" fmla="*/ 2504862 h 2516945"/>
              <a:gd name="connsiteX0" fmla="*/ 33322 w 1255697"/>
              <a:gd name="connsiteY0" fmla="*/ 0 h 2516945"/>
              <a:gd name="connsiteX1" fmla="*/ 266685 w 1255697"/>
              <a:gd name="connsiteY1" fmla="*/ 33337 h 2516945"/>
              <a:gd name="connsiteX2" fmla="*/ 476235 w 1255697"/>
              <a:gd name="connsiteY2" fmla="*/ 114300 h 2516945"/>
              <a:gd name="connsiteX3" fmla="*/ 733410 w 1255697"/>
              <a:gd name="connsiteY3" fmla="*/ 280987 h 2516945"/>
              <a:gd name="connsiteX4" fmla="*/ 923910 w 1255697"/>
              <a:gd name="connsiteY4" fmla="*/ 466725 h 2516945"/>
              <a:gd name="connsiteX5" fmla="*/ 1071547 w 1255697"/>
              <a:gd name="connsiteY5" fmla="*/ 681037 h 2516945"/>
              <a:gd name="connsiteX6" fmla="*/ 1209660 w 1255697"/>
              <a:gd name="connsiteY6" fmla="*/ 995362 h 2516945"/>
              <a:gd name="connsiteX7" fmla="*/ 1252522 w 1255697"/>
              <a:gd name="connsiteY7" fmla="*/ 1357312 h 2516945"/>
              <a:gd name="connsiteX8" fmla="*/ 1228710 w 1255697"/>
              <a:gd name="connsiteY8" fmla="*/ 1609725 h 2516945"/>
              <a:gd name="connsiteX9" fmla="*/ 1138222 w 1255697"/>
              <a:gd name="connsiteY9" fmla="*/ 1862137 h 2516945"/>
              <a:gd name="connsiteX10" fmla="*/ 976297 w 1255697"/>
              <a:gd name="connsiteY10" fmla="*/ 2109787 h 2516945"/>
              <a:gd name="connsiteX11" fmla="*/ 785797 w 1255697"/>
              <a:gd name="connsiteY11" fmla="*/ 2314575 h 2516945"/>
              <a:gd name="connsiteX12" fmla="*/ 561960 w 1255697"/>
              <a:gd name="connsiteY12" fmla="*/ 2443162 h 2516945"/>
              <a:gd name="connsiteX13" fmla="*/ 301610 w 1255697"/>
              <a:gd name="connsiteY13" fmla="*/ 2506662 h 2516945"/>
              <a:gd name="connsiteX14" fmla="*/ 0 w 1255697"/>
              <a:gd name="connsiteY14" fmla="*/ 2504862 h 25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5697" h="2516945">
                <a:moveTo>
                  <a:pt x="33322" y="0"/>
                </a:moveTo>
                <a:cubicBezTo>
                  <a:pt x="113094" y="7143"/>
                  <a:pt x="192866" y="14287"/>
                  <a:pt x="266685" y="33337"/>
                </a:cubicBezTo>
                <a:cubicBezTo>
                  <a:pt x="340504" y="52387"/>
                  <a:pt x="398448" y="73025"/>
                  <a:pt x="476235" y="114300"/>
                </a:cubicBezTo>
                <a:cubicBezTo>
                  <a:pt x="554022" y="155575"/>
                  <a:pt x="658798" y="222250"/>
                  <a:pt x="733410" y="280987"/>
                </a:cubicBezTo>
                <a:cubicBezTo>
                  <a:pt x="808023" y="339725"/>
                  <a:pt x="867554" y="400050"/>
                  <a:pt x="923910" y="466725"/>
                </a:cubicBezTo>
                <a:cubicBezTo>
                  <a:pt x="980266" y="533400"/>
                  <a:pt x="1023922" y="592931"/>
                  <a:pt x="1071547" y="681037"/>
                </a:cubicBezTo>
                <a:cubicBezTo>
                  <a:pt x="1119172" y="769143"/>
                  <a:pt x="1179498" y="882650"/>
                  <a:pt x="1209660" y="995362"/>
                </a:cubicBezTo>
                <a:cubicBezTo>
                  <a:pt x="1239822" y="1108074"/>
                  <a:pt x="1249347" y="1254918"/>
                  <a:pt x="1252522" y="1357312"/>
                </a:cubicBezTo>
                <a:cubicBezTo>
                  <a:pt x="1255697" y="1459706"/>
                  <a:pt x="1247760" y="1525588"/>
                  <a:pt x="1228710" y="1609725"/>
                </a:cubicBezTo>
                <a:cubicBezTo>
                  <a:pt x="1209660" y="1693862"/>
                  <a:pt x="1180291" y="1778793"/>
                  <a:pt x="1138222" y="1862137"/>
                </a:cubicBezTo>
                <a:cubicBezTo>
                  <a:pt x="1096153" y="1945481"/>
                  <a:pt x="1035034" y="2034381"/>
                  <a:pt x="976297" y="2109787"/>
                </a:cubicBezTo>
                <a:cubicBezTo>
                  <a:pt x="917560" y="2185193"/>
                  <a:pt x="854853" y="2259013"/>
                  <a:pt x="785797" y="2314575"/>
                </a:cubicBezTo>
                <a:cubicBezTo>
                  <a:pt x="716741" y="2370138"/>
                  <a:pt x="642658" y="2411148"/>
                  <a:pt x="561960" y="2443162"/>
                </a:cubicBezTo>
                <a:cubicBezTo>
                  <a:pt x="481262" y="2475177"/>
                  <a:pt x="395270" y="2496379"/>
                  <a:pt x="301610" y="2506662"/>
                </a:cubicBezTo>
                <a:cubicBezTo>
                  <a:pt x="207950" y="2516945"/>
                  <a:pt x="87312" y="2512903"/>
                  <a:pt x="0" y="2504862"/>
                </a:cubicBezTo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14" name="13 Triángulo isósceles"/>
          <p:cNvSpPr/>
          <p:nvPr/>
        </p:nvSpPr>
        <p:spPr>
          <a:xfrm>
            <a:off x="4695825" y="1093788"/>
            <a:ext cx="212725" cy="422275"/>
          </a:xfrm>
          <a:prstGeom prst="triangle">
            <a:avLst/>
          </a:prstGeom>
          <a:solidFill>
            <a:srgbClr val="6B4723"/>
          </a:solidFill>
          <a:ln>
            <a:solidFill>
              <a:srgbClr val="6B4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2060575" y="1087438"/>
            <a:ext cx="5375275" cy="5376862"/>
          </a:xfrm>
          <a:prstGeom prst="ellipse">
            <a:avLst/>
          </a:prstGeom>
          <a:noFill/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15369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FFFFFF"/>
                </a:solidFill>
                <a:latin typeface="Arial" charset="0"/>
              </a:rPr>
              <a:t>Dinamización de la Ilustración realizada por Newton.</a:t>
            </a:r>
          </a:p>
        </p:txBody>
      </p:sp>
      <p:sp>
        <p:nvSpPr>
          <p:cNvPr id="21" name="20 Elipse"/>
          <p:cNvSpPr/>
          <p:nvPr/>
        </p:nvSpPr>
        <p:spPr>
          <a:xfrm>
            <a:off x="6038850" y="1833563"/>
            <a:ext cx="46038" cy="46037"/>
          </a:xfrm>
          <a:prstGeom prst="ellipse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6330950" y="2112963"/>
            <a:ext cx="46038" cy="44450"/>
          </a:xfrm>
          <a:prstGeom prst="ellipse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6405563" y="2181225"/>
            <a:ext cx="46037" cy="46038"/>
          </a:xfrm>
          <a:prstGeom prst="ellipse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5600700" y="1630363"/>
            <a:ext cx="46038" cy="46037"/>
          </a:xfrm>
          <a:prstGeom prst="ellipse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11" name="10 Forma libre"/>
          <p:cNvSpPr/>
          <p:nvPr/>
        </p:nvSpPr>
        <p:spPr>
          <a:xfrm>
            <a:off x="4779963" y="1084263"/>
            <a:ext cx="1766887" cy="1303337"/>
          </a:xfrm>
          <a:custGeom>
            <a:avLst/>
            <a:gdLst>
              <a:gd name="connsiteX0" fmla="*/ 0 w 900112"/>
              <a:gd name="connsiteY0" fmla="*/ 0 h 666750"/>
              <a:gd name="connsiteX1" fmla="*/ 190500 w 900112"/>
              <a:gd name="connsiteY1" fmla="*/ 28575 h 666750"/>
              <a:gd name="connsiteX2" fmla="*/ 381000 w 900112"/>
              <a:gd name="connsiteY2" fmla="*/ 138112 h 666750"/>
              <a:gd name="connsiteX3" fmla="*/ 576262 w 900112"/>
              <a:gd name="connsiteY3" fmla="*/ 271462 h 666750"/>
              <a:gd name="connsiteX4" fmla="*/ 776287 w 900112"/>
              <a:gd name="connsiteY4" fmla="*/ 485775 h 666750"/>
              <a:gd name="connsiteX5" fmla="*/ 900112 w 900112"/>
              <a:gd name="connsiteY5" fmla="*/ 666750 h 666750"/>
              <a:gd name="connsiteX0" fmla="*/ 0 w 900112"/>
              <a:gd name="connsiteY0" fmla="*/ 0 h 666750"/>
              <a:gd name="connsiteX1" fmla="*/ 190500 w 900112"/>
              <a:gd name="connsiteY1" fmla="*/ 28575 h 666750"/>
              <a:gd name="connsiteX2" fmla="*/ 384882 w 900112"/>
              <a:gd name="connsiteY2" fmla="*/ 126426 h 666750"/>
              <a:gd name="connsiteX3" fmla="*/ 576262 w 900112"/>
              <a:gd name="connsiteY3" fmla="*/ 271462 h 666750"/>
              <a:gd name="connsiteX4" fmla="*/ 776287 w 900112"/>
              <a:gd name="connsiteY4" fmla="*/ 485775 h 666750"/>
              <a:gd name="connsiteX5" fmla="*/ 900112 w 900112"/>
              <a:gd name="connsiteY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112" h="666750">
                <a:moveTo>
                  <a:pt x="0" y="0"/>
                </a:moveTo>
                <a:cubicBezTo>
                  <a:pt x="63500" y="2778"/>
                  <a:pt x="126353" y="7504"/>
                  <a:pt x="190500" y="28575"/>
                </a:cubicBezTo>
                <a:cubicBezTo>
                  <a:pt x="254647" y="49646"/>
                  <a:pt x="320588" y="85945"/>
                  <a:pt x="384882" y="126426"/>
                </a:cubicBezTo>
                <a:cubicBezTo>
                  <a:pt x="449176" y="166907"/>
                  <a:pt x="511028" y="211571"/>
                  <a:pt x="576262" y="271462"/>
                </a:cubicBezTo>
                <a:cubicBezTo>
                  <a:pt x="641496" y="331354"/>
                  <a:pt x="722312" y="419894"/>
                  <a:pt x="776287" y="485775"/>
                </a:cubicBezTo>
                <a:cubicBezTo>
                  <a:pt x="830262" y="551656"/>
                  <a:pt x="865187" y="609203"/>
                  <a:pt x="900112" y="666750"/>
                </a:cubicBezTo>
              </a:path>
            </a:pathLst>
          </a:custGeom>
          <a:ln w="95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000000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4745038" y="1003300"/>
            <a:ext cx="114300" cy="114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749800" y="998538"/>
            <a:ext cx="114300" cy="114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749800" y="998538"/>
            <a:ext cx="114300" cy="114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745038" y="998538"/>
            <a:ext cx="114300" cy="114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745038" y="993775"/>
            <a:ext cx="114300" cy="114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_tradnl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6.66667E-6 C 0.00763 0.00255 0.01527 0.0051 0.02135 0.00973 C 0.02742 0.01436 0.03281 0.022 0.03697 0.02848 C 0.04114 0.03496 0.0434 0.04167 0.04687 0.04931 C 0.05034 0.05695 0.05399 0.06598 0.05781 0.07501 " pathEditMode="relative" ptsTypes="aaaaA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07 0.00371 0.02813 0.00764 0.04011 0.01667 C 0.05209 0.0257 0.06424 0.04422 0.0724 0.05486 C 0.08056 0.06551 0.08438 0.07246 0.08907 0.07986 C 0.09375 0.08727 0.09705 0.09329 0.10052 0.09931 " pathEditMode="relative" ptsTypes="aaa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93 0.00625 0.03802 0.01273 0.05261 0.02084 C 0.06719 0.02894 0.07622 0.03912 0.0875 0.04931 C 0.09879 0.05949 0.10938 0.06922 0.12032 0.08264 C 0.13125 0.09607 0.1441 0.11505 0.15365 0.12917 C 0.1632 0.14329 0.17101 0.15602 0.17709 0.16736 C 0.18316 0.17871 0.18681 0.18797 0.19063 0.19722 " pathEditMode="relative" ptsTypes="aaaaa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455 0.01088 0.0691 0.02199 0.09809 0.0412 C 0.12708 0.06041 0.15261 0.08727 0.17361 0.11504 C 0.19462 0.14282 0.21198 0.17916 0.22448 0.20833 C 0.23698 0.2375 0.2434 0.26227 0.24896 0.28958 C 0.25451 0.3169 0.25747 0.34352 0.25816 0.37199 C 0.25886 0.40046 0.25747 0.43287 0.25365 0.46065 C 0.24983 0.48842 0.24375 0.51412 0.23542 0.53819 C 0.22708 0.56227 0.21545 0.58449 0.20365 0.60486 C 0.19184 0.62523 0.17708 0.64583 0.16441 0.66065 C 0.15174 0.67546 0.14063 0.68541 0.12726 0.69444 C 0.11389 0.70347 0.1 0.71018 0.08455 0.71504 C 0.0691 0.71991 0.05 0.72291 0.03455 0.72361 C 0.0191 0.7243 0.00538 0.72199 -0.00833 0.71991 " pathEditMode="relative" ptsTypes="aaaaaaaaaaaaaA">
                                      <p:cBhvr>
                                        <p:cTn id="4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07333E-6 C 0.02744 0.00185 0.0665 0.00624 0.09896 0.02359 C 0.13143 0.04071 0.16928 0.0724 0.19532 0.10294 C 0.22136 0.13347 0.2415 0.17303 0.25643 0.20611 C 0.27119 0.23872 0.27882 0.26047 0.2849 0.29979 C 0.29063 0.33958 0.29532 0.39833 0.2915 0.44321 C 0.2882 0.48785 0.27935 0.52903 0.26424 0.56766 C 0.24948 0.60652 0.22553 0.64562 0.20209 0.67638 C 0.17848 0.70622 0.15087 0.73097 0.12327 0.74809 C 0.09566 0.7659 0.06893 0.77862 0.03664 0.78256 C 0.004 0.78718 -0.04149 0.78209 -0.07222 0.77377 C -0.1026 0.76475 -0.12378 0.74809 -0.1467 0.73213 C -0.16944 0.71594 -0.1901 0.69882 -0.20763 0.67638 C -0.22534 0.65348 -0.23871 0.62965 -0.25243 0.59658 C -0.26579 0.56373 -0.28246 0.52302 -0.28906 0.47721 C -0.29531 0.43187 -0.29722 0.37219 -0.29045 0.32153 C -0.2835 0.27157 -0.26354 0.21235 -0.24704 0.17534 C -0.23055 0.1381 -0.20954 0.12052 -0.19149 0.09947 C -0.17309 0.07842 -0.15833 0.06153 -0.13697 0.04696 C -0.11614 0.03238 -0.08836 0.02036 -0.0651 0.01249 C -0.04218 0.00509 -0.02743 -0.00139 -4.72222E-6 1.07333E-6 Z " pathEditMode="relative" rAng="0" ptsTypes="aaaaaaaaaaaaaaaaaaaaa">
                                      <p:cBhvr>
                                        <p:cTn id="5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7" grpId="1" animBg="1"/>
      <p:bldP spid="19" grpId="0" animBg="1"/>
      <p:bldP spid="19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19138" y="1300163"/>
            <a:ext cx="77041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i="1">
                <a:solidFill>
                  <a:srgbClr val="FFFF00"/>
                </a:solidFill>
                <a:latin typeface="Arial" charset="0"/>
              </a:rPr>
              <a:t>De todos los factores que influyen en el aprendizaje, el más importante consiste en lo que el alumno ya sabe. Averígüese esto y enséñese en consecuencia.</a:t>
            </a:r>
          </a:p>
          <a:p>
            <a:r>
              <a:rPr lang="es-ES" sz="1800">
                <a:solidFill>
                  <a:srgbClr val="FFFFFF"/>
                </a:solidFill>
                <a:latin typeface="Arial" charset="0"/>
              </a:rPr>
              <a:t>(Ausubel)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54038" y="3513138"/>
            <a:ext cx="8120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800">
              <a:solidFill>
                <a:srgbClr val="FFFF00"/>
              </a:solidFill>
              <a:latin typeface="Arial" charset="0"/>
            </a:endParaRPr>
          </a:p>
          <a:p>
            <a:r>
              <a:rPr lang="es-ES" i="1">
                <a:solidFill>
                  <a:srgbClr val="FFFF00"/>
                </a:solidFill>
                <a:latin typeface="Arial" charset="0"/>
              </a:rPr>
              <a:t>Es más fácil desintegrar un átomo que un pre-concepto</a:t>
            </a:r>
            <a:r>
              <a:rPr lang="es-ES">
                <a:solidFill>
                  <a:srgbClr val="FFFF00"/>
                </a:solidFill>
                <a:latin typeface="Arial" charset="0"/>
              </a:rPr>
              <a:t>. </a:t>
            </a:r>
            <a:endParaRPr lang="es-ES">
              <a:solidFill>
                <a:srgbClr val="FFFFFF"/>
              </a:solidFill>
              <a:latin typeface="Arial" charset="0"/>
            </a:endParaRPr>
          </a:p>
          <a:p>
            <a:r>
              <a:rPr lang="es-ES" sz="1800">
                <a:solidFill>
                  <a:srgbClr val="FFFFFF"/>
                </a:solidFill>
                <a:latin typeface="Arial" charset="0"/>
              </a:rPr>
              <a:t>(Albert Einstein)</a:t>
            </a:r>
            <a:endParaRPr lang="es-ES" sz="1800" i="1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4"/>
          <p:cNvSpPr>
            <a:spLocks noChangeArrowheads="1"/>
          </p:cNvSpPr>
          <p:nvPr/>
        </p:nvSpPr>
        <p:spPr bwMode="auto">
          <a:xfrm>
            <a:off x="1055688" y="1736725"/>
            <a:ext cx="71723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44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  <a:p>
            <a:r>
              <a:rPr lang="es-ES" sz="3200" b="1">
                <a:solidFill>
                  <a:srgbClr val="FFFFFF"/>
                </a:solidFill>
                <a:latin typeface="Calibri" pitchFamily="34" charset="0"/>
              </a:rPr>
              <a:t>Fuerza y movimiento:</a:t>
            </a:r>
          </a:p>
          <a:p>
            <a:r>
              <a:rPr lang="es-ES" sz="3200" b="1">
                <a:solidFill>
                  <a:srgbClr val="FFFFFF"/>
                </a:solidFill>
                <a:latin typeface="Calibri" pitchFamily="34" charset="0"/>
              </a:rPr>
              <a:t>La interpretación de los estudiantes.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5"/>
          <p:cNvSpPr>
            <a:spLocks noChangeArrowheads="1"/>
          </p:cNvSpPr>
          <p:nvPr/>
        </p:nvSpPr>
        <p:spPr bwMode="auto">
          <a:xfrm>
            <a:off x="3714750" y="1828800"/>
            <a:ext cx="1490663" cy="4191000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_tradnl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0227" name="6 Grupo"/>
          <p:cNvGrpSpPr>
            <a:grpSpLocks/>
          </p:cNvGrpSpPr>
          <p:nvPr/>
        </p:nvGrpSpPr>
        <p:grpSpPr bwMode="auto">
          <a:xfrm>
            <a:off x="625475" y="0"/>
            <a:ext cx="7964488" cy="6135687"/>
            <a:chOff x="625642" y="156411"/>
            <a:chExt cx="7964905" cy="6136105"/>
          </a:xfrm>
        </p:grpSpPr>
        <p:pic>
          <p:nvPicPr>
            <p:cNvPr id="180229" name="Picture 4" descr="Encuesta Fuerzas Enseñanza Ciencias"/>
            <p:cNvPicPr>
              <a:picLocks noChangeAspect="1" noChangeArrowheads="1"/>
            </p:cNvPicPr>
            <p:nvPr/>
          </p:nvPicPr>
          <p:blipFill>
            <a:blip r:embed="rId2" cstate="print"/>
            <a:srcRect l="14439" t="53889" r="15718" b="7600"/>
            <a:stretch>
              <a:fillRect/>
            </a:stretch>
          </p:blipFill>
          <p:spPr bwMode="auto">
            <a:xfrm>
              <a:off x="757989" y="252663"/>
              <a:ext cx="7447548" cy="6039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Rectángulo"/>
            <p:cNvSpPr/>
            <p:nvPr/>
          </p:nvSpPr>
          <p:spPr>
            <a:xfrm>
              <a:off x="625642" y="432655"/>
              <a:ext cx="7807734" cy="583604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746298" y="156411"/>
              <a:ext cx="7844249" cy="252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746298" y="469169"/>
              <a:ext cx="7636275" cy="211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_tradnl"/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09988" y="1600367"/>
            <a:ext cx="1490662" cy="4078288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6265863"/>
            <a:ext cx="9144000" cy="5921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 sz="2000" dirty="0" smtClean="0"/>
          </a:p>
          <a:p>
            <a:pPr algn="ctr"/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Autor de la encuesta: 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b="1" dirty="0" err="1" smtClean="0">
                <a:latin typeface="Calibri" pitchFamily="34" charset="0"/>
                <a:cs typeface="Calibri" pitchFamily="34" charset="0"/>
              </a:rPr>
              <a:t>Sebastia</a:t>
            </a:r>
            <a:r>
              <a:rPr lang="es-ES" sz="1800" b="1" dirty="0">
                <a:latin typeface="Calibri" pitchFamily="34" charset="0"/>
                <a:cs typeface="Calibri" pitchFamily="34" charset="0"/>
              </a:rPr>
              <a:t>, J.M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r>
              <a:rPr lang="es-ES" sz="1800" b="1" i="1" dirty="0" smtClean="0">
                <a:latin typeface="Calibri" pitchFamily="34" charset="0"/>
                <a:cs typeface="Calibri" pitchFamily="34" charset="0"/>
              </a:rPr>
              <a:t>Enseñanza de las Ciencias</a:t>
            </a: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, (2), 161-169. (1984).</a:t>
            </a:r>
            <a:r>
              <a:rPr lang="es-E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endParaRPr lang="es-ES" sz="1050" dirty="0" smtClean="0"/>
          </a:p>
          <a:p>
            <a:pPr algn="ctr"/>
            <a:r>
              <a:rPr lang="es-ES" sz="1400" dirty="0" smtClean="0"/>
              <a:t> 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04" name="Group 220"/>
          <p:cNvGraphicFramePr>
            <a:graphicFrameLocks noGrp="1"/>
          </p:cNvGraphicFramePr>
          <p:nvPr/>
        </p:nvGraphicFramePr>
        <p:xfrm>
          <a:off x="318669" y="1022682"/>
          <a:ext cx="8542338" cy="5241185"/>
        </p:xfrm>
        <a:graphic>
          <a:graphicData uri="http://schemas.openxmlformats.org/drawingml/2006/table">
            <a:tbl>
              <a:tblPr/>
              <a:tblGrid>
                <a:gridCol w="1423988"/>
                <a:gridCol w="1423987"/>
                <a:gridCol w="1423988"/>
                <a:gridCol w="1422400"/>
                <a:gridCol w="1423987"/>
                <a:gridCol w="1423988"/>
              </a:tblGrid>
              <a:tr h="75799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Las </a:t>
                      </a:r>
                      <a:r>
                        <a:rPr kumimoji="0" lang="es-E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figuras muestran a la Luna girando en torno a la Tierra con velocidad de magnitud constante. ¿Qué dibujo representa correctamente la(s) fuerza(s) que actúa(n) sobre la Luna?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1864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0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2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COU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21.2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51.2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12.5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7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7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GRAD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1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261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Didáctica de la Física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6100"/>
                          </a:solidFill>
                          <a:effectLst/>
                          <a:latin typeface="Arial" charset="0"/>
                        </a:rPr>
                        <a:t>36.0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6100"/>
                          </a:solidFill>
                          <a:effectLst/>
                          <a:latin typeface="Arial" charset="0"/>
                        </a:rPr>
                        <a:t>18.0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6100"/>
                          </a:solidFill>
                          <a:effectLst/>
                          <a:latin typeface="Arial" charset="0"/>
                        </a:rPr>
                        <a:t>27.0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6100"/>
                          </a:solidFill>
                          <a:effectLst/>
                          <a:latin typeface="Arial" charset="0"/>
                        </a:rPr>
                        <a:t>9.0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grpSp>
        <p:nvGrpSpPr>
          <p:cNvPr id="181303" name="Group 48"/>
          <p:cNvGrpSpPr>
            <a:grpSpLocks/>
          </p:cNvGrpSpPr>
          <p:nvPr/>
        </p:nvGrpSpPr>
        <p:grpSpPr bwMode="auto">
          <a:xfrm>
            <a:off x="8071769" y="2071353"/>
            <a:ext cx="82550" cy="92075"/>
            <a:chOff x="4880" y="1388"/>
            <a:chExt cx="52" cy="58"/>
          </a:xfrm>
        </p:grpSpPr>
        <p:sp>
          <p:nvSpPr>
            <p:cNvPr id="181366" name="Line 49"/>
            <p:cNvSpPr>
              <a:spLocks noChangeShapeType="1"/>
            </p:cNvSpPr>
            <p:nvPr/>
          </p:nvSpPr>
          <p:spPr bwMode="auto">
            <a:xfrm flipV="1">
              <a:off x="4880" y="1388"/>
              <a:ext cx="52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1367" name="Line 50"/>
            <p:cNvSpPr>
              <a:spLocks noChangeShapeType="1"/>
            </p:cNvSpPr>
            <p:nvPr/>
          </p:nvSpPr>
          <p:spPr bwMode="auto">
            <a:xfrm flipV="1">
              <a:off x="4880" y="1404"/>
              <a:ext cx="52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81304" name="Group 51"/>
          <p:cNvGrpSpPr>
            <a:grpSpLocks/>
          </p:cNvGrpSpPr>
          <p:nvPr/>
        </p:nvGrpSpPr>
        <p:grpSpPr bwMode="auto">
          <a:xfrm>
            <a:off x="1877344" y="2220578"/>
            <a:ext cx="1155700" cy="1254125"/>
            <a:chOff x="1198" y="1439"/>
            <a:chExt cx="728" cy="790"/>
          </a:xfrm>
        </p:grpSpPr>
        <p:sp>
          <p:nvSpPr>
            <p:cNvPr id="181361" name="Oval 52"/>
            <p:cNvSpPr>
              <a:spLocks noChangeArrowheads="1"/>
            </p:cNvSpPr>
            <p:nvPr/>
          </p:nvSpPr>
          <p:spPr bwMode="auto">
            <a:xfrm>
              <a:off x="1198" y="1501"/>
              <a:ext cx="728" cy="7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62" name="Oval 53"/>
            <p:cNvSpPr>
              <a:spLocks noChangeArrowheads="1"/>
            </p:cNvSpPr>
            <p:nvPr/>
          </p:nvSpPr>
          <p:spPr bwMode="auto">
            <a:xfrm>
              <a:off x="1463" y="1751"/>
              <a:ext cx="212" cy="2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63" name="Text Box 54"/>
            <p:cNvSpPr txBox="1">
              <a:spLocks noChangeArrowheads="1"/>
            </p:cNvSpPr>
            <p:nvPr/>
          </p:nvSpPr>
          <p:spPr bwMode="auto">
            <a:xfrm>
              <a:off x="1464" y="1735"/>
              <a:ext cx="2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81364" name="Oval 55"/>
            <p:cNvSpPr>
              <a:spLocks noChangeArrowheads="1"/>
            </p:cNvSpPr>
            <p:nvPr/>
          </p:nvSpPr>
          <p:spPr bwMode="auto">
            <a:xfrm>
              <a:off x="1493" y="1439"/>
              <a:ext cx="152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65" name="Line 56"/>
            <p:cNvSpPr>
              <a:spLocks noChangeShapeType="1"/>
            </p:cNvSpPr>
            <p:nvPr/>
          </p:nvSpPr>
          <p:spPr bwMode="auto">
            <a:xfrm>
              <a:off x="1570" y="1500"/>
              <a:ext cx="0" cy="22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81305" name="Oval 57"/>
          <p:cNvSpPr>
            <a:spLocks noChangeArrowheads="1"/>
          </p:cNvSpPr>
          <p:nvPr/>
        </p:nvSpPr>
        <p:spPr bwMode="auto">
          <a:xfrm>
            <a:off x="3272756" y="2319003"/>
            <a:ext cx="1155700" cy="11557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1306" name="Oval 58"/>
          <p:cNvSpPr>
            <a:spLocks noChangeArrowheads="1"/>
          </p:cNvSpPr>
          <p:nvPr/>
        </p:nvSpPr>
        <p:spPr bwMode="auto">
          <a:xfrm>
            <a:off x="3693444" y="2715878"/>
            <a:ext cx="336550" cy="336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1307" name="Text Box 59"/>
          <p:cNvSpPr txBox="1">
            <a:spLocks noChangeArrowheads="1"/>
          </p:cNvSpPr>
          <p:nvPr/>
        </p:nvSpPr>
        <p:spPr bwMode="auto">
          <a:xfrm>
            <a:off x="3695031" y="2690478"/>
            <a:ext cx="447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 charset="0"/>
              </a:rPr>
              <a:t>T</a:t>
            </a:r>
          </a:p>
        </p:txBody>
      </p:sp>
      <p:sp>
        <p:nvSpPr>
          <p:cNvPr id="181308" name="Oval 60"/>
          <p:cNvSpPr>
            <a:spLocks noChangeArrowheads="1"/>
          </p:cNvSpPr>
          <p:nvPr/>
        </p:nvSpPr>
        <p:spPr bwMode="auto">
          <a:xfrm>
            <a:off x="3741069" y="2220578"/>
            <a:ext cx="241300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/>
            <a:endParaRPr lang="es-ES_tradnl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1309" name="Group 61"/>
          <p:cNvGrpSpPr>
            <a:grpSpLocks/>
          </p:cNvGrpSpPr>
          <p:nvPr/>
        </p:nvGrpSpPr>
        <p:grpSpPr bwMode="auto">
          <a:xfrm>
            <a:off x="4691981" y="2220578"/>
            <a:ext cx="1155700" cy="1254125"/>
            <a:chOff x="1198" y="1439"/>
            <a:chExt cx="728" cy="790"/>
          </a:xfrm>
        </p:grpSpPr>
        <p:sp>
          <p:nvSpPr>
            <p:cNvPr id="181356" name="Oval 62"/>
            <p:cNvSpPr>
              <a:spLocks noChangeArrowheads="1"/>
            </p:cNvSpPr>
            <p:nvPr/>
          </p:nvSpPr>
          <p:spPr bwMode="auto">
            <a:xfrm>
              <a:off x="1198" y="1501"/>
              <a:ext cx="728" cy="7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57" name="Oval 63"/>
            <p:cNvSpPr>
              <a:spLocks noChangeArrowheads="1"/>
            </p:cNvSpPr>
            <p:nvPr/>
          </p:nvSpPr>
          <p:spPr bwMode="auto">
            <a:xfrm>
              <a:off x="1463" y="1751"/>
              <a:ext cx="212" cy="2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58" name="Text Box 64"/>
            <p:cNvSpPr txBox="1">
              <a:spLocks noChangeArrowheads="1"/>
            </p:cNvSpPr>
            <p:nvPr/>
          </p:nvSpPr>
          <p:spPr bwMode="auto">
            <a:xfrm>
              <a:off x="1464" y="1735"/>
              <a:ext cx="2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81359" name="Oval 65"/>
            <p:cNvSpPr>
              <a:spLocks noChangeArrowheads="1"/>
            </p:cNvSpPr>
            <p:nvPr/>
          </p:nvSpPr>
          <p:spPr bwMode="auto">
            <a:xfrm>
              <a:off x="1493" y="1439"/>
              <a:ext cx="152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60" name="Line 66"/>
            <p:cNvSpPr>
              <a:spLocks noChangeShapeType="1"/>
            </p:cNvSpPr>
            <p:nvPr/>
          </p:nvSpPr>
          <p:spPr bwMode="auto">
            <a:xfrm>
              <a:off x="1570" y="1500"/>
              <a:ext cx="0" cy="22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81310" name="Group 67"/>
          <p:cNvGrpSpPr>
            <a:grpSpLocks/>
          </p:cNvGrpSpPr>
          <p:nvPr/>
        </p:nvGrpSpPr>
        <p:grpSpPr bwMode="auto">
          <a:xfrm>
            <a:off x="6123906" y="2220578"/>
            <a:ext cx="1155700" cy="1254125"/>
            <a:chOff x="1198" y="1439"/>
            <a:chExt cx="728" cy="790"/>
          </a:xfrm>
        </p:grpSpPr>
        <p:sp>
          <p:nvSpPr>
            <p:cNvPr id="181351" name="Oval 68"/>
            <p:cNvSpPr>
              <a:spLocks noChangeArrowheads="1"/>
            </p:cNvSpPr>
            <p:nvPr/>
          </p:nvSpPr>
          <p:spPr bwMode="auto">
            <a:xfrm>
              <a:off x="1198" y="1501"/>
              <a:ext cx="728" cy="7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52" name="Oval 69"/>
            <p:cNvSpPr>
              <a:spLocks noChangeArrowheads="1"/>
            </p:cNvSpPr>
            <p:nvPr/>
          </p:nvSpPr>
          <p:spPr bwMode="auto">
            <a:xfrm>
              <a:off x="1463" y="1751"/>
              <a:ext cx="212" cy="2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53" name="Text Box 70"/>
            <p:cNvSpPr txBox="1">
              <a:spLocks noChangeArrowheads="1"/>
            </p:cNvSpPr>
            <p:nvPr/>
          </p:nvSpPr>
          <p:spPr bwMode="auto">
            <a:xfrm>
              <a:off x="1464" y="1735"/>
              <a:ext cx="2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81354" name="Oval 71"/>
            <p:cNvSpPr>
              <a:spLocks noChangeArrowheads="1"/>
            </p:cNvSpPr>
            <p:nvPr/>
          </p:nvSpPr>
          <p:spPr bwMode="auto">
            <a:xfrm>
              <a:off x="1493" y="1439"/>
              <a:ext cx="152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55" name="Line 72"/>
            <p:cNvSpPr>
              <a:spLocks noChangeShapeType="1"/>
            </p:cNvSpPr>
            <p:nvPr/>
          </p:nvSpPr>
          <p:spPr bwMode="auto">
            <a:xfrm>
              <a:off x="1570" y="1500"/>
              <a:ext cx="0" cy="22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81311" name="Group 73"/>
          <p:cNvGrpSpPr>
            <a:grpSpLocks/>
          </p:cNvGrpSpPr>
          <p:nvPr/>
        </p:nvGrpSpPr>
        <p:grpSpPr bwMode="auto">
          <a:xfrm>
            <a:off x="7519319" y="2220578"/>
            <a:ext cx="1155700" cy="1254125"/>
            <a:chOff x="1198" y="1439"/>
            <a:chExt cx="728" cy="790"/>
          </a:xfrm>
        </p:grpSpPr>
        <p:sp>
          <p:nvSpPr>
            <p:cNvPr id="181346" name="Oval 74"/>
            <p:cNvSpPr>
              <a:spLocks noChangeArrowheads="1"/>
            </p:cNvSpPr>
            <p:nvPr/>
          </p:nvSpPr>
          <p:spPr bwMode="auto">
            <a:xfrm>
              <a:off x="1198" y="1501"/>
              <a:ext cx="728" cy="7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47" name="Oval 75"/>
            <p:cNvSpPr>
              <a:spLocks noChangeArrowheads="1"/>
            </p:cNvSpPr>
            <p:nvPr/>
          </p:nvSpPr>
          <p:spPr bwMode="auto">
            <a:xfrm>
              <a:off x="1463" y="1751"/>
              <a:ext cx="212" cy="2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48" name="Text Box 76"/>
            <p:cNvSpPr txBox="1">
              <a:spLocks noChangeArrowheads="1"/>
            </p:cNvSpPr>
            <p:nvPr/>
          </p:nvSpPr>
          <p:spPr bwMode="auto">
            <a:xfrm>
              <a:off x="1464" y="1735"/>
              <a:ext cx="2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180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181349" name="Oval 77"/>
            <p:cNvSpPr>
              <a:spLocks noChangeArrowheads="1"/>
            </p:cNvSpPr>
            <p:nvPr/>
          </p:nvSpPr>
          <p:spPr bwMode="auto">
            <a:xfrm>
              <a:off x="1493" y="1439"/>
              <a:ext cx="152" cy="1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ES_tradnl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350" name="Line 78"/>
            <p:cNvSpPr>
              <a:spLocks noChangeShapeType="1"/>
            </p:cNvSpPr>
            <p:nvPr/>
          </p:nvSpPr>
          <p:spPr bwMode="auto">
            <a:xfrm>
              <a:off x="1570" y="1500"/>
              <a:ext cx="0" cy="224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81312" name="Line 79"/>
          <p:cNvSpPr>
            <a:spLocks noChangeShapeType="1"/>
          </p:cNvSpPr>
          <p:nvPr/>
        </p:nvSpPr>
        <p:spPr bwMode="auto">
          <a:xfrm rot="16200000" flipV="1">
            <a:off x="3653756" y="2139615"/>
            <a:ext cx="0" cy="3810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81313" name="Line 80"/>
          <p:cNvSpPr>
            <a:spLocks noChangeShapeType="1"/>
          </p:cNvSpPr>
          <p:nvPr/>
        </p:nvSpPr>
        <p:spPr bwMode="auto">
          <a:xfrm rot="16200000" flipV="1">
            <a:off x="2271044" y="2139615"/>
            <a:ext cx="0" cy="3810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81314" name="Line 81"/>
          <p:cNvSpPr>
            <a:spLocks noChangeShapeType="1"/>
          </p:cNvSpPr>
          <p:nvPr/>
        </p:nvSpPr>
        <p:spPr bwMode="auto">
          <a:xfrm rot="16200000" flipV="1">
            <a:off x="6512844" y="2139615"/>
            <a:ext cx="0" cy="3810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81315" name="Line 82"/>
          <p:cNvSpPr>
            <a:spLocks noChangeShapeType="1"/>
          </p:cNvSpPr>
          <p:nvPr/>
        </p:nvSpPr>
        <p:spPr bwMode="auto">
          <a:xfrm flipV="1">
            <a:off x="6716044" y="1915862"/>
            <a:ext cx="0" cy="4889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181316" name="Line 83"/>
          <p:cNvSpPr>
            <a:spLocks noChangeShapeType="1"/>
          </p:cNvSpPr>
          <p:nvPr/>
        </p:nvSpPr>
        <p:spPr bwMode="auto">
          <a:xfrm flipV="1">
            <a:off x="8109869" y="1952290"/>
            <a:ext cx="0" cy="3683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81317" name="Group 84"/>
          <p:cNvGrpSpPr>
            <a:grpSpLocks/>
          </p:cNvGrpSpPr>
          <p:nvPr/>
        </p:nvGrpSpPr>
        <p:grpSpPr bwMode="auto">
          <a:xfrm>
            <a:off x="8071769" y="2471403"/>
            <a:ext cx="82550" cy="92075"/>
            <a:chOff x="4880" y="1388"/>
            <a:chExt cx="52" cy="58"/>
          </a:xfrm>
        </p:grpSpPr>
        <p:sp>
          <p:nvSpPr>
            <p:cNvPr id="181344" name="Line 85"/>
            <p:cNvSpPr>
              <a:spLocks noChangeShapeType="1"/>
            </p:cNvSpPr>
            <p:nvPr/>
          </p:nvSpPr>
          <p:spPr bwMode="auto">
            <a:xfrm flipV="1">
              <a:off x="4880" y="1388"/>
              <a:ext cx="52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81345" name="Line 86"/>
            <p:cNvSpPr>
              <a:spLocks noChangeShapeType="1"/>
            </p:cNvSpPr>
            <p:nvPr/>
          </p:nvSpPr>
          <p:spPr bwMode="auto">
            <a:xfrm flipV="1">
              <a:off x="4880" y="1404"/>
              <a:ext cx="52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81318" name="Text Box 87"/>
          <p:cNvSpPr txBox="1">
            <a:spLocks noChangeArrowheads="1"/>
          </p:cNvSpPr>
          <p:nvPr/>
        </p:nvSpPr>
        <p:spPr bwMode="auto">
          <a:xfrm>
            <a:off x="1776245" y="1814262"/>
            <a:ext cx="357187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8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1319" name="Text Box 88"/>
          <p:cNvSpPr txBox="1">
            <a:spLocks noChangeArrowheads="1"/>
          </p:cNvSpPr>
          <p:nvPr/>
        </p:nvSpPr>
        <p:spPr bwMode="auto">
          <a:xfrm>
            <a:off x="3201820" y="1814262"/>
            <a:ext cx="357187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1320" name="Text Box 89"/>
          <p:cNvSpPr txBox="1">
            <a:spLocks noChangeArrowheads="1"/>
          </p:cNvSpPr>
          <p:nvPr/>
        </p:nvSpPr>
        <p:spPr bwMode="auto">
          <a:xfrm>
            <a:off x="4624220" y="1812675"/>
            <a:ext cx="35718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81321" name="Text Box 90"/>
          <p:cNvSpPr txBox="1">
            <a:spLocks noChangeArrowheads="1"/>
          </p:cNvSpPr>
          <p:nvPr/>
        </p:nvSpPr>
        <p:spPr bwMode="auto">
          <a:xfrm>
            <a:off x="6045032" y="1814262"/>
            <a:ext cx="357188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1322" name="Text Box 91"/>
          <p:cNvSpPr txBox="1">
            <a:spLocks noChangeArrowheads="1"/>
          </p:cNvSpPr>
          <p:nvPr/>
        </p:nvSpPr>
        <p:spPr bwMode="auto">
          <a:xfrm>
            <a:off x="7473782" y="1814262"/>
            <a:ext cx="357188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1323" name="Freeform 132"/>
          <p:cNvSpPr>
            <a:spLocks/>
          </p:cNvSpPr>
          <p:nvPr/>
        </p:nvSpPr>
        <p:spPr bwMode="auto">
          <a:xfrm>
            <a:off x="2413919" y="3414378"/>
            <a:ext cx="109537" cy="106362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24" name="Freeform 135"/>
          <p:cNvSpPr>
            <a:spLocks/>
          </p:cNvSpPr>
          <p:nvPr/>
        </p:nvSpPr>
        <p:spPr bwMode="auto">
          <a:xfrm rot="5400000">
            <a:off x="1829719" y="2877802"/>
            <a:ext cx="109538" cy="106363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25" name="Freeform 136"/>
          <p:cNvSpPr>
            <a:spLocks/>
          </p:cNvSpPr>
          <p:nvPr/>
        </p:nvSpPr>
        <p:spPr bwMode="auto">
          <a:xfrm rot="16200000" flipV="1">
            <a:off x="2972719" y="2877802"/>
            <a:ext cx="109538" cy="106363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26" name="Freeform 207"/>
          <p:cNvSpPr>
            <a:spLocks/>
          </p:cNvSpPr>
          <p:nvPr/>
        </p:nvSpPr>
        <p:spPr bwMode="auto">
          <a:xfrm>
            <a:off x="3810919" y="3414378"/>
            <a:ext cx="109537" cy="106362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27" name="Freeform 208"/>
          <p:cNvSpPr>
            <a:spLocks/>
          </p:cNvSpPr>
          <p:nvPr/>
        </p:nvSpPr>
        <p:spPr bwMode="auto">
          <a:xfrm rot="5400000">
            <a:off x="3226719" y="2877802"/>
            <a:ext cx="109538" cy="106363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28" name="Freeform 209"/>
          <p:cNvSpPr>
            <a:spLocks/>
          </p:cNvSpPr>
          <p:nvPr/>
        </p:nvSpPr>
        <p:spPr bwMode="auto">
          <a:xfrm rot="16200000" flipV="1">
            <a:off x="4369719" y="2877802"/>
            <a:ext cx="109538" cy="106363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29" name="Freeform 210"/>
          <p:cNvSpPr>
            <a:spLocks/>
          </p:cNvSpPr>
          <p:nvPr/>
        </p:nvSpPr>
        <p:spPr bwMode="auto">
          <a:xfrm>
            <a:off x="5233319" y="3414378"/>
            <a:ext cx="109537" cy="106362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30" name="Freeform 211"/>
          <p:cNvSpPr>
            <a:spLocks/>
          </p:cNvSpPr>
          <p:nvPr/>
        </p:nvSpPr>
        <p:spPr bwMode="auto">
          <a:xfrm rot="5400000">
            <a:off x="4649119" y="2877802"/>
            <a:ext cx="109538" cy="106363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31" name="Freeform 212"/>
          <p:cNvSpPr>
            <a:spLocks/>
          </p:cNvSpPr>
          <p:nvPr/>
        </p:nvSpPr>
        <p:spPr bwMode="auto">
          <a:xfrm rot="16200000" flipV="1">
            <a:off x="5792119" y="2877802"/>
            <a:ext cx="109538" cy="106363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32" name="Freeform 213"/>
          <p:cNvSpPr>
            <a:spLocks/>
          </p:cNvSpPr>
          <p:nvPr/>
        </p:nvSpPr>
        <p:spPr bwMode="auto">
          <a:xfrm>
            <a:off x="6662069" y="3414378"/>
            <a:ext cx="109537" cy="106362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33" name="Freeform 214"/>
          <p:cNvSpPr>
            <a:spLocks/>
          </p:cNvSpPr>
          <p:nvPr/>
        </p:nvSpPr>
        <p:spPr bwMode="auto">
          <a:xfrm rot="5400000">
            <a:off x="6077869" y="2877802"/>
            <a:ext cx="109538" cy="106363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34" name="Freeform 215"/>
          <p:cNvSpPr>
            <a:spLocks/>
          </p:cNvSpPr>
          <p:nvPr/>
        </p:nvSpPr>
        <p:spPr bwMode="auto">
          <a:xfrm rot="16200000" flipV="1">
            <a:off x="7220869" y="2877802"/>
            <a:ext cx="109538" cy="106363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35" name="Freeform 216"/>
          <p:cNvSpPr>
            <a:spLocks/>
          </p:cNvSpPr>
          <p:nvPr/>
        </p:nvSpPr>
        <p:spPr bwMode="auto">
          <a:xfrm>
            <a:off x="8059069" y="3414378"/>
            <a:ext cx="109537" cy="106362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36" name="Freeform 217"/>
          <p:cNvSpPr>
            <a:spLocks/>
          </p:cNvSpPr>
          <p:nvPr/>
        </p:nvSpPr>
        <p:spPr bwMode="auto">
          <a:xfrm rot="5400000">
            <a:off x="7474869" y="2877802"/>
            <a:ext cx="109538" cy="106363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81337" name="Freeform 218"/>
          <p:cNvSpPr>
            <a:spLocks/>
          </p:cNvSpPr>
          <p:nvPr/>
        </p:nvSpPr>
        <p:spPr bwMode="auto">
          <a:xfrm rot="16200000" flipV="1">
            <a:off x="8617869" y="2877802"/>
            <a:ext cx="109538" cy="106363"/>
          </a:xfrm>
          <a:custGeom>
            <a:avLst/>
            <a:gdLst>
              <a:gd name="T0" fmla="*/ 0 w 136"/>
              <a:gd name="T1" fmla="*/ 0 h 91"/>
              <a:gd name="T2" fmla="*/ 2147483647 w 136"/>
              <a:gd name="T3" fmla="*/ 2147483647 h 91"/>
              <a:gd name="T4" fmla="*/ 0 w 136"/>
              <a:gd name="T5" fmla="*/ 2147483647 h 91"/>
              <a:gd name="T6" fmla="*/ 2147483647 w 136"/>
              <a:gd name="T7" fmla="*/ 2147483647 h 91"/>
              <a:gd name="T8" fmla="*/ 0 w 136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6"/>
              <a:gd name="T16" fmla="*/ 0 h 91"/>
              <a:gd name="T17" fmla="*/ 136 w 136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6" h="91">
                <a:moveTo>
                  <a:pt x="0" y="0"/>
                </a:moveTo>
                <a:lnTo>
                  <a:pt x="136" y="45"/>
                </a:lnTo>
                <a:lnTo>
                  <a:pt x="0" y="91"/>
                </a:lnTo>
                <a:lnTo>
                  <a:pt x="46" y="4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6605" name="Rectangle 221"/>
          <p:cNvSpPr>
            <a:spLocks noChangeArrowheads="1"/>
          </p:cNvSpPr>
          <p:nvPr/>
        </p:nvSpPr>
        <p:spPr bwMode="auto">
          <a:xfrm>
            <a:off x="1889626" y="5667794"/>
            <a:ext cx="1103313" cy="33813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_tradnl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606" name="Rectangle 222"/>
          <p:cNvSpPr>
            <a:spLocks noChangeArrowheads="1"/>
          </p:cNvSpPr>
          <p:nvPr/>
        </p:nvSpPr>
        <p:spPr bwMode="auto">
          <a:xfrm>
            <a:off x="3267576" y="5679825"/>
            <a:ext cx="1103313" cy="33813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_tradnl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607" name="Rectangle 223"/>
          <p:cNvSpPr>
            <a:spLocks noChangeArrowheads="1"/>
          </p:cNvSpPr>
          <p:nvPr/>
        </p:nvSpPr>
        <p:spPr bwMode="auto">
          <a:xfrm>
            <a:off x="4647531" y="5667793"/>
            <a:ext cx="1103313" cy="33813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_tradnl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608" name="Rectangle 224"/>
          <p:cNvSpPr>
            <a:spLocks noChangeArrowheads="1"/>
          </p:cNvSpPr>
          <p:nvPr/>
        </p:nvSpPr>
        <p:spPr bwMode="auto">
          <a:xfrm>
            <a:off x="6163594" y="5703888"/>
            <a:ext cx="1103312" cy="33813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_tradnl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609" name="Rectangle 225"/>
          <p:cNvSpPr>
            <a:spLocks noChangeArrowheads="1"/>
          </p:cNvSpPr>
          <p:nvPr/>
        </p:nvSpPr>
        <p:spPr bwMode="auto">
          <a:xfrm>
            <a:off x="7566276" y="5727950"/>
            <a:ext cx="1103312" cy="338137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_tradnl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1343" name="Rectangle 226"/>
          <p:cNvSpPr>
            <a:spLocks noChangeArrowheads="1"/>
          </p:cNvSpPr>
          <p:nvPr/>
        </p:nvSpPr>
        <p:spPr bwMode="auto">
          <a:xfrm>
            <a:off x="4576344" y="1792706"/>
            <a:ext cx="1419225" cy="4451684"/>
          </a:xfrm>
          <a:prstGeom prst="rect">
            <a:avLst/>
          </a:prstGeom>
          <a:noFill/>
          <a:ln w="5715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s-ES_tradnl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Se planteó la misma encuesta  a los alumnos de la asignatura Didáctica de la Física de 2º curso de la Licenciatura en Química de la Facultad de Ciencias de la Universidad de Alicante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5" grpId="0" animBg="1"/>
      <p:bldP spid="16606" grpId="0" animBg="1"/>
      <p:bldP spid="16607" grpId="0" animBg="1"/>
      <p:bldP spid="16608" grpId="0" animBg="1"/>
      <p:bldP spid="166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Oval 2"/>
          <p:cNvSpPr>
            <a:spLocks noChangeArrowheads="1"/>
          </p:cNvSpPr>
          <p:nvPr/>
        </p:nvSpPr>
        <p:spPr bwMode="auto">
          <a:xfrm>
            <a:off x="2979738" y="4335463"/>
            <a:ext cx="3124200" cy="1600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47459" name="Text Box 22"/>
          <p:cNvSpPr txBox="1">
            <a:spLocks noChangeArrowheads="1"/>
          </p:cNvSpPr>
          <p:nvPr/>
        </p:nvSpPr>
        <p:spPr bwMode="auto">
          <a:xfrm>
            <a:off x="3409950" y="5184775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    </a:t>
            </a:r>
            <a:endParaRPr lang="es-ES" b="1">
              <a:solidFill>
                <a:srgbClr val="000000"/>
              </a:solidFill>
            </a:endParaRPr>
          </a:p>
        </p:txBody>
      </p:sp>
      <p:grpSp>
        <p:nvGrpSpPr>
          <p:cNvPr id="147460" name="Group 23"/>
          <p:cNvGrpSpPr>
            <a:grpSpLocks/>
          </p:cNvGrpSpPr>
          <p:nvPr/>
        </p:nvGrpSpPr>
        <p:grpSpPr bwMode="auto">
          <a:xfrm>
            <a:off x="3886200" y="1422400"/>
            <a:ext cx="1447800" cy="200025"/>
            <a:chOff x="2448" y="372"/>
            <a:chExt cx="912" cy="180"/>
          </a:xfrm>
        </p:grpSpPr>
        <p:sp>
          <p:nvSpPr>
            <p:cNvPr id="147620" name="Rectangle 24" descr="Diagonal hacia arriba ancha"/>
            <p:cNvSpPr>
              <a:spLocks noChangeArrowheads="1"/>
            </p:cNvSpPr>
            <p:nvPr/>
          </p:nvSpPr>
          <p:spPr bwMode="auto">
            <a:xfrm>
              <a:off x="2448" y="372"/>
              <a:ext cx="912" cy="17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BDFFDE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47621" name="Line 25"/>
            <p:cNvSpPr>
              <a:spLocks noChangeShapeType="1"/>
            </p:cNvSpPr>
            <p:nvPr/>
          </p:nvSpPr>
          <p:spPr bwMode="auto">
            <a:xfrm>
              <a:off x="2448" y="55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" name="71 Grupo"/>
          <p:cNvGrpSpPr>
            <a:grpSpLocks/>
          </p:cNvGrpSpPr>
          <p:nvPr/>
        </p:nvGrpSpPr>
        <p:grpSpPr bwMode="auto">
          <a:xfrm>
            <a:off x="2833688" y="1633538"/>
            <a:ext cx="1687512" cy="3670300"/>
            <a:chOff x="2841625" y="871538"/>
            <a:chExt cx="1687513" cy="3670300"/>
          </a:xfrm>
        </p:grpSpPr>
        <p:sp>
          <p:nvSpPr>
            <p:cNvPr id="147618" name="Line 14"/>
            <p:cNvSpPr>
              <a:spLocks noChangeShapeType="1"/>
            </p:cNvSpPr>
            <p:nvPr/>
          </p:nvSpPr>
          <p:spPr bwMode="auto">
            <a:xfrm flipH="1">
              <a:off x="2968625" y="871538"/>
              <a:ext cx="1560513" cy="3517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7619" name="Oval 33"/>
            <p:cNvSpPr>
              <a:spLocks noChangeArrowheads="1"/>
            </p:cNvSpPr>
            <p:nvPr/>
          </p:nvSpPr>
          <p:spPr bwMode="auto">
            <a:xfrm>
              <a:off x="2841625" y="424497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72 Grupo"/>
          <p:cNvGrpSpPr>
            <a:grpSpLocks/>
          </p:cNvGrpSpPr>
          <p:nvPr/>
        </p:nvGrpSpPr>
        <p:grpSpPr bwMode="auto">
          <a:xfrm>
            <a:off x="3309938" y="1638300"/>
            <a:ext cx="1216025" cy="3113088"/>
            <a:chOff x="3310255" y="891540"/>
            <a:chExt cx="1216025" cy="3113088"/>
          </a:xfrm>
        </p:grpSpPr>
        <p:cxnSp>
          <p:nvCxnSpPr>
            <p:cNvPr id="147616" name="52 Conector recto"/>
            <p:cNvCxnSpPr>
              <a:cxnSpLocks noChangeShapeType="1"/>
            </p:cNvCxnSpPr>
            <p:nvPr/>
          </p:nvCxnSpPr>
          <p:spPr bwMode="auto">
            <a:xfrm flipH="1">
              <a:off x="3451860" y="891540"/>
              <a:ext cx="1074420" cy="29489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617" name="Oval 33"/>
            <p:cNvSpPr>
              <a:spLocks noChangeArrowheads="1"/>
            </p:cNvSpPr>
            <p:nvPr/>
          </p:nvSpPr>
          <p:spPr bwMode="auto">
            <a:xfrm>
              <a:off x="3310255" y="370776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74 Grupo"/>
          <p:cNvGrpSpPr>
            <a:grpSpLocks/>
          </p:cNvGrpSpPr>
          <p:nvPr/>
        </p:nvGrpSpPr>
        <p:grpSpPr bwMode="auto">
          <a:xfrm>
            <a:off x="4476750" y="1627188"/>
            <a:ext cx="296863" cy="2838450"/>
            <a:chOff x="4476115" y="881063"/>
            <a:chExt cx="296863" cy="2837815"/>
          </a:xfrm>
        </p:grpSpPr>
        <p:cxnSp>
          <p:nvCxnSpPr>
            <p:cNvPr id="147614" name="56 Conector recto"/>
            <p:cNvCxnSpPr>
              <a:cxnSpLocks noChangeShapeType="1"/>
            </p:cNvCxnSpPr>
            <p:nvPr/>
          </p:nvCxnSpPr>
          <p:spPr bwMode="auto">
            <a:xfrm>
              <a:off x="4529138" y="881063"/>
              <a:ext cx="90487" cy="2705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615" name="Oval 33"/>
            <p:cNvSpPr>
              <a:spLocks noChangeArrowheads="1"/>
            </p:cNvSpPr>
            <p:nvPr/>
          </p:nvSpPr>
          <p:spPr bwMode="auto">
            <a:xfrm>
              <a:off x="4476115" y="342201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75 Grupo"/>
          <p:cNvGrpSpPr>
            <a:grpSpLocks/>
          </p:cNvGrpSpPr>
          <p:nvPr/>
        </p:nvGrpSpPr>
        <p:grpSpPr bwMode="auto">
          <a:xfrm>
            <a:off x="4529138" y="1622425"/>
            <a:ext cx="803275" cy="2933700"/>
            <a:chOff x="4529138" y="876300"/>
            <a:chExt cx="803910" cy="2934018"/>
          </a:xfrm>
        </p:grpSpPr>
        <p:cxnSp>
          <p:nvCxnSpPr>
            <p:cNvPr id="147612" name="58 Conector recto"/>
            <p:cNvCxnSpPr>
              <a:cxnSpLocks noChangeShapeType="1"/>
            </p:cNvCxnSpPr>
            <p:nvPr/>
          </p:nvCxnSpPr>
          <p:spPr bwMode="auto">
            <a:xfrm>
              <a:off x="4529138" y="876300"/>
              <a:ext cx="652462" cy="2795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613" name="Oval 33"/>
            <p:cNvSpPr>
              <a:spLocks noChangeArrowheads="1"/>
            </p:cNvSpPr>
            <p:nvPr/>
          </p:nvSpPr>
          <p:spPr bwMode="auto">
            <a:xfrm>
              <a:off x="5036185" y="351345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78 Grupo"/>
          <p:cNvGrpSpPr>
            <a:grpSpLocks/>
          </p:cNvGrpSpPr>
          <p:nvPr/>
        </p:nvGrpSpPr>
        <p:grpSpPr bwMode="auto">
          <a:xfrm>
            <a:off x="4530725" y="1625600"/>
            <a:ext cx="1397000" cy="4097338"/>
            <a:chOff x="4530119" y="879499"/>
            <a:chExt cx="1397289" cy="4096679"/>
          </a:xfrm>
        </p:grpSpPr>
        <p:cxnSp>
          <p:nvCxnSpPr>
            <p:cNvPr id="147610" name="62 Conector recto"/>
            <p:cNvCxnSpPr>
              <a:cxnSpLocks noChangeShapeType="1"/>
            </p:cNvCxnSpPr>
            <p:nvPr/>
          </p:nvCxnSpPr>
          <p:spPr bwMode="auto">
            <a:xfrm>
              <a:off x="4530119" y="879499"/>
              <a:ext cx="1256428" cy="396472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611" name="Oval 33"/>
            <p:cNvSpPr>
              <a:spLocks noChangeArrowheads="1"/>
            </p:cNvSpPr>
            <p:nvPr/>
          </p:nvSpPr>
          <p:spPr bwMode="auto">
            <a:xfrm>
              <a:off x="5630545" y="467931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79 Grupo"/>
          <p:cNvGrpSpPr>
            <a:grpSpLocks/>
          </p:cNvGrpSpPr>
          <p:nvPr/>
        </p:nvGrpSpPr>
        <p:grpSpPr bwMode="auto">
          <a:xfrm>
            <a:off x="4532313" y="1628775"/>
            <a:ext cx="881062" cy="4356100"/>
            <a:chOff x="4532243" y="882595"/>
            <a:chExt cx="880815" cy="4356473"/>
          </a:xfrm>
        </p:grpSpPr>
        <p:cxnSp>
          <p:nvCxnSpPr>
            <p:cNvPr id="147608" name="64 Conector recto"/>
            <p:cNvCxnSpPr>
              <a:cxnSpLocks noChangeShapeType="1"/>
            </p:cNvCxnSpPr>
            <p:nvPr/>
          </p:nvCxnSpPr>
          <p:spPr bwMode="auto">
            <a:xfrm>
              <a:off x="4532243" y="882595"/>
              <a:ext cx="723569" cy="422214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609" name="Oval 33"/>
            <p:cNvSpPr>
              <a:spLocks noChangeArrowheads="1"/>
            </p:cNvSpPr>
            <p:nvPr/>
          </p:nvSpPr>
          <p:spPr bwMode="auto">
            <a:xfrm>
              <a:off x="5116195" y="494220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80 Grupo"/>
          <p:cNvGrpSpPr>
            <a:grpSpLocks/>
          </p:cNvGrpSpPr>
          <p:nvPr/>
        </p:nvGrpSpPr>
        <p:grpSpPr bwMode="auto">
          <a:xfrm>
            <a:off x="4516438" y="1628775"/>
            <a:ext cx="325437" cy="4459288"/>
            <a:chOff x="4516341" y="882595"/>
            <a:chExt cx="325217" cy="4459343"/>
          </a:xfrm>
        </p:grpSpPr>
        <p:cxnSp>
          <p:nvCxnSpPr>
            <p:cNvPr id="147606" name="66 Conector recto"/>
            <p:cNvCxnSpPr>
              <a:cxnSpLocks noChangeShapeType="1"/>
            </p:cNvCxnSpPr>
            <p:nvPr/>
          </p:nvCxnSpPr>
          <p:spPr bwMode="auto">
            <a:xfrm>
              <a:off x="4516341" y="882595"/>
              <a:ext cx="174929" cy="431755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607" name="Oval 33"/>
            <p:cNvSpPr>
              <a:spLocks noChangeArrowheads="1"/>
            </p:cNvSpPr>
            <p:nvPr/>
          </p:nvSpPr>
          <p:spPr bwMode="auto">
            <a:xfrm>
              <a:off x="4544695" y="504507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81 Grupo"/>
          <p:cNvGrpSpPr>
            <a:grpSpLocks/>
          </p:cNvGrpSpPr>
          <p:nvPr/>
        </p:nvGrpSpPr>
        <p:grpSpPr bwMode="auto">
          <a:xfrm>
            <a:off x="3892550" y="1628775"/>
            <a:ext cx="631825" cy="4413250"/>
            <a:chOff x="3893185" y="882595"/>
            <a:chExt cx="631107" cy="4413623"/>
          </a:xfrm>
        </p:grpSpPr>
        <p:cxnSp>
          <p:nvCxnSpPr>
            <p:cNvPr id="147604" name="68 Conector recto"/>
            <p:cNvCxnSpPr>
              <a:cxnSpLocks noChangeShapeType="1"/>
            </p:cNvCxnSpPr>
            <p:nvPr/>
          </p:nvCxnSpPr>
          <p:spPr bwMode="auto">
            <a:xfrm flipH="1">
              <a:off x="4023360" y="882595"/>
              <a:ext cx="500932" cy="42698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605" name="Oval 33"/>
            <p:cNvSpPr>
              <a:spLocks noChangeArrowheads="1"/>
            </p:cNvSpPr>
            <p:nvPr/>
          </p:nvSpPr>
          <p:spPr bwMode="auto">
            <a:xfrm>
              <a:off x="3893185" y="499935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82 Grupo"/>
          <p:cNvGrpSpPr>
            <a:grpSpLocks/>
          </p:cNvGrpSpPr>
          <p:nvPr/>
        </p:nvGrpSpPr>
        <p:grpSpPr bwMode="auto">
          <a:xfrm>
            <a:off x="3298825" y="1628775"/>
            <a:ext cx="1225550" cy="4219575"/>
            <a:chOff x="3298825" y="882595"/>
            <a:chExt cx="1225467" cy="4219313"/>
          </a:xfrm>
        </p:grpSpPr>
        <p:cxnSp>
          <p:nvCxnSpPr>
            <p:cNvPr id="147602" name="70 Conector recto"/>
            <p:cNvCxnSpPr>
              <a:cxnSpLocks noChangeShapeType="1"/>
            </p:cNvCxnSpPr>
            <p:nvPr/>
          </p:nvCxnSpPr>
          <p:spPr bwMode="auto">
            <a:xfrm flipH="1">
              <a:off x="3442915" y="882595"/>
              <a:ext cx="1081377" cy="407106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603" name="Oval 33"/>
            <p:cNvSpPr>
              <a:spLocks noChangeArrowheads="1"/>
            </p:cNvSpPr>
            <p:nvPr/>
          </p:nvSpPr>
          <p:spPr bwMode="auto">
            <a:xfrm>
              <a:off x="3298825" y="480504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77 Grupo"/>
          <p:cNvGrpSpPr>
            <a:grpSpLocks/>
          </p:cNvGrpSpPr>
          <p:nvPr/>
        </p:nvGrpSpPr>
        <p:grpSpPr bwMode="auto">
          <a:xfrm>
            <a:off x="4541838" y="1628775"/>
            <a:ext cx="1668462" cy="3627438"/>
            <a:chOff x="4541838" y="882650"/>
            <a:chExt cx="1667841" cy="3626886"/>
          </a:xfrm>
        </p:grpSpPr>
        <p:sp>
          <p:nvSpPr>
            <p:cNvPr id="147600" name="Line 6"/>
            <p:cNvSpPr>
              <a:spLocks noChangeShapeType="1"/>
            </p:cNvSpPr>
            <p:nvPr/>
          </p:nvSpPr>
          <p:spPr bwMode="auto">
            <a:xfrm>
              <a:off x="4541838" y="882650"/>
              <a:ext cx="1541462" cy="34750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7601" name="Oval 33"/>
            <p:cNvSpPr>
              <a:spLocks noChangeArrowheads="1"/>
            </p:cNvSpPr>
            <p:nvPr/>
          </p:nvSpPr>
          <p:spPr bwMode="auto">
            <a:xfrm>
              <a:off x="5912816" y="4212673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73 Grupo"/>
          <p:cNvGrpSpPr>
            <a:grpSpLocks/>
          </p:cNvGrpSpPr>
          <p:nvPr/>
        </p:nvGrpSpPr>
        <p:grpSpPr bwMode="auto">
          <a:xfrm>
            <a:off x="3848100" y="1625600"/>
            <a:ext cx="677863" cy="2897188"/>
            <a:chOff x="3847465" y="880110"/>
            <a:chExt cx="678815" cy="2895918"/>
          </a:xfrm>
        </p:grpSpPr>
        <p:cxnSp>
          <p:nvCxnSpPr>
            <p:cNvPr id="147598" name="54 Conector recto"/>
            <p:cNvCxnSpPr>
              <a:cxnSpLocks noChangeShapeType="1"/>
            </p:cNvCxnSpPr>
            <p:nvPr/>
          </p:nvCxnSpPr>
          <p:spPr bwMode="auto">
            <a:xfrm flipH="1">
              <a:off x="3989070" y="880110"/>
              <a:ext cx="537210" cy="27546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99" name="Oval 33"/>
            <p:cNvSpPr>
              <a:spLocks noChangeArrowheads="1"/>
            </p:cNvSpPr>
            <p:nvPr/>
          </p:nvSpPr>
          <p:spPr bwMode="auto">
            <a:xfrm>
              <a:off x="3847465" y="347916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76 Grupo"/>
          <p:cNvGrpSpPr>
            <a:grpSpLocks/>
          </p:cNvGrpSpPr>
          <p:nvPr/>
        </p:nvGrpSpPr>
        <p:grpSpPr bwMode="auto">
          <a:xfrm>
            <a:off x="4530725" y="1619250"/>
            <a:ext cx="1304925" cy="3119438"/>
            <a:chOff x="4530119" y="872519"/>
            <a:chExt cx="1305849" cy="3120679"/>
          </a:xfrm>
        </p:grpSpPr>
        <p:cxnSp>
          <p:nvCxnSpPr>
            <p:cNvPr id="147596" name="60 Conector recto"/>
            <p:cNvCxnSpPr>
              <a:cxnSpLocks noChangeShapeType="1"/>
            </p:cNvCxnSpPr>
            <p:nvPr/>
          </p:nvCxnSpPr>
          <p:spPr bwMode="auto">
            <a:xfrm>
              <a:off x="4530119" y="872519"/>
              <a:ext cx="1158705" cy="299448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97" name="Oval 33"/>
            <p:cNvSpPr>
              <a:spLocks noChangeArrowheads="1"/>
            </p:cNvSpPr>
            <p:nvPr/>
          </p:nvSpPr>
          <p:spPr bwMode="auto">
            <a:xfrm>
              <a:off x="5539105" y="369633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47473" name="Text Box 22"/>
          <p:cNvSpPr txBox="1">
            <a:spLocks noChangeArrowheads="1"/>
          </p:cNvSpPr>
          <p:nvPr/>
        </p:nvSpPr>
        <p:spPr bwMode="auto">
          <a:xfrm>
            <a:off x="3413125" y="5187950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    </a:t>
            </a:r>
            <a:endParaRPr lang="es-ES" b="1">
              <a:solidFill>
                <a:srgbClr val="000000"/>
              </a:solidFill>
            </a:endParaRPr>
          </a:p>
        </p:txBody>
      </p:sp>
      <p:grpSp>
        <p:nvGrpSpPr>
          <p:cNvPr id="147474" name="Group 23"/>
          <p:cNvGrpSpPr>
            <a:grpSpLocks/>
          </p:cNvGrpSpPr>
          <p:nvPr/>
        </p:nvGrpSpPr>
        <p:grpSpPr bwMode="auto">
          <a:xfrm>
            <a:off x="3889375" y="1425575"/>
            <a:ext cx="1447800" cy="200025"/>
            <a:chOff x="2448" y="372"/>
            <a:chExt cx="912" cy="180"/>
          </a:xfrm>
        </p:grpSpPr>
        <p:sp>
          <p:nvSpPr>
            <p:cNvPr id="147594" name="Rectangle 24" descr="Diagonal hacia arriba ancha"/>
            <p:cNvSpPr>
              <a:spLocks noChangeArrowheads="1"/>
            </p:cNvSpPr>
            <p:nvPr/>
          </p:nvSpPr>
          <p:spPr bwMode="auto">
            <a:xfrm>
              <a:off x="2448" y="372"/>
              <a:ext cx="912" cy="17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BDFFDE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47595" name="Line 25"/>
            <p:cNvSpPr>
              <a:spLocks noChangeShapeType="1"/>
            </p:cNvSpPr>
            <p:nvPr/>
          </p:nvSpPr>
          <p:spPr bwMode="auto">
            <a:xfrm>
              <a:off x="2448" y="55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6" name="71 Grupo"/>
          <p:cNvGrpSpPr>
            <a:grpSpLocks/>
          </p:cNvGrpSpPr>
          <p:nvPr/>
        </p:nvGrpSpPr>
        <p:grpSpPr bwMode="auto">
          <a:xfrm>
            <a:off x="2836863" y="1636713"/>
            <a:ext cx="1687512" cy="3670300"/>
            <a:chOff x="2841625" y="871538"/>
            <a:chExt cx="1687513" cy="3670300"/>
          </a:xfrm>
        </p:grpSpPr>
        <p:sp>
          <p:nvSpPr>
            <p:cNvPr id="147592" name="Line 14"/>
            <p:cNvSpPr>
              <a:spLocks noChangeShapeType="1"/>
            </p:cNvSpPr>
            <p:nvPr/>
          </p:nvSpPr>
          <p:spPr bwMode="auto">
            <a:xfrm flipH="1">
              <a:off x="2968625" y="871538"/>
              <a:ext cx="1560513" cy="3517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7593" name="Oval 33"/>
            <p:cNvSpPr>
              <a:spLocks noChangeArrowheads="1"/>
            </p:cNvSpPr>
            <p:nvPr/>
          </p:nvSpPr>
          <p:spPr bwMode="auto">
            <a:xfrm>
              <a:off x="2841625" y="424497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72 Grupo"/>
          <p:cNvGrpSpPr>
            <a:grpSpLocks/>
          </p:cNvGrpSpPr>
          <p:nvPr/>
        </p:nvGrpSpPr>
        <p:grpSpPr bwMode="auto">
          <a:xfrm>
            <a:off x="3314700" y="1641475"/>
            <a:ext cx="1216025" cy="3113088"/>
            <a:chOff x="3310255" y="891540"/>
            <a:chExt cx="1216025" cy="3113088"/>
          </a:xfrm>
        </p:grpSpPr>
        <p:cxnSp>
          <p:nvCxnSpPr>
            <p:cNvPr id="147590" name="55 Conector recto"/>
            <p:cNvCxnSpPr>
              <a:cxnSpLocks noChangeShapeType="1"/>
            </p:cNvCxnSpPr>
            <p:nvPr/>
          </p:nvCxnSpPr>
          <p:spPr bwMode="auto">
            <a:xfrm flipH="1">
              <a:off x="3451860" y="891540"/>
              <a:ext cx="1074420" cy="29489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91" name="Oval 33"/>
            <p:cNvSpPr>
              <a:spLocks noChangeArrowheads="1"/>
            </p:cNvSpPr>
            <p:nvPr/>
          </p:nvSpPr>
          <p:spPr bwMode="auto">
            <a:xfrm>
              <a:off x="3310255" y="370776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74 Grupo"/>
          <p:cNvGrpSpPr>
            <a:grpSpLocks/>
          </p:cNvGrpSpPr>
          <p:nvPr/>
        </p:nvGrpSpPr>
        <p:grpSpPr bwMode="auto">
          <a:xfrm>
            <a:off x="4479925" y="1630363"/>
            <a:ext cx="296863" cy="2838450"/>
            <a:chOff x="4476115" y="881063"/>
            <a:chExt cx="296863" cy="2837815"/>
          </a:xfrm>
        </p:grpSpPr>
        <p:cxnSp>
          <p:nvCxnSpPr>
            <p:cNvPr id="147588" name="61 Conector recto"/>
            <p:cNvCxnSpPr>
              <a:cxnSpLocks noChangeShapeType="1"/>
            </p:cNvCxnSpPr>
            <p:nvPr/>
          </p:nvCxnSpPr>
          <p:spPr bwMode="auto">
            <a:xfrm>
              <a:off x="4529138" y="881063"/>
              <a:ext cx="90487" cy="2705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89" name="Oval 33"/>
            <p:cNvSpPr>
              <a:spLocks noChangeArrowheads="1"/>
            </p:cNvSpPr>
            <p:nvPr/>
          </p:nvSpPr>
          <p:spPr bwMode="auto">
            <a:xfrm>
              <a:off x="4476115" y="342201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75 Grupo"/>
          <p:cNvGrpSpPr>
            <a:grpSpLocks/>
          </p:cNvGrpSpPr>
          <p:nvPr/>
        </p:nvGrpSpPr>
        <p:grpSpPr bwMode="auto">
          <a:xfrm>
            <a:off x="4532313" y="1625600"/>
            <a:ext cx="804862" cy="2935288"/>
            <a:chOff x="4529138" y="876300"/>
            <a:chExt cx="803910" cy="2934018"/>
          </a:xfrm>
        </p:grpSpPr>
        <p:cxnSp>
          <p:nvCxnSpPr>
            <p:cNvPr id="147586" name="67 Conector recto"/>
            <p:cNvCxnSpPr>
              <a:cxnSpLocks noChangeShapeType="1"/>
            </p:cNvCxnSpPr>
            <p:nvPr/>
          </p:nvCxnSpPr>
          <p:spPr bwMode="auto">
            <a:xfrm>
              <a:off x="4529138" y="876300"/>
              <a:ext cx="652462" cy="2795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87" name="Oval 33"/>
            <p:cNvSpPr>
              <a:spLocks noChangeArrowheads="1"/>
            </p:cNvSpPr>
            <p:nvPr/>
          </p:nvSpPr>
          <p:spPr bwMode="auto">
            <a:xfrm>
              <a:off x="5036185" y="351345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78 Grupo"/>
          <p:cNvGrpSpPr>
            <a:grpSpLocks/>
          </p:cNvGrpSpPr>
          <p:nvPr/>
        </p:nvGrpSpPr>
        <p:grpSpPr bwMode="auto">
          <a:xfrm>
            <a:off x="4533900" y="1628775"/>
            <a:ext cx="1397000" cy="4097338"/>
            <a:chOff x="4530119" y="879499"/>
            <a:chExt cx="1397289" cy="4096679"/>
          </a:xfrm>
        </p:grpSpPr>
        <p:cxnSp>
          <p:nvCxnSpPr>
            <p:cNvPr id="147584" name="72 Conector recto"/>
            <p:cNvCxnSpPr>
              <a:cxnSpLocks noChangeShapeType="1"/>
            </p:cNvCxnSpPr>
            <p:nvPr/>
          </p:nvCxnSpPr>
          <p:spPr bwMode="auto">
            <a:xfrm>
              <a:off x="4530119" y="879499"/>
              <a:ext cx="1256428" cy="396472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85" name="Oval 33"/>
            <p:cNvSpPr>
              <a:spLocks noChangeArrowheads="1"/>
            </p:cNvSpPr>
            <p:nvPr/>
          </p:nvSpPr>
          <p:spPr bwMode="auto">
            <a:xfrm>
              <a:off x="5630545" y="467931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79 Grupo"/>
          <p:cNvGrpSpPr>
            <a:grpSpLocks/>
          </p:cNvGrpSpPr>
          <p:nvPr/>
        </p:nvGrpSpPr>
        <p:grpSpPr bwMode="auto">
          <a:xfrm>
            <a:off x="4535488" y="1631950"/>
            <a:ext cx="881062" cy="4357688"/>
            <a:chOff x="4532243" y="882595"/>
            <a:chExt cx="880815" cy="4356473"/>
          </a:xfrm>
        </p:grpSpPr>
        <p:cxnSp>
          <p:nvCxnSpPr>
            <p:cNvPr id="147582" name="75 Conector recto"/>
            <p:cNvCxnSpPr>
              <a:cxnSpLocks noChangeShapeType="1"/>
            </p:cNvCxnSpPr>
            <p:nvPr/>
          </p:nvCxnSpPr>
          <p:spPr bwMode="auto">
            <a:xfrm>
              <a:off x="4532243" y="882595"/>
              <a:ext cx="723569" cy="422214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83" name="Oval 33"/>
            <p:cNvSpPr>
              <a:spLocks noChangeArrowheads="1"/>
            </p:cNvSpPr>
            <p:nvPr/>
          </p:nvSpPr>
          <p:spPr bwMode="auto">
            <a:xfrm>
              <a:off x="5116195" y="494220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80 Grupo"/>
          <p:cNvGrpSpPr>
            <a:grpSpLocks/>
          </p:cNvGrpSpPr>
          <p:nvPr/>
        </p:nvGrpSpPr>
        <p:grpSpPr bwMode="auto">
          <a:xfrm>
            <a:off x="4519613" y="1631950"/>
            <a:ext cx="325437" cy="4459288"/>
            <a:chOff x="4516341" y="882595"/>
            <a:chExt cx="325217" cy="4459343"/>
          </a:xfrm>
        </p:grpSpPr>
        <p:cxnSp>
          <p:nvCxnSpPr>
            <p:cNvPr id="147580" name="78 Conector recto"/>
            <p:cNvCxnSpPr>
              <a:cxnSpLocks noChangeShapeType="1"/>
            </p:cNvCxnSpPr>
            <p:nvPr/>
          </p:nvCxnSpPr>
          <p:spPr bwMode="auto">
            <a:xfrm>
              <a:off x="4516341" y="882595"/>
              <a:ext cx="174929" cy="431755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81" name="Oval 33"/>
            <p:cNvSpPr>
              <a:spLocks noChangeArrowheads="1"/>
            </p:cNvSpPr>
            <p:nvPr/>
          </p:nvSpPr>
          <p:spPr bwMode="auto">
            <a:xfrm>
              <a:off x="4544695" y="504507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81 Grupo"/>
          <p:cNvGrpSpPr>
            <a:grpSpLocks/>
          </p:cNvGrpSpPr>
          <p:nvPr/>
        </p:nvGrpSpPr>
        <p:grpSpPr bwMode="auto">
          <a:xfrm>
            <a:off x="3897313" y="1631950"/>
            <a:ext cx="630237" cy="4414838"/>
            <a:chOff x="3893185" y="882595"/>
            <a:chExt cx="631107" cy="4413623"/>
          </a:xfrm>
        </p:grpSpPr>
        <p:cxnSp>
          <p:nvCxnSpPr>
            <p:cNvPr id="147578" name="81 Conector recto"/>
            <p:cNvCxnSpPr>
              <a:cxnSpLocks noChangeShapeType="1"/>
            </p:cNvCxnSpPr>
            <p:nvPr/>
          </p:nvCxnSpPr>
          <p:spPr bwMode="auto">
            <a:xfrm flipH="1">
              <a:off x="4023360" y="882595"/>
              <a:ext cx="500932" cy="42698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79" name="Oval 33"/>
            <p:cNvSpPr>
              <a:spLocks noChangeArrowheads="1"/>
            </p:cNvSpPr>
            <p:nvPr/>
          </p:nvSpPr>
          <p:spPr bwMode="auto">
            <a:xfrm>
              <a:off x="3893185" y="499935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82 Grupo"/>
          <p:cNvGrpSpPr>
            <a:grpSpLocks/>
          </p:cNvGrpSpPr>
          <p:nvPr/>
        </p:nvGrpSpPr>
        <p:grpSpPr bwMode="auto">
          <a:xfrm>
            <a:off x="3302000" y="1631950"/>
            <a:ext cx="1225550" cy="4219575"/>
            <a:chOff x="3298825" y="882595"/>
            <a:chExt cx="1225467" cy="4219313"/>
          </a:xfrm>
        </p:grpSpPr>
        <p:cxnSp>
          <p:nvCxnSpPr>
            <p:cNvPr id="147576" name="84 Conector recto"/>
            <p:cNvCxnSpPr>
              <a:cxnSpLocks noChangeShapeType="1"/>
            </p:cNvCxnSpPr>
            <p:nvPr/>
          </p:nvCxnSpPr>
          <p:spPr bwMode="auto">
            <a:xfrm flipH="1">
              <a:off x="3442915" y="882595"/>
              <a:ext cx="1081377" cy="407106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77" name="Oval 33"/>
            <p:cNvSpPr>
              <a:spLocks noChangeArrowheads="1"/>
            </p:cNvSpPr>
            <p:nvPr/>
          </p:nvSpPr>
          <p:spPr bwMode="auto">
            <a:xfrm>
              <a:off x="3298825" y="480504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77 Grupo"/>
          <p:cNvGrpSpPr>
            <a:grpSpLocks/>
          </p:cNvGrpSpPr>
          <p:nvPr/>
        </p:nvGrpSpPr>
        <p:grpSpPr bwMode="auto">
          <a:xfrm>
            <a:off x="4545013" y="1631950"/>
            <a:ext cx="1668462" cy="3627438"/>
            <a:chOff x="4541838" y="882650"/>
            <a:chExt cx="1667841" cy="3626886"/>
          </a:xfrm>
        </p:grpSpPr>
        <p:sp>
          <p:nvSpPr>
            <p:cNvPr id="147574" name="Line 6"/>
            <p:cNvSpPr>
              <a:spLocks noChangeShapeType="1"/>
            </p:cNvSpPr>
            <p:nvPr/>
          </p:nvSpPr>
          <p:spPr bwMode="auto">
            <a:xfrm>
              <a:off x="4541838" y="882650"/>
              <a:ext cx="1541462" cy="34750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7575" name="Oval 33"/>
            <p:cNvSpPr>
              <a:spLocks noChangeArrowheads="1"/>
            </p:cNvSpPr>
            <p:nvPr/>
          </p:nvSpPr>
          <p:spPr bwMode="auto">
            <a:xfrm>
              <a:off x="5912816" y="4212673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73 Grupo"/>
          <p:cNvGrpSpPr>
            <a:grpSpLocks/>
          </p:cNvGrpSpPr>
          <p:nvPr/>
        </p:nvGrpSpPr>
        <p:grpSpPr bwMode="auto">
          <a:xfrm>
            <a:off x="3851275" y="1630363"/>
            <a:ext cx="679450" cy="2895600"/>
            <a:chOff x="3847465" y="880110"/>
            <a:chExt cx="678815" cy="2895918"/>
          </a:xfrm>
        </p:grpSpPr>
        <p:cxnSp>
          <p:nvCxnSpPr>
            <p:cNvPr id="147572" name="90 Conector recto"/>
            <p:cNvCxnSpPr>
              <a:cxnSpLocks noChangeShapeType="1"/>
            </p:cNvCxnSpPr>
            <p:nvPr/>
          </p:nvCxnSpPr>
          <p:spPr bwMode="auto">
            <a:xfrm flipH="1">
              <a:off x="3989070" y="880110"/>
              <a:ext cx="537210" cy="27546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73" name="Oval 33"/>
            <p:cNvSpPr>
              <a:spLocks noChangeArrowheads="1"/>
            </p:cNvSpPr>
            <p:nvPr/>
          </p:nvSpPr>
          <p:spPr bwMode="auto">
            <a:xfrm>
              <a:off x="3847465" y="347916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76 Grupo"/>
          <p:cNvGrpSpPr>
            <a:grpSpLocks/>
          </p:cNvGrpSpPr>
          <p:nvPr/>
        </p:nvGrpSpPr>
        <p:grpSpPr bwMode="auto">
          <a:xfrm>
            <a:off x="4533900" y="1622425"/>
            <a:ext cx="1306513" cy="3121025"/>
            <a:chOff x="4530119" y="872519"/>
            <a:chExt cx="1305849" cy="3120679"/>
          </a:xfrm>
        </p:grpSpPr>
        <p:cxnSp>
          <p:nvCxnSpPr>
            <p:cNvPr id="147570" name="93 Conector recto"/>
            <p:cNvCxnSpPr>
              <a:cxnSpLocks noChangeShapeType="1"/>
            </p:cNvCxnSpPr>
            <p:nvPr/>
          </p:nvCxnSpPr>
          <p:spPr bwMode="auto">
            <a:xfrm>
              <a:off x="4530119" y="872519"/>
              <a:ext cx="1158705" cy="299448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71" name="Oval 33"/>
            <p:cNvSpPr>
              <a:spLocks noChangeArrowheads="1"/>
            </p:cNvSpPr>
            <p:nvPr/>
          </p:nvSpPr>
          <p:spPr bwMode="auto">
            <a:xfrm>
              <a:off x="5539105" y="369633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47487" name="Text Box 22"/>
          <p:cNvSpPr txBox="1">
            <a:spLocks noChangeArrowheads="1"/>
          </p:cNvSpPr>
          <p:nvPr/>
        </p:nvSpPr>
        <p:spPr bwMode="auto">
          <a:xfrm>
            <a:off x="3413125" y="5187950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    </a:t>
            </a:r>
            <a:endParaRPr lang="es-ES" b="1">
              <a:solidFill>
                <a:srgbClr val="000000"/>
              </a:solidFill>
            </a:endParaRPr>
          </a:p>
        </p:txBody>
      </p:sp>
      <p:grpSp>
        <p:nvGrpSpPr>
          <p:cNvPr id="147488" name="Group 23"/>
          <p:cNvGrpSpPr>
            <a:grpSpLocks/>
          </p:cNvGrpSpPr>
          <p:nvPr/>
        </p:nvGrpSpPr>
        <p:grpSpPr bwMode="auto">
          <a:xfrm>
            <a:off x="3889375" y="1425575"/>
            <a:ext cx="1447800" cy="200025"/>
            <a:chOff x="2448" y="372"/>
            <a:chExt cx="912" cy="180"/>
          </a:xfrm>
        </p:grpSpPr>
        <p:sp>
          <p:nvSpPr>
            <p:cNvPr id="147568" name="Rectangle 24" descr="Diagonal hacia arriba ancha"/>
            <p:cNvSpPr>
              <a:spLocks noChangeArrowheads="1"/>
            </p:cNvSpPr>
            <p:nvPr/>
          </p:nvSpPr>
          <p:spPr bwMode="auto">
            <a:xfrm>
              <a:off x="2448" y="372"/>
              <a:ext cx="912" cy="17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BDFFDE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47569" name="Line 25"/>
            <p:cNvSpPr>
              <a:spLocks noChangeShapeType="1"/>
            </p:cNvSpPr>
            <p:nvPr/>
          </p:nvSpPr>
          <p:spPr bwMode="auto">
            <a:xfrm>
              <a:off x="2448" y="55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29" name="71 Grupo"/>
          <p:cNvGrpSpPr>
            <a:grpSpLocks/>
          </p:cNvGrpSpPr>
          <p:nvPr/>
        </p:nvGrpSpPr>
        <p:grpSpPr bwMode="auto">
          <a:xfrm>
            <a:off x="2836863" y="1636713"/>
            <a:ext cx="1687512" cy="3670300"/>
            <a:chOff x="2841625" y="871538"/>
            <a:chExt cx="1687513" cy="3670300"/>
          </a:xfrm>
        </p:grpSpPr>
        <p:sp>
          <p:nvSpPr>
            <p:cNvPr id="147566" name="Line 14"/>
            <p:cNvSpPr>
              <a:spLocks noChangeShapeType="1"/>
            </p:cNvSpPr>
            <p:nvPr/>
          </p:nvSpPr>
          <p:spPr bwMode="auto">
            <a:xfrm flipH="1">
              <a:off x="2968625" y="871538"/>
              <a:ext cx="1560513" cy="3517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7567" name="Oval 33"/>
            <p:cNvSpPr>
              <a:spLocks noChangeArrowheads="1"/>
            </p:cNvSpPr>
            <p:nvPr/>
          </p:nvSpPr>
          <p:spPr bwMode="auto">
            <a:xfrm>
              <a:off x="2841625" y="424497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72 Grupo"/>
          <p:cNvGrpSpPr>
            <a:grpSpLocks/>
          </p:cNvGrpSpPr>
          <p:nvPr/>
        </p:nvGrpSpPr>
        <p:grpSpPr bwMode="auto">
          <a:xfrm>
            <a:off x="3314700" y="1641475"/>
            <a:ext cx="1216025" cy="3113088"/>
            <a:chOff x="3310255" y="891540"/>
            <a:chExt cx="1216025" cy="3113088"/>
          </a:xfrm>
        </p:grpSpPr>
        <p:cxnSp>
          <p:nvCxnSpPr>
            <p:cNvPr id="147564" name="103 Conector recto"/>
            <p:cNvCxnSpPr>
              <a:cxnSpLocks noChangeShapeType="1"/>
            </p:cNvCxnSpPr>
            <p:nvPr/>
          </p:nvCxnSpPr>
          <p:spPr bwMode="auto">
            <a:xfrm flipH="1">
              <a:off x="3451860" y="891540"/>
              <a:ext cx="1074420" cy="29489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65" name="Oval 33"/>
            <p:cNvSpPr>
              <a:spLocks noChangeArrowheads="1"/>
            </p:cNvSpPr>
            <p:nvPr/>
          </p:nvSpPr>
          <p:spPr bwMode="auto">
            <a:xfrm>
              <a:off x="3310255" y="370776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74 Grupo"/>
          <p:cNvGrpSpPr>
            <a:grpSpLocks/>
          </p:cNvGrpSpPr>
          <p:nvPr/>
        </p:nvGrpSpPr>
        <p:grpSpPr bwMode="auto">
          <a:xfrm>
            <a:off x="4479925" y="1630363"/>
            <a:ext cx="296863" cy="2838450"/>
            <a:chOff x="4476115" y="881063"/>
            <a:chExt cx="296863" cy="2837815"/>
          </a:xfrm>
        </p:grpSpPr>
        <p:cxnSp>
          <p:nvCxnSpPr>
            <p:cNvPr id="147562" name="106 Conector recto"/>
            <p:cNvCxnSpPr>
              <a:cxnSpLocks noChangeShapeType="1"/>
            </p:cNvCxnSpPr>
            <p:nvPr/>
          </p:nvCxnSpPr>
          <p:spPr bwMode="auto">
            <a:xfrm>
              <a:off x="4529138" y="881063"/>
              <a:ext cx="90487" cy="2705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63" name="Oval 33"/>
            <p:cNvSpPr>
              <a:spLocks noChangeArrowheads="1"/>
            </p:cNvSpPr>
            <p:nvPr/>
          </p:nvSpPr>
          <p:spPr bwMode="auto">
            <a:xfrm>
              <a:off x="4476115" y="342201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22" name="75 Grupo"/>
          <p:cNvGrpSpPr>
            <a:grpSpLocks/>
          </p:cNvGrpSpPr>
          <p:nvPr/>
        </p:nvGrpSpPr>
        <p:grpSpPr bwMode="auto">
          <a:xfrm>
            <a:off x="4532313" y="1625600"/>
            <a:ext cx="804862" cy="2935288"/>
            <a:chOff x="4529138" y="876300"/>
            <a:chExt cx="803910" cy="2934018"/>
          </a:xfrm>
        </p:grpSpPr>
        <p:cxnSp>
          <p:nvCxnSpPr>
            <p:cNvPr id="147560" name="109 Conector recto"/>
            <p:cNvCxnSpPr>
              <a:cxnSpLocks noChangeShapeType="1"/>
            </p:cNvCxnSpPr>
            <p:nvPr/>
          </p:nvCxnSpPr>
          <p:spPr bwMode="auto">
            <a:xfrm>
              <a:off x="4529138" y="876300"/>
              <a:ext cx="652462" cy="2795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61" name="Oval 33"/>
            <p:cNvSpPr>
              <a:spLocks noChangeArrowheads="1"/>
            </p:cNvSpPr>
            <p:nvPr/>
          </p:nvSpPr>
          <p:spPr bwMode="auto">
            <a:xfrm>
              <a:off x="5036185" y="351345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23" name="78 Grupo"/>
          <p:cNvGrpSpPr>
            <a:grpSpLocks/>
          </p:cNvGrpSpPr>
          <p:nvPr/>
        </p:nvGrpSpPr>
        <p:grpSpPr bwMode="auto">
          <a:xfrm>
            <a:off x="4533900" y="1628775"/>
            <a:ext cx="1397000" cy="4097338"/>
            <a:chOff x="4530119" y="879499"/>
            <a:chExt cx="1397289" cy="4096679"/>
          </a:xfrm>
        </p:grpSpPr>
        <p:cxnSp>
          <p:nvCxnSpPr>
            <p:cNvPr id="147558" name="112 Conector recto"/>
            <p:cNvCxnSpPr>
              <a:cxnSpLocks noChangeShapeType="1"/>
            </p:cNvCxnSpPr>
            <p:nvPr/>
          </p:nvCxnSpPr>
          <p:spPr bwMode="auto">
            <a:xfrm>
              <a:off x="4530119" y="879499"/>
              <a:ext cx="1256428" cy="396472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59" name="Oval 33"/>
            <p:cNvSpPr>
              <a:spLocks noChangeArrowheads="1"/>
            </p:cNvSpPr>
            <p:nvPr/>
          </p:nvSpPr>
          <p:spPr bwMode="auto">
            <a:xfrm>
              <a:off x="5630545" y="467931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24" name="79 Grupo"/>
          <p:cNvGrpSpPr>
            <a:grpSpLocks/>
          </p:cNvGrpSpPr>
          <p:nvPr/>
        </p:nvGrpSpPr>
        <p:grpSpPr bwMode="auto">
          <a:xfrm>
            <a:off x="4535488" y="1631950"/>
            <a:ext cx="881062" cy="4357688"/>
            <a:chOff x="4532243" y="882595"/>
            <a:chExt cx="880815" cy="4356473"/>
          </a:xfrm>
        </p:grpSpPr>
        <p:cxnSp>
          <p:nvCxnSpPr>
            <p:cNvPr id="147556" name="115 Conector recto"/>
            <p:cNvCxnSpPr>
              <a:cxnSpLocks noChangeShapeType="1"/>
            </p:cNvCxnSpPr>
            <p:nvPr/>
          </p:nvCxnSpPr>
          <p:spPr bwMode="auto">
            <a:xfrm>
              <a:off x="4532243" y="882595"/>
              <a:ext cx="723569" cy="422214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57" name="Oval 33"/>
            <p:cNvSpPr>
              <a:spLocks noChangeArrowheads="1"/>
            </p:cNvSpPr>
            <p:nvPr/>
          </p:nvSpPr>
          <p:spPr bwMode="auto">
            <a:xfrm>
              <a:off x="5116195" y="494220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25" name="80 Grupo"/>
          <p:cNvGrpSpPr>
            <a:grpSpLocks/>
          </p:cNvGrpSpPr>
          <p:nvPr/>
        </p:nvGrpSpPr>
        <p:grpSpPr bwMode="auto">
          <a:xfrm>
            <a:off x="4519613" y="1631950"/>
            <a:ext cx="325437" cy="4459288"/>
            <a:chOff x="4516341" y="882595"/>
            <a:chExt cx="325217" cy="4459343"/>
          </a:xfrm>
        </p:grpSpPr>
        <p:cxnSp>
          <p:nvCxnSpPr>
            <p:cNvPr id="147554" name="118 Conector recto"/>
            <p:cNvCxnSpPr>
              <a:cxnSpLocks noChangeShapeType="1"/>
            </p:cNvCxnSpPr>
            <p:nvPr/>
          </p:nvCxnSpPr>
          <p:spPr bwMode="auto">
            <a:xfrm>
              <a:off x="4516341" y="882595"/>
              <a:ext cx="174929" cy="431755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55" name="Oval 33"/>
            <p:cNvSpPr>
              <a:spLocks noChangeArrowheads="1"/>
            </p:cNvSpPr>
            <p:nvPr/>
          </p:nvSpPr>
          <p:spPr bwMode="auto">
            <a:xfrm>
              <a:off x="4544695" y="504507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26" name="81 Grupo"/>
          <p:cNvGrpSpPr>
            <a:grpSpLocks/>
          </p:cNvGrpSpPr>
          <p:nvPr/>
        </p:nvGrpSpPr>
        <p:grpSpPr bwMode="auto">
          <a:xfrm>
            <a:off x="3897313" y="1631950"/>
            <a:ext cx="630237" cy="4414838"/>
            <a:chOff x="3893185" y="882595"/>
            <a:chExt cx="631107" cy="4413623"/>
          </a:xfrm>
        </p:grpSpPr>
        <p:cxnSp>
          <p:nvCxnSpPr>
            <p:cNvPr id="147552" name="121 Conector recto"/>
            <p:cNvCxnSpPr>
              <a:cxnSpLocks noChangeShapeType="1"/>
            </p:cNvCxnSpPr>
            <p:nvPr/>
          </p:nvCxnSpPr>
          <p:spPr bwMode="auto">
            <a:xfrm flipH="1">
              <a:off x="4023360" y="882595"/>
              <a:ext cx="500932" cy="42698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53" name="Oval 33"/>
            <p:cNvSpPr>
              <a:spLocks noChangeArrowheads="1"/>
            </p:cNvSpPr>
            <p:nvPr/>
          </p:nvSpPr>
          <p:spPr bwMode="auto">
            <a:xfrm>
              <a:off x="3893185" y="499935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27" name="82 Grupo"/>
          <p:cNvGrpSpPr>
            <a:grpSpLocks/>
          </p:cNvGrpSpPr>
          <p:nvPr/>
        </p:nvGrpSpPr>
        <p:grpSpPr bwMode="auto">
          <a:xfrm>
            <a:off x="3302000" y="1631950"/>
            <a:ext cx="1225550" cy="4219575"/>
            <a:chOff x="3298825" y="882595"/>
            <a:chExt cx="1225467" cy="4219313"/>
          </a:xfrm>
        </p:grpSpPr>
        <p:cxnSp>
          <p:nvCxnSpPr>
            <p:cNvPr id="147550" name="124 Conector recto"/>
            <p:cNvCxnSpPr>
              <a:cxnSpLocks noChangeShapeType="1"/>
            </p:cNvCxnSpPr>
            <p:nvPr/>
          </p:nvCxnSpPr>
          <p:spPr bwMode="auto">
            <a:xfrm flipH="1">
              <a:off x="3442915" y="882595"/>
              <a:ext cx="1081377" cy="407106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51" name="Oval 33"/>
            <p:cNvSpPr>
              <a:spLocks noChangeArrowheads="1"/>
            </p:cNvSpPr>
            <p:nvPr/>
          </p:nvSpPr>
          <p:spPr bwMode="auto">
            <a:xfrm>
              <a:off x="3298825" y="480504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28" name="77 Grupo"/>
          <p:cNvGrpSpPr>
            <a:grpSpLocks/>
          </p:cNvGrpSpPr>
          <p:nvPr/>
        </p:nvGrpSpPr>
        <p:grpSpPr bwMode="auto">
          <a:xfrm>
            <a:off x="4545013" y="1631950"/>
            <a:ext cx="1668462" cy="3627438"/>
            <a:chOff x="4541838" y="882650"/>
            <a:chExt cx="1667841" cy="3626886"/>
          </a:xfrm>
        </p:grpSpPr>
        <p:sp>
          <p:nvSpPr>
            <p:cNvPr id="147548" name="Line 6"/>
            <p:cNvSpPr>
              <a:spLocks noChangeShapeType="1"/>
            </p:cNvSpPr>
            <p:nvPr/>
          </p:nvSpPr>
          <p:spPr bwMode="auto">
            <a:xfrm>
              <a:off x="4541838" y="882650"/>
              <a:ext cx="1541462" cy="34750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7549" name="Oval 33"/>
            <p:cNvSpPr>
              <a:spLocks noChangeArrowheads="1"/>
            </p:cNvSpPr>
            <p:nvPr/>
          </p:nvSpPr>
          <p:spPr bwMode="auto">
            <a:xfrm>
              <a:off x="5912816" y="4212673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29" name="73 Grupo"/>
          <p:cNvGrpSpPr>
            <a:grpSpLocks/>
          </p:cNvGrpSpPr>
          <p:nvPr/>
        </p:nvGrpSpPr>
        <p:grpSpPr bwMode="auto">
          <a:xfrm>
            <a:off x="3851275" y="1630363"/>
            <a:ext cx="679450" cy="2895600"/>
            <a:chOff x="3847465" y="880110"/>
            <a:chExt cx="678815" cy="2895918"/>
          </a:xfrm>
        </p:grpSpPr>
        <p:cxnSp>
          <p:nvCxnSpPr>
            <p:cNvPr id="147546" name="130 Conector recto"/>
            <p:cNvCxnSpPr>
              <a:cxnSpLocks noChangeShapeType="1"/>
            </p:cNvCxnSpPr>
            <p:nvPr/>
          </p:nvCxnSpPr>
          <p:spPr bwMode="auto">
            <a:xfrm flipH="1">
              <a:off x="3989070" y="880110"/>
              <a:ext cx="537210" cy="27546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47" name="Oval 33"/>
            <p:cNvSpPr>
              <a:spLocks noChangeArrowheads="1"/>
            </p:cNvSpPr>
            <p:nvPr/>
          </p:nvSpPr>
          <p:spPr bwMode="auto">
            <a:xfrm>
              <a:off x="3847465" y="347916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30" name="76 Grupo"/>
          <p:cNvGrpSpPr>
            <a:grpSpLocks/>
          </p:cNvGrpSpPr>
          <p:nvPr/>
        </p:nvGrpSpPr>
        <p:grpSpPr bwMode="auto">
          <a:xfrm>
            <a:off x="4533900" y="1622425"/>
            <a:ext cx="1306513" cy="3121025"/>
            <a:chOff x="4530119" y="872519"/>
            <a:chExt cx="1305849" cy="3120679"/>
          </a:xfrm>
        </p:grpSpPr>
        <p:cxnSp>
          <p:nvCxnSpPr>
            <p:cNvPr id="147544" name="133 Conector recto"/>
            <p:cNvCxnSpPr>
              <a:cxnSpLocks noChangeShapeType="1"/>
            </p:cNvCxnSpPr>
            <p:nvPr/>
          </p:nvCxnSpPr>
          <p:spPr bwMode="auto">
            <a:xfrm>
              <a:off x="4530119" y="872519"/>
              <a:ext cx="1158705" cy="299448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45" name="Oval 33"/>
            <p:cNvSpPr>
              <a:spLocks noChangeArrowheads="1"/>
            </p:cNvSpPr>
            <p:nvPr/>
          </p:nvSpPr>
          <p:spPr bwMode="auto">
            <a:xfrm>
              <a:off x="5539105" y="369633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47501" name="Text Box 22"/>
          <p:cNvSpPr txBox="1">
            <a:spLocks noChangeArrowheads="1"/>
          </p:cNvSpPr>
          <p:nvPr/>
        </p:nvSpPr>
        <p:spPr bwMode="auto">
          <a:xfrm>
            <a:off x="3417888" y="5192713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    </a:t>
            </a:r>
            <a:endParaRPr lang="es-ES" b="1">
              <a:solidFill>
                <a:srgbClr val="000000"/>
              </a:solidFill>
            </a:endParaRPr>
          </a:p>
        </p:txBody>
      </p:sp>
      <p:grpSp>
        <p:nvGrpSpPr>
          <p:cNvPr id="147502" name="Group 23"/>
          <p:cNvGrpSpPr>
            <a:grpSpLocks/>
          </p:cNvGrpSpPr>
          <p:nvPr/>
        </p:nvGrpSpPr>
        <p:grpSpPr bwMode="auto">
          <a:xfrm>
            <a:off x="3894138" y="1430338"/>
            <a:ext cx="1447800" cy="200025"/>
            <a:chOff x="2448" y="372"/>
            <a:chExt cx="912" cy="180"/>
          </a:xfrm>
        </p:grpSpPr>
        <p:sp>
          <p:nvSpPr>
            <p:cNvPr id="147542" name="Rectangle 24" descr="Diagonal hacia arriba ancha"/>
            <p:cNvSpPr>
              <a:spLocks noChangeArrowheads="1"/>
            </p:cNvSpPr>
            <p:nvPr/>
          </p:nvSpPr>
          <p:spPr bwMode="auto">
            <a:xfrm>
              <a:off x="2448" y="372"/>
              <a:ext cx="912" cy="17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BDFFDE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47543" name="Line 25"/>
            <p:cNvSpPr>
              <a:spLocks noChangeShapeType="1"/>
            </p:cNvSpPr>
            <p:nvPr/>
          </p:nvSpPr>
          <p:spPr bwMode="auto">
            <a:xfrm>
              <a:off x="2448" y="55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47632" name="71 Grupo"/>
          <p:cNvGrpSpPr>
            <a:grpSpLocks/>
          </p:cNvGrpSpPr>
          <p:nvPr/>
        </p:nvGrpSpPr>
        <p:grpSpPr bwMode="auto">
          <a:xfrm>
            <a:off x="2841625" y="1641475"/>
            <a:ext cx="1687513" cy="3670300"/>
            <a:chOff x="2841625" y="871538"/>
            <a:chExt cx="1687513" cy="3670300"/>
          </a:xfrm>
        </p:grpSpPr>
        <p:sp>
          <p:nvSpPr>
            <p:cNvPr id="147540" name="Line 14"/>
            <p:cNvSpPr>
              <a:spLocks noChangeShapeType="1"/>
            </p:cNvSpPr>
            <p:nvPr/>
          </p:nvSpPr>
          <p:spPr bwMode="auto">
            <a:xfrm flipH="1">
              <a:off x="2968625" y="871538"/>
              <a:ext cx="1560513" cy="3517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7541" name="Oval 33"/>
            <p:cNvSpPr>
              <a:spLocks noChangeArrowheads="1"/>
            </p:cNvSpPr>
            <p:nvPr/>
          </p:nvSpPr>
          <p:spPr bwMode="auto">
            <a:xfrm>
              <a:off x="2841625" y="424497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33" name="72 Grupo"/>
          <p:cNvGrpSpPr>
            <a:grpSpLocks/>
          </p:cNvGrpSpPr>
          <p:nvPr/>
        </p:nvGrpSpPr>
        <p:grpSpPr bwMode="auto">
          <a:xfrm>
            <a:off x="3317875" y="1644650"/>
            <a:ext cx="1216025" cy="3113088"/>
            <a:chOff x="3310255" y="891540"/>
            <a:chExt cx="1216025" cy="3113088"/>
          </a:xfrm>
        </p:grpSpPr>
        <p:cxnSp>
          <p:nvCxnSpPr>
            <p:cNvPr id="147538" name="143 Conector recto"/>
            <p:cNvCxnSpPr>
              <a:cxnSpLocks noChangeShapeType="1"/>
            </p:cNvCxnSpPr>
            <p:nvPr/>
          </p:nvCxnSpPr>
          <p:spPr bwMode="auto">
            <a:xfrm flipH="1">
              <a:off x="3451860" y="891540"/>
              <a:ext cx="1074420" cy="294894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39" name="Oval 33"/>
            <p:cNvSpPr>
              <a:spLocks noChangeArrowheads="1"/>
            </p:cNvSpPr>
            <p:nvPr/>
          </p:nvSpPr>
          <p:spPr bwMode="auto">
            <a:xfrm>
              <a:off x="3310255" y="370776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34" name="74 Grupo"/>
          <p:cNvGrpSpPr>
            <a:grpSpLocks/>
          </p:cNvGrpSpPr>
          <p:nvPr/>
        </p:nvGrpSpPr>
        <p:grpSpPr bwMode="auto">
          <a:xfrm>
            <a:off x="4483100" y="1635125"/>
            <a:ext cx="296863" cy="2836863"/>
            <a:chOff x="4476115" y="881063"/>
            <a:chExt cx="296863" cy="2837815"/>
          </a:xfrm>
        </p:grpSpPr>
        <p:cxnSp>
          <p:nvCxnSpPr>
            <p:cNvPr id="147536" name="146 Conector recto"/>
            <p:cNvCxnSpPr>
              <a:cxnSpLocks noChangeShapeType="1"/>
            </p:cNvCxnSpPr>
            <p:nvPr/>
          </p:nvCxnSpPr>
          <p:spPr bwMode="auto">
            <a:xfrm>
              <a:off x="4529138" y="881063"/>
              <a:ext cx="90487" cy="27051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37" name="Oval 33"/>
            <p:cNvSpPr>
              <a:spLocks noChangeArrowheads="1"/>
            </p:cNvSpPr>
            <p:nvPr/>
          </p:nvSpPr>
          <p:spPr bwMode="auto">
            <a:xfrm>
              <a:off x="4476115" y="342201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35" name="75 Grupo"/>
          <p:cNvGrpSpPr>
            <a:grpSpLocks/>
          </p:cNvGrpSpPr>
          <p:nvPr/>
        </p:nvGrpSpPr>
        <p:grpSpPr bwMode="auto">
          <a:xfrm>
            <a:off x="4537075" y="1630363"/>
            <a:ext cx="803275" cy="2933700"/>
            <a:chOff x="4529138" y="876300"/>
            <a:chExt cx="803910" cy="2934018"/>
          </a:xfrm>
        </p:grpSpPr>
        <p:cxnSp>
          <p:nvCxnSpPr>
            <p:cNvPr id="147534" name="149 Conector recto"/>
            <p:cNvCxnSpPr>
              <a:cxnSpLocks noChangeShapeType="1"/>
            </p:cNvCxnSpPr>
            <p:nvPr/>
          </p:nvCxnSpPr>
          <p:spPr bwMode="auto">
            <a:xfrm>
              <a:off x="4529138" y="876300"/>
              <a:ext cx="652462" cy="2795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35" name="Oval 33"/>
            <p:cNvSpPr>
              <a:spLocks noChangeArrowheads="1"/>
            </p:cNvSpPr>
            <p:nvPr/>
          </p:nvSpPr>
          <p:spPr bwMode="auto">
            <a:xfrm>
              <a:off x="5036185" y="351345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36" name="78 Grupo"/>
          <p:cNvGrpSpPr>
            <a:grpSpLocks/>
          </p:cNvGrpSpPr>
          <p:nvPr/>
        </p:nvGrpSpPr>
        <p:grpSpPr bwMode="auto">
          <a:xfrm>
            <a:off x="4537075" y="1633538"/>
            <a:ext cx="1398588" cy="4095750"/>
            <a:chOff x="4530119" y="879499"/>
            <a:chExt cx="1397289" cy="4096679"/>
          </a:xfrm>
        </p:grpSpPr>
        <p:cxnSp>
          <p:nvCxnSpPr>
            <p:cNvPr id="147532" name="152 Conector recto"/>
            <p:cNvCxnSpPr>
              <a:cxnSpLocks noChangeShapeType="1"/>
            </p:cNvCxnSpPr>
            <p:nvPr/>
          </p:nvCxnSpPr>
          <p:spPr bwMode="auto">
            <a:xfrm>
              <a:off x="4530119" y="879499"/>
              <a:ext cx="1256428" cy="396472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33" name="Oval 33"/>
            <p:cNvSpPr>
              <a:spLocks noChangeArrowheads="1"/>
            </p:cNvSpPr>
            <p:nvPr/>
          </p:nvSpPr>
          <p:spPr bwMode="auto">
            <a:xfrm>
              <a:off x="5630545" y="467931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37" name="79 Grupo"/>
          <p:cNvGrpSpPr>
            <a:grpSpLocks/>
          </p:cNvGrpSpPr>
          <p:nvPr/>
        </p:nvGrpSpPr>
        <p:grpSpPr bwMode="auto">
          <a:xfrm>
            <a:off x="4540250" y="1636713"/>
            <a:ext cx="881063" cy="4356100"/>
            <a:chOff x="4532243" y="882595"/>
            <a:chExt cx="880815" cy="4356473"/>
          </a:xfrm>
        </p:grpSpPr>
        <p:cxnSp>
          <p:nvCxnSpPr>
            <p:cNvPr id="147530" name="155 Conector recto"/>
            <p:cNvCxnSpPr>
              <a:cxnSpLocks noChangeShapeType="1"/>
            </p:cNvCxnSpPr>
            <p:nvPr/>
          </p:nvCxnSpPr>
          <p:spPr bwMode="auto">
            <a:xfrm>
              <a:off x="4532243" y="882595"/>
              <a:ext cx="723569" cy="422214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31" name="Oval 33"/>
            <p:cNvSpPr>
              <a:spLocks noChangeArrowheads="1"/>
            </p:cNvSpPr>
            <p:nvPr/>
          </p:nvSpPr>
          <p:spPr bwMode="auto">
            <a:xfrm>
              <a:off x="5116195" y="494220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38" name="80 Grupo"/>
          <p:cNvGrpSpPr>
            <a:grpSpLocks/>
          </p:cNvGrpSpPr>
          <p:nvPr/>
        </p:nvGrpSpPr>
        <p:grpSpPr bwMode="auto">
          <a:xfrm>
            <a:off x="4524375" y="1636713"/>
            <a:ext cx="325438" cy="4459287"/>
            <a:chOff x="4516341" y="882595"/>
            <a:chExt cx="325217" cy="4459343"/>
          </a:xfrm>
        </p:grpSpPr>
        <p:cxnSp>
          <p:nvCxnSpPr>
            <p:cNvPr id="147528" name="158 Conector recto"/>
            <p:cNvCxnSpPr>
              <a:cxnSpLocks noChangeShapeType="1"/>
            </p:cNvCxnSpPr>
            <p:nvPr/>
          </p:nvCxnSpPr>
          <p:spPr bwMode="auto">
            <a:xfrm>
              <a:off x="4516341" y="882595"/>
              <a:ext cx="174929" cy="431755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29" name="Oval 33"/>
            <p:cNvSpPr>
              <a:spLocks noChangeArrowheads="1"/>
            </p:cNvSpPr>
            <p:nvPr/>
          </p:nvSpPr>
          <p:spPr bwMode="auto">
            <a:xfrm>
              <a:off x="4544695" y="504507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39" name="81 Grupo"/>
          <p:cNvGrpSpPr>
            <a:grpSpLocks/>
          </p:cNvGrpSpPr>
          <p:nvPr/>
        </p:nvGrpSpPr>
        <p:grpSpPr bwMode="auto">
          <a:xfrm>
            <a:off x="3900488" y="1636713"/>
            <a:ext cx="631825" cy="4413250"/>
            <a:chOff x="3893185" y="882595"/>
            <a:chExt cx="631107" cy="4413623"/>
          </a:xfrm>
        </p:grpSpPr>
        <p:cxnSp>
          <p:nvCxnSpPr>
            <p:cNvPr id="147526" name="161 Conector recto"/>
            <p:cNvCxnSpPr>
              <a:cxnSpLocks noChangeShapeType="1"/>
            </p:cNvCxnSpPr>
            <p:nvPr/>
          </p:nvCxnSpPr>
          <p:spPr bwMode="auto">
            <a:xfrm flipH="1">
              <a:off x="4023360" y="882595"/>
              <a:ext cx="500932" cy="42698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27" name="Oval 33"/>
            <p:cNvSpPr>
              <a:spLocks noChangeArrowheads="1"/>
            </p:cNvSpPr>
            <p:nvPr/>
          </p:nvSpPr>
          <p:spPr bwMode="auto">
            <a:xfrm>
              <a:off x="3893185" y="499935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40" name="82 Grupo"/>
          <p:cNvGrpSpPr>
            <a:grpSpLocks/>
          </p:cNvGrpSpPr>
          <p:nvPr/>
        </p:nvGrpSpPr>
        <p:grpSpPr bwMode="auto">
          <a:xfrm>
            <a:off x="3306763" y="1636713"/>
            <a:ext cx="1225550" cy="4219575"/>
            <a:chOff x="3298825" y="882595"/>
            <a:chExt cx="1225467" cy="4219313"/>
          </a:xfrm>
        </p:grpSpPr>
        <p:cxnSp>
          <p:nvCxnSpPr>
            <p:cNvPr id="147524" name="164 Conector recto"/>
            <p:cNvCxnSpPr>
              <a:cxnSpLocks noChangeShapeType="1"/>
            </p:cNvCxnSpPr>
            <p:nvPr/>
          </p:nvCxnSpPr>
          <p:spPr bwMode="auto">
            <a:xfrm flipH="1">
              <a:off x="3442915" y="882595"/>
              <a:ext cx="1081377" cy="407106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25" name="Oval 33"/>
            <p:cNvSpPr>
              <a:spLocks noChangeArrowheads="1"/>
            </p:cNvSpPr>
            <p:nvPr/>
          </p:nvSpPr>
          <p:spPr bwMode="auto">
            <a:xfrm>
              <a:off x="3298825" y="480504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41" name="77 Grupo"/>
          <p:cNvGrpSpPr>
            <a:grpSpLocks/>
          </p:cNvGrpSpPr>
          <p:nvPr/>
        </p:nvGrpSpPr>
        <p:grpSpPr bwMode="auto">
          <a:xfrm>
            <a:off x="4549775" y="1636713"/>
            <a:ext cx="1666875" cy="3625850"/>
            <a:chOff x="4541838" y="882650"/>
            <a:chExt cx="1667841" cy="3626886"/>
          </a:xfrm>
        </p:grpSpPr>
        <p:sp>
          <p:nvSpPr>
            <p:cNvPr id="147522" name="Line 6"/>
            <p:cNvSpPr>
              <a:spLocks noChangeShapeType="1"/>
            </p:cNvSpPr>
            <p:nvPr/>
          </p:nvSpPr>
          <p:spPr bwMode="auto">
            <a:xfrm>
              <a:off x="4541838" y="882650"/>
              <a:ext cx="1541462" cy="34750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7523" name="Oval 33"/>
            <p:cNvSpPr>
              <a:spLocks noChangeArrowheads="1"/>
            </p:cNvSpPr>
            <p:nvPr/>
          </p:nvSpPr>
          <p:spPr bwMode="auto">
            <a:xfrm>
              <a:off x="5912816" y="4212673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42" name="73 Grupo"/>
          <p:cNvGrpSpPr>
            <a:grpSpLocks/>
          </p:cNvGrpSpPr>
          <p:nvPr/>
        </p:nvGrpSpPr>
        <p:grpSpPr bwMode="auto">
          <a:xfrm>
            <a:off x="3854450" y="1633538"/>
            <a:ext cx="679450" cy="2895600"/>
            <a:chOff x="3847465" y="880110"/>
            <a:chExt cx="678815" cy="2895918"/>
          </a:xfrm>
        </p:grpSpPr>
        <p:cxnSp>
          <p:nvCxnSpPr>
            <p:cNvPr id="147520" name="170 Conector recto"/>
            <p:cNvCxnSpPr>
              <a:cxnSpLocks noChangeShapeType="1"/>
            </p:cNvCxnSpPr>
            <p:nvPr/>
          </p:nvCxnSpPr>
          <p:spPr bwMode="auto">
            <a:xfrm flipH="1">
              <a:off x="3989070" y="880110"/>
              <a:ext cx="537210" cy="27546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21" name="Oval 33"/>
            <p:cNvSpPr>
              <a:spLocks noChangeArrowheads="1"/>
            </p:cNvSpPr>
            <p:nvPr/>
          </p:nvSpPr>
          <p:spPr bwMode="auto">
            <a:xfrm>
              <a:off x="3847465" y="347916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grpSp>
        <p:nvGrpSpPr>
          <p:cNvPr id="147643" name="76 Grupo"/>
          <p:cNvGrpSpPr>
            <a:grpSpLocks/>
          </p:cNvGrpSpPr>
          <p:nvPr/>
        </p:nvGrpSpPr>
        <p:grpSpPr bwMode="auto">
          <a:xfrm>
            <a:off x="4537075" y="1625600"/>
            <a:ext cx="1306513" cy="3121025"/>
            <a:chOff x="4530119" y="872519"/>
            <a:chExt cx="1305849" cy="3120679"/>
          </a:xfrm>
        </p:grpSpPr>
        <p:cxnSp>
          <p:nvCxnSpPr>
            <p:cNvPr id="147518" name="173 Conector recto"/>
            <p:cNvCxnSpPr>
              <a:cxnSpLocks noChangeShapeType="1"/>
            </p:cNvCxnSpPr>
            <p:nvPr/>
          </p:nvCxnSpPr>
          <p:spPr bwMode="auto">
            <a:xfrm>
              <a:off x="4530119" y="872519"/>
              <a:ext cx="1158705" cy="2994486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7519" name="Oval 33"/>
            <p:cNvSpPr>
              <a:spLocks noChangeArrowheads="1"/>
            </p:cNvSpPr>
            <p:nvPr/>
          </p:nvSpPr>
          <p:spPr bwMode="auto">
            <a:xfrm>
              <a:off x="5539105" y="3696335"/>
              <a:ext cx="296863" cy="29686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121915" name="166 Rectángulo"/>
          <p:cNvSpPr>
            <a:spLocks noChangeArrowheads="1"/>
          </p:cNvSpPr>
          <p:nvPr/>
        </p:nvSpPr>
        <p:spPr bwMode="auto">
          <a:xfrm>
            <a:off x="6754813" y="0"/>
            <a:ext cx="238918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s-ES_tradnl"/>
          </a:p>
        </p:txBody>
      </p:sp>
      <p:sp>
        <p:nvSpPr>
          <p:cNvPr id="121916" name="169 Rectángulo"/>
          <p:cNvSpPr>
            <a:spLocks noChangeArrowheads="1"/>
          </p:cNvSpPr>
          <p:nvPr/>
        </p:nvSpPr>
        <p:spPr bwMode="auto">
          <a:xfrm>
            <a:off x="0" y="0"/>
            <a:ext cx="238918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s-ES_tradnl"/>
          </a:p>
        </p:txBody>
      </p:sp>
      <p:sp>
        <p:nvSpPr>
          <p:cNvPr id="147517" name="47 Rectángulo"/>
          <p:cNvSpPr>
            <a:spLocks noChangeArrowheads="1"/>
          </p:cNvSpPr>
          <p:nvPr/>
        </p:nvSpPr>
        <p:spPr bwMode="auto">
          <a:xfrm>
            <a:off x="0" y="0"/>
            <a:ext cx="9144000" cy="703263"/>
          </a:xfrm>
          <a:prstGeom prst="rect">
            <a:avLst/>
          </a:prstGeom>
          <a:solidFill>
            <a:srgbClr val="252597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2800" b="1">
                <a:solidFill>
                  <a:schemeClr val="bg1"/>
                </a:solidFill>
                <a:latin typeface="Calibri" pitchFamily="34" charset="0"/>
              </a:rPr>
              <a:t>2.1. PÉNDULO CÓNICO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8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4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6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2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4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6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8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4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6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8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4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6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680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70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72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4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76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8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2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8200"/>
                            </p:stCondLst>
                            <p:childTnLst>
                              <p:par>
                                <p:cTn id="23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84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8600"/>
                            </p:stCondLst>
                            <p:childTnLst>
                              <p:par>
                                <p:cTn id="2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81200"/>
            <a:ext cx="8610600" cy="1443038"/>
          </a:xfrm>
        </p:spPr>
        <p:txBody>
          <a:bodyPr/>
          <a:lstStyle/>
          <a:p>
            <a:pPr eaLnBrk="1" hangingPunct="1"/>
            <a:r>
              <a:rPr lang="es-ES" b="1" smtClean="0">
                <a:solidFill>
                  <a:schemeClr val="bg1"/>
                </a:solidFill>
              </a:rPr>
              <a:t>Julio V. Santos Benito</a:t>
            </a:r>
            <a:br>
              <a:rPr lang="es-ES" b="1" smtClean="0">
                <a:solidFill>
                  <a:schemeClr val="bg1"/>
                </a:solidFill>
              </a:rPr>
            </a:br>
            <a:r>
              <a:rPr lang="es-ES" sz="3200" smtClean="0">
                <a:solidFill>
                  <a:schemeClr val="bg1"/>
                </a:solidFill>
                <a:hlinkClick r:id="rId3"/>
              </a:rPr>
              <a:t>jsb@ua.es</a:t>
            </a:r>
            <a:endParaRPr lang="es-E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322513" y="3843338"/>
            <a:ext cx="4525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FF00"/>
                </a:solidFill>
              </a:rPr>
              <a:t>Departamento de Física Aplicada</a:t>
            </a:r>
            <a:br>
              <a:rPr lang="es-ES" b="1">
                <a:solidFill>
                  <a:srgbClr val="FFFF00"/>
                </a:solidFill>
              </a:rPr>
            </a:br>
            <a:r>
              <a:rPr lang="es-ES" b="1">
                <a:solidFill>
                  <a:srgbClr val="FFFF00"/>
                </a:solidFill>
              </a:rPr>
              <a:t>Universidad de Alicante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750" y="1085850"/>
            <a:ext cx="7772400" cy="3846513"/>
          </a:xfrm>
        </p:spPr>
        <p:txBody>
          <a:bodyPr/>
          <a:lstStyle/>
          <a:p>
            <a:pPr eaLnBrk="1" hangingPunct="1"/>
            <a:r>
              <a:rPr lang="es-ES" sz="9600" b="1" smtClean="0">
                <a:solidFill>
                  <a:schemeClr val="bg1"/>
                </a:solidFill>
              </a:rPr>
              <a:t>F I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1720850" y="4021138"/>
            <a:ext cx="3124200" cy="1600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95338" y="2868613"/>
            <a:ext cx="1866900" cy="3651250"/>
            <a:chOff x="1296" y="1530"/>
            <a:chExt cx="1176" cy="2300"/>
          </a:xfrm>
        </p:grpSpPr>
        <p:sp>
          <p:nvSpPr>
            <p:cNvPr id="148515" name="Line 4"/>
            <p:cNvSpPr>
              <a:spLocks noChangeShapeType="1"/>
            </p:cNvSpPr>
            <p:nvPr/>
          </p:nvSpPr>
          <p:spPr bwMode="auto">
            <a:xfrm flipV="1">
              <a:off x="1884" y="1530"/>
              <a:ext cx="0" cy="2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8516" name="Line 5"/>
            <p:cNvSpPr>
              <a:spLocks noChangeShapeType="1"/>
            </p:cNvSpPr>
            <p:nvPr/>
          </p:nvSpPr>
          <p:spPr bwMode="auto">
            <a:xfrm>
              <a:off x="1296" y="2772"/>
              <a:ext cx="1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44650" y="4052888"/>
            <a:ext cx="158750" cy="1555750"/>
            <a:chOff x="1824" y="2276"/>
            <a:chExt cx="100" cy="980"/>
          </a:xfrm>
        </p:grpSpPr>
        <p:grpSp>
          <p:nvGrpSpPr>
            <p:cNvPr id="148509" name="Group 8"/>
            <p:cNvGrpSpPr>
              <a:grpSpLocks/>
            </p:cNvGrpSpPr>
            <p:nvPr/>
          </p:nvGrpSpPr>
          <p:grpSpPr bwMode="auto">
            <a:xfrm>
              <a:off x="1824" y="2276"/>
              <a:ext cx="100" cy="116"/>
              <a:chOff x="1824" y="2276"/>
              <a:chExt cx="100" cy="116"/>
            </a:xfrm>
          </p:grpSpPr>
          <p:sp>
            <p:nvSpPr>
              <p:cNvPr id="148513" name="Line 9"/>
              <p:cNvSpPr>
                <a:spLocks noChangeShapeType="1"/>
              </p:cNvSpPr>
              <p:nvPr/>
            </p:nvSpPr>
            <p:spPr bwMode="auto">
              <a:xfrm flipV="1">
                <a:off x="1824" y="2276"/>
                <a:ext cx="10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8514" name="Line 10"/>
              <p:cNvSpPr>
                <a:spLocks noChangeShapeType="1"/>
              </p:cNvSpPr>
              <p:nvPr/>
            </p:nvSpPr>
            <p:spPr bwMode="auto">
              <a:xfrm flipV="1">
                <a:off x="1824" y="2308"/>
                <a:ext cx="10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48510" name="Group 11"/>
            <p:cNvGrpSpPr>
              <a:grpSpLocks/>
            </p:cNvGrpSpPr>
            <p:nvPr/>
          </p:nvGrpSpPr>
          <p:grpSpPr bwMode="auto">
            <a:xfrm>
              <a:off x="1824" y="3140"/>
              <a:ext cx="100" cy="116"/>
              <a:chOff x="1824" y="2276"/>
              <a:chExt cx="100" cy="116"/>
            </a:xfrm>
          </p:grpSpPr>
          <p:sp>
            <p:nvSpPr>
              <p:cNvPr id="148511" name="Line 12"/>
              <p:cNvSpPr>
                <a:spLocks noChangeShapeType="1"/>
              </p:cNvSpPr>
              <p:nvPr/>
            </p:nvSpPr>
            <p:spPr bwMode="auto">
              <a:xfrm flipV="1">
                <a:off x="1824" y="2276"/>
                <a:ext cx="10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48512" name="Line 13"/>
              <p:cNvSpPr>
                <a:spLocks noChangeShapeType="1"/>
              </p:cNvSpPr>
              <p:nvPr/>
            </p:nvSpPr>
            <p:spPr bwMode="auto">
              <a:xfrm flipV="1">
                <a:off x="1824" y="2308"/>
                <a:ext cx="10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sp>
        <p:nvSpPr>
          <p:cNvPr id="148485" name="Line 14"/>
          <p:cNvSpPr>
            <a:spLocks noChangeShapeType="1"/>
          </p:cNvSpPr>
          <p:nvPr/>
        </p:nvSpPr>
        <p:spPr bwMode="auto">
          <a:xfrm flipH="1">
            <a:off x="1717675" y="1311275"/>
            <a:ext cx="1560513" cy="351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6991" name="Oval 15"/>
          <p:cNvSpPr>
            <a:spLocks noChangeArrowheads="1"/>
          </p:cNvSpPr>
          <p:nvPr/>
        </p:nvSpPr>
        <p:spPr bwMode="auto">
          <a:xfrm>
            <a:off x="1590675" y="4686300"/>
            <a:ext cx="296863" cy="296863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719263" y="3306763"/>
            <a:ext cx="1211262" cy="1541462"/>
            <a:chOff x="1871" y="1806"/>
            <a:chExt cx="763" cy="971"/>
          </a:xfrm>
        </p:grpSpPr>
        <p:sp>
          <p:nvSpPr>
            <p:cNvPr id="148507" name="Line 17"/>
            <p:cNvSpPr>
              <a:spLocks noChangeShapeType="1"/>
            </p:cNvSpPr>
            <p:nvPr/>
          </p:nvSpPr>
          <p:spPr bwMode="auto">
            <a:xfrm flipV="1">
              <a:off x="1871" y="1905"/>
              <a:ext cx="380" cy="8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8508" name="Text Box 18"/>
            <p:cNvSpPr txBox="1">
              <a:spLocks noChangeArrowheads="1"/>
            </p:cNvSpPr>
            <p:nvPr/>
          </p:nvSpPr>
          <p:spPr bwMode="auto">
            <a:xfrm>
              <a:off x="2250" y="180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b="1">
                  <a:solidFill>
                    <a:srgbClr val="FF3300"/>
                  </a:solidFill>
                </a:rPr>
                <a:t>T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1731963" y="4843463"/>
            <a:ext cx="703262" cy="1530350"/>
            <a:chOff x="1879" y="2774"/>
            <a:chExt cx="443" cy="964"/>
          </a:xfrm>
        </p:grpSpPr>
        <p:sp>
          <p:nvSpPr>
            <p:cNvPr id="148505" name="Line 20"/>
            <p:cNvSpPr>
              <a:spLocks noChangeShapeType="1"/>
            </p:cNvSpPr>
            <p:nvPr/>
          </p:nvSpPr>
          <p:spPr bwMode="auto">
            <a:xfrm>
              <a:off x="1879" y="2774"/>
              <a:ext cx="0" cy="895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8506" name="Text Box 21"/>
            <p:cNvSpPr txBox="1">
              <a:spLocks noChangeArrowheads="1"/>
            </p:cNvSpPr>
            <p:nvPr/>
          </p:nvSpPr>
          <p:spPr bwMode="auto">
            <a:xfrm>
              <a:off x="1938" y="345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b="1">
                  <a:solidFill>
                    <a:srgbClr val="00B050"/>
                  </a:solidFill>
                </a:rPr>
                <a:t>P</a:t>
              </a:r>
            </a:p>
          </p:txBody>
        </p:sp>
      </p:grpSp>
      <p:sp>
        <p:nvSpPr>
          <p:cNvPr id="148489" name="Text Box 22"/>
          <p:cNvSpPr txBox="1">
            <a:spLocks noChangeArrowheads="1"/>
          </p:cNvSpPr>
          <p:nvPr/>
        </p:nvSpPr>
        <p:spPr bwMode="auto">
          <a:xfrm>
            <a:off x="2159000" y="4878388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    </a:t>
            </a:r>
            <a:endParaRPr lang="es-ES" b="1">
              <a:solidFill>
                <a:srgbClr val="000000"/>
              </a:solidFill>
            </a:endParaRPr>
          </a:p>
        </p:txBody>
      </p:sp>
      <p:grpSp>
        <p:nvGrpSpPr>
          <p:cNvPr id="148490" name="Group 23"/>
          <p:cNvGrpSpPr>
            <a:grpSpLocks/>
          </p:cNvGrpSpPr>
          <p:nvPr/>
        </p:nvGrpSpPr>
        <p:grpSpPr bwMode="auto">
          <a:xfrm>
            <a:off x="2635250" y="1116013"/>
            <a:ext cx="1447800" cy="200025"/>
            <a:chOff x="2448" y="372"/>
            <a:chExt cx="912" cy="180"/>
          </a:xfrm>
        </p:grpSpPr>
        <p:sp>
          <p:nvSpPr>
            <p:cNvPr id="148503" name="Rectangle 24" descr="Diagonal hacia arriba ancha"/>
            <p:cNvSpPr>
              <a:spLocks noChangeArrowheads="1"/>
            </p:cNvSpPr>
            <p:nvPr/>
          </p:nvSpPr>
          <p:spPr bwMode="auto">
            <a:xfrm>
              <a:off x="2448" y="372"/>
              <a:ext cx="912" cy="17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BDFFDE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148504" name="Line 25"/>
            <p:cNvSpPr>
              <a:spLocks noChangeShapeType="1"/>
            </p:cNvSpPr>
            <p:nvPr/>
          </p:nvSpPr>
          <p:spPr bwMode="auto">
            <a:xfrm>
              <a:off x="2448" y="55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1233488" y="3306763"/>
            <a:ext cx="542925" cy="1563687"/>
            <a:chOff x="672" y="1806"/>
            <a:chExt cx="342" cy="985"/>
          </a:xfrm>
        </p:grpSpPr>
        <p:sp>
          <p:nvSpPr>
            <p:cNvPr id="148501" name="Line 27"/>
            <p:cNvSpPr>
              <a:spLocks noChangeShapeType="1"/>
            </p:cNvSpPr>
            <p:nvPr/>
          </p:nvSpPr>
          <p:spPr bwMode="auto">
            <a:xfrm flipV="1">
              <a:off x="985" y="1896"/>
              <a:ext cx="0" cy="89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8502" name="Text Box 28"/>
            <p:cNvSpPr txBox="1">
              <a:spLocks noChangeArrowheads="1"/>
            </p:cNvSpPr>
            <p:nvPr/>
          </p:nvSpPr>
          <p:spPr bwMode="auto">
            <a:xfrm>
              <a:off x="672" y="1806"/>
              <a:ext cx="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b="1">
                  <a:solidFill>
                    <a:srgbClr val="FF3300"/>
                  </a:solidFill>
                </a:rPr>
                <a:t>T</a:t>
              </a:r>
              <a:r>
                <a:rPr lang="es-ES" b="1" baseline="-25000">
                  <a:solidFill>
                    <a:srgbClr val="FF3300"/>
                  </a:solidFill>
                </a:rPr>
                <a:t>y</a:t>
              </a:r>
              <a:endParaRPr lang="es-ES" b="1">
                <a:solidFill>
                  <a:srgbClr val="FF3300"/>
                </a:solidFill>
              </a:endParaRP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1720850" y="4838700"/>
            <a:ext cx="1617663" cy="515938"/>
            <a:chOff x="1872" y="2771"/>
            <a:chExt cx="1019" cy="325"/>
          </a:xfrm>
        </p:grpSpPr>
        <p:sp>
          <p:nvSpPr>
            <p:cNvPr id="148499" name="Text Box 30"/>
            <p:cNvSpPr txBox="1">
              <a:spLocks noChangeArrowheads="1"/>
            </p:cNvSpPr>
            <p:nvPr/>
          </p:nvSpPr>
          <p:spPr bwMode="auto">
            <a:xfrm>
              <a:off x="2141" y="2808"/>
              <a:ext cx="7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b="1">
                  <a:solidFill>
                    <a:srgbClr val="FF3300"/>
                  </a:solidFill>
                </a:rPr>
                <a:t>T</a:t>
              </a:r>
              <a:r>
                <a:rPr lang="es-ES" b="1" baseline="-25000">
                  <a:solidFill>
                    <a:srgbClr val="FF3300"/>
                  </a:solidFill>
                </a:rPr>
                <a:t>x</a:t>
              </a:r>
              <a:endParaRPr lang="es-ES" b="1">
                <a:solidFill>
                  <a:srgbClr val="FF3300"/>
                </a:solidFill>
              </a:endParaRPr>
            </a:p>
          </p:txBody>
        </p:sp>
        <p:sp>
          <p:nvSpPr>
            <p:cNvPr id="148500" name="Line 31"/>
            <p:cNvSpPr>
              <a:spLocks noChangeShapeType="1"/>
            </p:cNvSpPr>
            <p:nvPr/>
          </p:nvSpPr>
          <p:spPr bwMode="auto">
            <a:xfrm>
              <a:off x="1872" y="2771"/>
              <a:ext cx="372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27008" name="Freeform 32"/>
          <p:cNvSpPr>
            <a:spLocks/>
          </p:cNvSpPr>
          <p:nvPr/>
        </p:nvSpPr>
        <p:spPr bwMode="auto">
          <a:xfrm>
            <a:off x="1733550" y="3448050"/>
            <a:ext cx="588963" cy="1382713"/>
          </a:xfrm>
          <a:custGeom>
            <a:avLst/>
            <a:gdLst>
              <a:gd name="T0" fmla="*/ 0 w 371"/>
              <a:gd name="T1" fmla="*/ 0 h 871"/>
              <a:gd name="T2" fmla="*/ 2147483647 w 371"/>
              <a:gd name="T3" fmla="*/ 0 h 871"/>
              <a:gd name="T4" fmla="*/ 2147483647 w 371"/>
              <a:gd name="T5" fmla="*/ 2147483647 h 871"/>
              <a:gd name="T6" fmla="*/ 0 60000 65536"/>
              <a:gd name="T7" fmla="*/ 0 60000 65536"/>
              <a:gd name="T8" fmla="*/ 0 60000 65536"/>
              <a:gd name="T9" fmla="*/ 0 w 371"/>
              <a:gd name="T10" fmla="*/ 0 h 871"/>
              <a:gd name="T11" fmla="*/ 371 w 371"/>
              <a:gd name="T12" fmla="*/ 871 h 8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871">
                <a:moveTo>
                  <a:pt x="0" y="0"/>
                </a:moveTo>
                <a:lnTo>
                  <a:pt x="371" y="0"/>
                </a:lnTo>
                <a:lnTo>
                  <a:pt x="371" y="871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8494" name="34 Rectángulo"/>
          <p:cNvSpPr>
            <a:spLocks noChangeArrowheads="1"/>
          </p:cNvSpPr>
          <p:nvPr/>
        </p:nvSpPr>
        <p:spPr bwMode="auto">
          <a:xfrm>
            <a:off x="5499100" y="0"/>
            <a:ext cx="3644900" cy="6858000"/>
          </a:xfrm>
          <a:prstGeom prst="rect">
            <a:avLst/>
          </a:prstGeom>
          <a:solidFill>
            <a:srgbClr val="1B1B6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643563" y="892175"/>
            <a:ext cx="3352800" cy="1477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En primer lugar identificaremos las fuerzas que actúan sobre el cuerpo: </a:t>
            </a:r>
          </a:p>
          <a:p>
            <a:pPr>
              <a:defRPr/>
            </a:pP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El peso </a:t>
            </a:r>
            <a:r>
              <a:rPr lang="es-ES_tradnl" sz="1800" b="1" dirty="0">
                <a:solidFill>
                  <a:srgbClr val="00B050"/>
                </a:solidFill>
                <a:latin typeface="Calibri" pitchFamily="34" charset="0"/>
              </a:rPr>
              <a:t>P</a:t>
            </a: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 y la fuerza ejercida por la cuerda (tensión </a:t>
            </a:r>
            <a:r>
              <a:rPr lang="es-ES_tradnl" sz="1800" b="1" dirty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5643563" y="2747963"/>
            <a:ext cx="3355975" cy="9239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A continuación descomponemos la tensión </a:t>
            </a:r>
            <a:r>
              <a:rPr lang="es-ES_tradnl" sz="1800" b="1" dirty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 en las componentes </a:t>
            </a:r>
            <a:r>
              <a:rPr lang="es-ES_tradnl" sz="1800" b="1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s-ES_tradnl" sz="1800" b="1" baseline="-25000" dirty="0" err="1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 y </a:t>
            </a:r>
            <a:r>
              <a:rPr lang="es-ES_tradnl" sz="1800" b="1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s-ES_tradnl" sz="1800" b="1" baseline="-25000" dirty="0" err="1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s-ES_tradnl" sz="1800" b="1" baseline="-25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y la suprimimos.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5630863" y="4029075"/>
            <a:ext cx="3365500" cy="2584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Puesto que el cuerpo se mueve en el plano horizontal, ni sube ni baja, las fuerzas </a:t>
            </a:r>
            <a:r>
              <a:rPr lang="es-ES_tradnl" sz="1800" b="1" dirty="0">
                <a:solidFill>
                  <a:srgbClr val="00B050"/>
                </a:solidFill>
                <a:latin typeface="Calibri" pitchFamily="34" charset="0"/>
              </a:rPr>
              <a:t>P</a:t>
            </a: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 y </a:t>
            </a:r>
            <a:r>
              <a:rPr lang="es-ES_tradnl" sz="1800" b="1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s-ES_tradnl" sz="1800" b="1" baseline="-25000" dirty="0" err="1">
                <a:solidFill>
                  <a:srgbClr val="FF0000"/>
                </a:solidFill>
                <a:latin typeface="Calibri" pitchFamily="34" charset="0"/>
              </a:rPr>
              <a:t>y</a:t>
            </a:r>
            <a:r>
              <a:rPr lang="es-ES_tradnl" sz="1800" b="1" baseline="-25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han de ser iguales</a:t>
            </a:r>
            <a:r>
              <a:rPr lang="es-ES_tradnl" sz="1800" b="1" baseline="-25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y las eliminamos quedando el cuerpo sometido a la única fuerza central </a:t>
            </a:r>
            <a:r>
              <a:rPr lang="es-ES_tradnl" sz="1800" b="1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s-ES_tradnl" sz="1800" b="1" baseline="-25000" dirty="0" err="1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s-ES_tradnl" sz="1800" b="1" baseline="-25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, resultante de las fuerzas actuantes,</a:t>
            </a:r>
            <a:r>
              <a:rPr lang="es-ES_tradnl" sz="1800" b="1" baseline="-25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s-ES_tradnl" sz="1800" b="1" dirty="0">
                <a:solidFill>
                  <a:schemeClr val="accent2"/>
                </a:solidFill>
                <a:latin typeface="Calibri" pitchFamily="34" charset="0"/>
              </a:rPr>
              <a:t>que es la que propicia el movimiento circular uniforme.</a:t>
            </a:r>
          </a:p>
        </p:txBody>
      </p:sp>
      <p:sp>
        <p:nvSpPr>
          <p:cNvPr id="148498" name="36 CuadroTexto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800" b="1">
                <a:solidFill>
                  <a:srgbClr val="252597"/>
                </a:solidFill>
                <a:latin typeface="Calibri" pitchFamily="34" charset="0"/>
              </a:rPr>
              <a:t>Por tratarse de un movimiento circular uniforme, la resultante de todas las fuerzas actuantes ha de tener carácter centrípeto.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7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91" grpId="0" animBg="1"/>
      <p:bldP spid="127008" grpId="0" animBg="1"/>
      <p:bldP spid="127008" grpId="1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Oval 3"/>
          <p:cNvSpPr>
            <a:spLocks noChangeArrowheads="1"/>
          </p:cNvSpPr>
          <p:nvPr/>
        </p:nvSpPr>
        <p:spPr bwMode="auto">
          <a:xfrm>
            <a:off x="793750" y="3581400"/>
            <a:ext cx="3124200" cy="1600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solidFill>
                <a:srgbClr val="000000"/>
              </a:solidFill>
            </a:endParaRPr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663575" y="871538"/>
            <a:ext cx="1687513" cy="3671887"/>
            <a:chOff x="1790" y="549"/>
            <a:chExt cx="1063" cy="2313"/>
          </a:xfrm>
        </p:grpSpPr>
        <p:sp>
          <p:nvSpPr>
            <p:cNvPr id="3086" name="Line 5"/>
            <p:cNvSpPr>
              <a:spLocks noChangeShapeType="1"/>
            </p:cNvSpPr>
            <p:nvPr/>
          </p:nvSpPr>
          <p:spPr bwMode="auto">
            <a:xfrm flipH="1">
              <a:off x="1870" y="549"/>
              <a:ext cx="983" cy="2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3087" name="Oval 6"/>
            <p:cNvSpPr>
              <a:spLocks noChangeArrowheads="1"/>
            </p:cNvSpPr>
            <p:nvPr/>
          </p:nvSpPr>
          <p:spPr bwMode="auto">
            <a:xfrm>
              <a:off x="1790" y="2675"/>
              <a:ext cx="187" cy="187"/>
            </a:xfrm>
            <a:prstGeom prst="ellipse">
              <a:avLst/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</p:grpSp>
      <p:sp>
        <p:nvSpPr>
          <p:cNvPr id="3078" name="Line 10"/>
          <p:cNvSpPr>
            <a:spLocks noChangeShapeType="1"/>
          </p:cNvSpPr>
          <p:nvPr/>
        </p:nvSpPr>
        <p:spPr bwMode="auto">
          <a:xfrm>
            <a:off x="804863" y="4389438"/>
            <a:ext cx="590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1441450" y="4124325"/>
            <a:ext cx="519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T</a:t>
            </a:r>
            <a:r>
              <a:rPr lang="es-ES" b="1" baseline="-25000">
                <a:solidFill>
                  <a:srgbClr val="FF3300"/>
                </a:solidFill>
              </a:rPr>
              <a:t>x</a:t>
            </a:r>
            <a:endParaRPr lang="es-ES" b="1">
              <a:solidFill>
                <a:srgbClr val="000000"/>
              </a:solidFill>
              <a:sym typeface="SymbolPS" pitchFamily="18" charset="2"/>
            </a:endParaRPr>
          </a:p>
        </p:txBody>
      </p:sp>
      <p:grpSp>
        <p:nvGrpSpPr>
          <p:cNvPr id="3080" name="Group 12"/>
          <p:cNvGrpSpPr>
            <a:grpSpLocks/>
          </p:cNvGrpSpPr>
          <p:nvPr/>
        </p:nvGrpSpPr>
        <p:grpSpPr bwMode="auto">
          <a:xfrm>
            <a:off x="1708150" y="676275"/>
            <a:ext cx="1447800" cy="200025"/>
            <a:chOff x="2448" y="372"/>
            <a:chExt cx="912" cy="180"/>
          </a:xfrm>
        </p:grpSpPr>
        <p:sp>
          <p:nvSpPr>
            <p:cNvPr id="3084" name="Rectangle 13" descr="Diagonal hacia arriba ancha"/>
            <p:cNvSpPr>
              <a:spLocks noChangeArrowheads="1"/>
            </p:cNvSpPr>
            <p:nvPr/>
          </p:nvSpPr>
          <p:spPr bwMode="auto">
            <a:xfrm>
              <a:off x="2448" y="372"/>
              <a:ext cx="912" cy="17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BDFFDE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>
                <a:solidFill>
                  <a:srgbClr val="000000"/>
                </a:solidFill>
              </a:endParaRPr>
            </a:p>
          </p:txBody>
        </p:sp>
        <p:sp>
          <p:nvSpPr>
            <p:cNvPr id="3085" name="Line 14"/>
            <p:cNvSpPr>
              <a:spLocks noChangeShapeType="1"/>
            </p:cNvSpPr>
            <p:nvPr/>
          </p:nvSpPr>
          <p:spPr bwMode="auto">
            <a:xfrm>
              <a:off x="2448" y="55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3081" name="10 Rectángulo"/>
          <p:cNvSpPr>
            <a:spLocks noChangeArrowheads="1"/>
          </p:cNvSpPr>
          <p:nvPr/>
        </p:nvSpPr>
        <p:spPr bwMode="auto">
          <a:xfrm>
            <a:off x="5005388" y="0"/>
            <a:ext cx="4138612" cy="6858000"/>
          </a:xfrm>
          <a:prstGeom prst="rect">
            <a:avLst/>
          </a:prstGeom>
          <a:solidFill>
            <a:srgbClr val="1B1B6F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281613" y="2114550"/>
            <a:ext cx="3633787" cy="2247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b="1" dirty="0">
                <a:solidFill>
                  <a:schemeClr val="accent2"/>
                </a:solidFill>
                <a:latin typeface="Calibri" pitchFamily="34" charset="0"/>
              </a:rPr>
              <a:t>La fuerza </a:t>
            </a:r>
            <a:r>
              <a:rPr lang="es-ES_tradnl" sz="2000" b="1" dirty="0" err="1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s-ES_tradnl" sz="2000" b="1" baseline="-25000" dirty="0" err="1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s-ES_tradnl" sz="2000" b="1" baseline="-25000" dirty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s-ES_tradnl" sz="2000" b="1" dirty="0">
                <a:solidFill>
                  <a:schemeClr val="accent2"/>
                </a:solidFill>
                <a:latin typeface="Calibri" pitchFamily="34" charset="0"/>
              </a:rPr>
              <a:t>,resultante de las fuerzas actuantes, tiene carácter centrípeto. En consecuencia, su valor ha de ser:</a:t>
            </a:r>
          </a:p>
          <a:p>
            <a:pPr>
              <a:defRPr/>
            </a:pPr>
            <a:endParaRPr lang="es-ES_tradnl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defRPr/>
            </a:pPr>
            <a:endParaRPr lang="es-ES_tradnl" sz="2000" b="1" dirty="0">
              <a:solidFill>
                <a:schemeClr val="accent2"/>
              </a:solidFill>
              <a:latin typeface="Calibri" pitchFamily="34" charset="0"/>
            </a:endParaRPr>
          </a:p>
          <a:p>
            <a:pPr>
              <a:defRPr/>
            </a:pPr>
            <a:endParaRPr lang="es-ES_tradnl" sz="20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856288" y="3222625"/>
          <a:ext cx="2541587" cy="1011238"/>
        </p:xfrm>
        <a:graphic>
          <a:graphicData uri="http://schemas.openxmlformats.org/presentationml/2006/ole">
            <p:oleObj spid="_x0000_s3074" name="Ecuación" r:id="rId3" imgW="1054080" imgH="419040" progId="Equation.3">
              <p:embed/>
            </p:oleObj>
          </a:graphicData>
        </a:graphic>
      </p:graphicFrame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838325" y="4111625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000000"/>
                </a:solidFill>
              </a:rPr>
              <a:t>=</a:t>
            </a:r>
            <a:r>
              <a:rPr lang="es-ES" b="1">
                <a:solidFill>
                  <a:srgbClr val="FF3300"/>
                </a:solidFill>
              </a:rPr>
              <a:t> </a:t>
            </a:r>
            <a:r>
              <a:rPr lang="es-ES" b="1">
                <a:solidFill>
                  <a:srgbClr val="000000"/>
                </a:solidFill>
                <a:sym typeface="SymbolPS" pitchFamily="18" charset="2"/>
              </a:rPr>
              <a:t>F = </a:t>
            </a:r>
            <a:r>
              <a:rPr lang="es-ES" b="1" i="1">
                <a:solidFill>
                  <a:srgbClr val="000000"/>
                </a:solidFill>
                <a:sym typeface="SymbolPS" pitchFamily="18" charset="2"/>
              </a:rPr>
              <a:t>mv</a:t>
            </a:r>
            <a:r>
              <a:rPr lang="es-ES" b="1" i="1" baseline="30000">
                <a:solidFill>
                  <a:srgbClr val="000000"/>
                </a:solidFill>
                <a:sym typeface="SymbolPS" pitchFamily="18" charset="2"/>
              </a:rPr>
              <a:t>2</a:t>
            </a:r>
            <a:r>
              <a:rPr lang="es-ES" b="1" i="1">
                <a:solidFill>
                  <a:srgbClr val="000000"/>
                </a:solidFill>
                <a:sym typeface="SymbolPS" pitchFamily="18" charset="2"/>
              </a:rPr>
              <a:t>/r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5003800" y="0"/>
            <a:ext cx="4140200" cy="6858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05" name="Arc 51"/>
          <p:cNvSpPr>
            <a:spLocks/>
          </p:cNvSpPr>
          <p:nvPr/>
        </p:nvSpPr>
        <p:spPr bwMode="auto">
          <a:xfrm rot="13122022" flipV="1">
            <a:off x="1525588" y="3886200"/>
            <a:ext cx="293687" cy="374650"/>
          </a:xfrm>
          <a:custGeom>
            <a:avLst/>
            <a:gdLst>
              <a:gd name="T0" fmla="*/ 2147483647 w 16916"/>
              <a:gd name="T1" fmla="*/ 0 h 21586"/>
              <a:gd name="T2" fmla="*/ 2147483647 w 16916"/>
              <a:gd name="T3" fmla="*/ 2147483647 h 21586"/>
              <a:gd name="T4" fmla="*/ 0 w 16916"/>
              <a:gd name="T5" fmla="*/ 2147483647 h 21586"/>
              <a:gd name="T6" fmla="*/ 0 60000 65536"/>
              <a:gd name="T7" fmla="*/ 0 60000 65536"/>
              <a:gd name="T8" fmla="*/ 0 60000 65536"/>
              <a:gd name="T9" fmla="*/ 0 w 16916"/>
              <a:gd name="T10" fmla="*/ 0 h 21586"/>
              <a:gd name="T11" fmla="*/ 16916 w 16916"/>
              <a:gd name="T12" fmla="*/ 21586 h 215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16" h="21586" fill="none" extrusionOk="0">
                <a:moveTo>
                  <a:pt x="773" y="-1"/>
                </a:moveTo>
                <a:cubicBezTo>
                  <a:pt x="7087" y="225"/>
                  <a:pt x="12986" y="3205"/>
                  <a:pt x="16915" y="8154"/>
                </a:cubicBezTo>
              </a:path>
              <a:path w="16916" h="21586" stroke="0" extrusionOk="0">
                <a:moveTo>
                  <a:pt x="773" y="-1"/>
                </a:moveTo>
                <a:cubicBezTo>
                  <a:pt x="7087" y="225"/>
                  <a:pt x="12986" y="3205"/>
                  <a:pt x="16915" y="8154"/>
                </a:cubicBezTo>
                <a:lnTo>
                  <a:pt x="0" y="2158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06" name="Oval 3"/>
          <p:cNvSpPr>
            <a:spLocks noChangeArrowheads="1"/>
          </p:cNvSpPr>
          <p:nvPr/>
        </p:nvSpPr>
        <p:spPr bwMode="auto">
          <a:xfrm>
            <a:off x="1587500" y="3935413"/>
            <a:ext cx="3124200" cy="1600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4107" name="Group 13"/>
          <p:cNvGrpSpPr>
            <a:grpSpLocks/>
          </p:cNvGrpSpPr>
          <p:nvPr/>
        </p:nvGrpSpPr>
        <p:grpSpPr bwMode="auto">
          <a:xfrm>
            <a:off x="1511300" y="3967163"/>
            <a:ext cx="158750" cy="1555750"/>
            <a:chOff x="1824" y="2276"/>
            <a:chExt cx="100" cy="980"/>
          </a:xfrm>
        </p:grpSpPr>
        <p:grpSp>
          <p:nvGrpSpPr>
            <p:cNvPr id="4137" name="Group 14"/>
            <p:cNvGrpSpPr>
              <a:grpSpLocks/>
            </p:cNvGrpSpPr>
            <p:nvPr/>
          </p:nvGrpSpPr>
          <p:grpSpPr bwMode="auto">
            <a:xfrm>
              <a:off x="1824" y="2276"/>
              <a:ext cx="100" cy="116"/>
              <a:chOff x="1824" y="2276"/>
              <a:chExt cx="100" cy="116"/>
            </a:xfrm>
          </p:grpSpPr>
          <p:sp>
            <p:nvSpPr>
              <p:cNvPr id="4141" name="Line 15"/>
              <p:cNvSpPr>
                <a:spLocks noChangeShapeType="1"/>
              </p:cNvSpPr>
              <p:nvPr/>
            </p:nvSpPr>
            <p:spPr bwMode="auto">
              <a:xfrm flipV="1">
                <a:off x="1824" y="2276"/>
                <a:ext cx="10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42" name="Line 16"/>
              <p:cNvSpPr>
                <a:spLocks noChangeShapeType="1"/>
              </p:cNvSpPr>
              <p:nvPr/>
            </p:nvSpPr>
            <p:spPr bwMode="auto">
              <a:xfrm flipV="1">
                <a:off x="1824" y="2308"/>
                <a:ext cx="10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4138" name="Group 17"/>
            <p:cNvGrpSpPr>
              <a:grpSpLocks/>
            </p:cNvGrpSpPr>
            <p:nvPr/>
          </p:nvGrpSpPr>
          <p:grpSpPr bwMode="auto">
            <a:xfrm>
              <a:off x="1824" y="3140"/>
              <a:ext cx="100" cy="116"/>
              <a:chOff x="1824" y="2276"/>
              <a:chExt cx="100" cy="116"/>
            </a:xfrm>
          </p:grpSpPr>
          <p:sp>
            <p:nvSpPr>
              <p:cNvPr id="4139" name="Line 18"/>
              <p:cNvSpPr>
                <a:spLocks noChangeShapeType="1"/>
              </p:cNvSpPr>
              <p:nvPr/>
            </p:nvSpPr>
            <p:spPr bwMode="auto">
              <a:xfrm flipV="1">
                <a:off x="1824" y="2276"/>
                <a:ext cx="10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4140" name="Line 19"/>
              <p:cNvSpPr>
                <a:spLocks noChangeShapeType="1"/>
              </p:cNvSpPr>
              <p:nvPr/>
            </p:nvSpPr>
            <p:spPr bwMode="auto">
              <a:xfrm flipV="1">
                <a:off x="1824" y="2308"/>
                <a:ext cx="10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</p:grpSp>
      <p:grpSp>
        <p:nvGrpSpPr>
          <p:cNvPr id="4108" name="Group 23"/>
          <p:cNvGrpSpPr>
            <a:grpSpLocks/>
          </p:cNvGrpSpPr>
          <p:nvPr/>
        </p:nvGrpSpPr>
        <p:grpSpPr bwMode="auto">
          <a:xfrm>
            <a:off x="1457325" y="1225550"/>
            <a:ext cx="1687513" cy="3671888"/>
            <a:chOff x="1790" y="549"/>
            <a:chExt cx="1063" cy="2313"/>
          </a:xfrm>
        </p:grpSpPr>
        <p:sp>
          <p:nvSpPr>
            <p:cNvPr id="4135" name="Line 24"/>
            <p:cNvSpPr>
              <a:spLocks noChangeShapeType="1"/>
            </p:cNvSpPr>
            <p:nvPr/>
          </p:nvSpPr>
          <p:spPr bwMode="auto">
            <a:xfrm flipH="1">
              <a:off x="1870" y="549"/>
              <a:ext cx="983" cy="22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>
              <a:flatTx/>
            </a:bodyPr>
            <a:lstStyle/>
            <a:p>
              <a:endParaRPr lang="es-ES_tradnl"/>
            </a:p>
          </p:txBody>
        </p:sp>
        <p:sp>
          <p:nvSpPr>
            <p:cNvPr id="4136" name="Oval 25"/>
            <p:cNvSpPr>
              <a:spLocks noChangeArrowheads="1"/>
            </p:cNvSpPr>
            <p:nvPr/>
          </p:nvSpPr>
          <p:spPr bwMode="auto">
            <a:xfrm>
              <a:off x="1790" y="2675"/>
              <a:ext cx="187" cy="187"/>
            </a:xfrm>
            <a:prstGeom prst="ellipse">
              <a:avLst/>
            </a:prstGeom>
            <a:solidFill>
              <a:srgbClr val="0070C0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s-ES_tradnl"/>
            </a:p>
          </p:txBody>
        </p:sp>
      </p:grpSp>
      <p:grpSp>
        <p:nvGrpSpPr>
          <p:cNvPr id="4109" name="Group 26"/>
          <p:cNvGrpSpPr>
            <a:grpSpLocks/>
          </p:cNvGrpSpPr>
          <p:nvPr/>
        </p:nvGrpSpPr>
        <p:grpSpPr bwMode="auto">
          <a:xfrm>
            <a:off x="1585913" y="3221038"/>
            <a:ext cx="1211262" cy="1541462"/>
            <a:chOff x="1871" y="1806"/>
            <a:chExt cx="763" cy="971"/>
          </a:xfrm>
        </p:grpSpPr>
        <p:sp>
          <p:nvSpPr>
            <p:cNvPr id="4133" name="Line 27"/>
            <p:cNvSpPr>
              <a:spLocks noChangeShapeType="1"/>
            </p:cNvSpPr>
            <p:nvPr/>
          </p:nvSpPr>
          <p:spPr bwMode="auto">
            <a:xfrm flipV="1">
              <a:off x="1871" y="1905"/>
              <a:ext cx="380" cy="87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34" name="Text Box 28"/>
            <p:cNvSpPr txBox="1">
              <a:spLocks noChangeArrowheads="1"/>
            </p:cNvSpPr>
            <p:nvPr/>
          </p:nvSpPr>
          <p:spPr bwMode="auto">
            <a:xfrm>
              <a:off x="2250" y="180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b="1">
                  <a:solidFill>
                    <a:srgbClr val="FF3300"/>
                  </a:solidFill>
                </a:rPr>
                <a:t>T</a:t>
              </a:r>
            </a:p>
          </p:txBody>
        </p:sp>
      </p:grpSp>
      <p:grpSp>
        <p:nvGrpSpPr>
          <p:cNvPr id="4110" name="Group 29"/>
          <p:cNvGrpSpPr>
            <a:grpSpLocks/>
          </p:cNvGrpSpPr>
          <p:nvPr/>
        </p:nvGrpSpPr>
        <p:grpSpPr bwMode="auto">
          <a:xfrm>
            <a:off x="1598613" y="4757738"/>
            <a:ext cx="703262" cy="1530350"/>
            <a:chOff x="1879" y="2774"/>
            <a:chExt cx="443" cy="964"/>
          </a:xfrm>
        </p:grpSpPr>
        <p:sp>
          <p:nvSpPr>
            <p:cNvPr id="4131" name="Line 30"/>
            <p:cNvSpPr>
              <a:spLocks noChangeShapeType="1"/>
            </p:cNvSpPr>
            <p:nvPr/>
          </p:nvSpPr>
          <p:spPr bwMode="auto">
            <a:xfrm>
              <a:off x="1879" y="2774"/>
              <a:ext cx="0" cy="895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32" name="Text Box 31"/>
            <p:cNvSpPr txBox="1">
              <a:spLocks noChangeArrowheads="1"/>
            </p:cNvSpPr>
            <p:nvPr/>
          </p:nvSpPr>
          <p:spPr bwMode="auto">
            <a:xfrm>
              <a:off x="1938" y="345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b="1">
                  <a:solidFill>
                    <a:srgbClr val="00B050"/>
                  </a:solidFill>
                </a:rPr>
                <a:t>P</a:t>
              </a:r>
            </a:p>
          </p:txBody>
        </p:sp>
      </p:grpSp>
      <p:sp>
        <p:nvSpPr>
          <p:cNvPr id="4111" name="Text Box 32"/>
          <p:cNvSpPr txBox="1">
            <a:spLocks noChangeArrowheads="1"/>
          </p:cNvSpPr>
          <p:nvPr/>
        </p:nvSpPr>
        <p:spPr bwMode="auto">
          <a:xfrm>
            <a:off x="2014538" y="4792663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    </a:t>
            </a:r>
            <a:endParaRPr lang="es-ES" b="1"/>
          </a:p>
        </p:txBody>
      </p:sp>
      <p:grpSp>
        <p:nvGrpSpPr>
          <p:cNvPr id="4112" name="Group 33"/>
          <p:cNvGrpSpPr>
            <a:grpSpLocks/>
          </p:cNvGrpSpPr>
          <p:nvPr/>
        </p:nvGrpSpPr>
        <p:grpSpPr bwMode="auto">
          <a:xfrm>
            <a:off x="2501900" y="1030288"/>
            <a:ext cx="1447800" cy="200025"/>
            <a:chOff x="2448" y="372"/>
            <a:chExt cx="912" cy="180"/>
          </a:xfrm>
        </p:grpSpPr>
        <p:sp>
          <p:nvSpPr>
            <p:cNvPr id="4129" name="Rectangle 34" descr="Diagonal hacia arriba ancha"/>
            <p:cNvSpPr>
              <a:spLocks noChangeArrowheads="1"/>
            </p:cNvSpPr>
            <p:nvPr/>
          </p:nvSpPr>
          <p:spPr bwMode="auto">
            <a:xfrm>
              <a:off x="2448" y="372"/>
              <a:ext cx="912" cy="17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BDFFDE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30" name="Line 35"/>
            <p:cNvSpPr>
              <a:spLocks noChangeShapeType="1"/>
            </p:cNvSpPr>
            <p:nvPr/>
          </p:nvSpPr>
          <p:spPr bwMode="auto">
            <a:xfrm>
              <a:off x="2448" y="55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4113" name="Group 36"/>
          <p:cNvGrpSpPr>
            <a:grpSpLocks/>
          </p:cNvGrpSpPr>
          <p:nvPr/>
        </p:nvGrpSpPr>
        <p:grpSpPr bwMode="auto">
          <a:xfrm>
            <a:off x="1100138" y="3221038"/>
            <a:ext cx="542925" cy="1563687"/>
            <a:chOff x="672" y="1806"/>
            <a:chExt cx="342" cy="985"/>
          </a:xfrm>
        </p:grpSpPr>
        <p:sp>
          <p:nvSpPr>
            <p:cNvPr id="4127" name="Line 37"/>
            <p:cNvSpPr>
              <a:spLocks noChangeShapeType="1"/>
            </p:cNvSpPr>
            <p:nvPr/>
          </p:nvSpPr>
          <p:spPr bwMode="auto">
            <a:xfrm flipV="1">
              <a:off x="985" y="1896"/>
              <a:ext cx="0" cy="89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128" name="Text Box 38"/>
            <p:cNvSpPr txBox="1">
              <a:spLocks noChangeArrowheads="1"/>
            </p:cNvSpPr>
            <p:nvPr/>
          </p:nvSpPr>
          <p:spPr bwMode="auto">
            <a:xfrm>
              <a:off x="672" y="1806"/>
              <a:ext cx="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b="1">
                  <a:solidFill>
                    <a:srgbClr val="FF3300"/>
                  </a:solidFill>
                </a:rPr>
                <a:t>T</a:t>
              </a:r>
              <a:r>
                <a:rPr lang="es-ES" b="1" baseline="-25000">
                  <a:solidFill>
                    <a:srgbClr val="FF3300"/>
                  </a:solidFill>
                </a:rPr>
                <a:t>y</a:t>
              </a:r>
              <a:endParaRPr lang="es-ES" b="1">
                <a:solidFill>
                  <a:srgbClr val="FF3300"/>
                </a:solidFill>
              </a:endParaRPr>
            </a:p>
          </p:txBody>
        </p:sp>
      </p:grpSp>
      <p:sp>
        <p:nvSpPr>
          <p:cNvPr id="4114" name="Freeform 42"/>
          <p:cNvSpPr>
            <a:spLocks/>
          </p:cNvSpPr>
          <p:nvPr/>
        </p:nvSpPr>
        <p:spPr bwMode="auto">
          <a:xfrm>
            <a:off x="1600200" y="3362325"/>
            <a:ext cx="588963" cy="1382713"/>
          </a:xfrm>
          <a:custGeom>
            <a:avLst/>
            <a:gdLst>
              <a:gd name="T0" fmla="*/ 0 w 371"/>
              <a:gd name="T1" fmla="*/ 0 h 871"/>
              <a:gd name="T2" fmla="*/ 2147483647 w 371"/>
              <a:gd name="T3" fmla="*/ 0 h 871"/>
              <a:gd name="T4" fmla="*/ 2147483647 w 371"/>
              <a:gd name="T5" fmla="*/ 2147483647 h 871"/>
              <a:gd name="T6" fmla="*/ 0 60000 65536"/>
              <a:gd name="T7" fmla="*/ 0 60000 65536"/>
              <a:gd name="T8" fmla="*/ 0 60000 65536"/>
              <a:gd name="T9" fmla="*/ 0 w 371"/>
              <a:gd name="T10" fmla="*/ 0 h 871"/>
              <a:gd name="T11" fmla="*/ 371 w 371"/>
              <a:gd name="T12" fmla="*/ 871 h 8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871">
                <a:moveTo>
                  <a:pt x="0" y="0"/>
                </a:moveTo>
                <a:lnTo>
                  <a:pt x="371" y="0"/>
                </a:lnTo>
                <a:lnTo>
                  <a:pt x="371" y="871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15" name="Line 43"/>
          <p:cNvSpPr>
            <a:spLocks noChangeShapeType="1"/>
          </p:cNvSpPr>
          <p:nvPr/>
        </p:nvSpPr>
        <p:spPr bwMode="auto">
          <a:xfrm>
            <a:off x="3140075" y="1220788"/>
            <a:ext cx="0" cy="2225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16" name="Arc 47"/>
          <p:cNvSpPr>
            <a:spLocks/>
          </p:cNvSpPr>
          <p:nvPr/>
        </p:nvSpPr>
        <p:spPr bwMode="auto">
          <a:xfrm rot="3268110" flipV="1">
            <a:off x="2712243" y="2209007"/>
            <a:ext cx="373063" cy="374650"/>
          </a:xfrm>
          <a:custGeom>
            <a:avLst/>
            <a:gdLst>
              <a:gd name="T0" fmla="*/ 0 w 21509"/>
              <a:gd name="T1" fmla="*/ 0 h 21600"/>
              <a:gd name="T2" fmla="*/ 2147483647 w 21509"/>
              <a:gd name="T3" fmla="*/ 2147483647 h 21600"/>
              <a:gd name="T4" fmla="*/ 0 w 2150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09"/>
              <a:gd name="T10" fmla="*/ 0 h 21600"/>
              <a:gd name="T11" fmla="*/ 21509 w 215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09" h="21600" fill="none" extrusionOk="0">
                <a:moveTo>
                  <a:pt x="-1" y="0"/>
                </a:moveTo>
                <a:cubicBezTo>
                  <a:pt x="11162" y="0"/>
                  <a:pt x="20485" y="8504"/>
                  <a:pt x="21509" y="19619"/>
                </a:cubicBezTo>
              </a:path>
              <a:path w="21509" h="21600" stroke="0" extrusionOk="0">
                <a:moveTo>
                  <a:pt x="-1" y="0"/>
                </a:moveTo>
                <a:cubicBezTo>
                  <a:pt x="11162" y="0"/>
                  <a:pt x="20485" y="8504"/>
                  <a:pt x="21509" y="1961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17" name="Text Box 48"/>
          <p:cNvSpPr txBox="1">
            <a:spLocks noChangeArrowheads="1"/>
          </p:cNvSpPr>
          <p:nvPr/>
        </p:nvSpPr>
        <p:spPr bwMode="auto">
          <a:xfrm>
            <a:off x="2562225" y="2459038"/>
            <a:ext cx="493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cs typeface="Times New Roman" pitchFamily="18" charset="0"/>
              </a:rPr>
              <a:t>α</a:t>
            </a:r>
          </a:p>
        </p:txBody>
      </p:sp>
      <p:sp>
        <p:nvSpPr>
          <p:cNvPr id="4118" name="Text Box 49"/>
          <p:cNvSpPr txBox="1">
            <a:spLocks noChangeArrowheads="1"/>
          </p:cNvSpPr>
          <p:nvPr/>
        </p:nvSpPr>
        <p:spPr bwMode="auto">
          <a:xfrm>
            <a:off x="1536700" y="3505200"/>
            <a:ext cx="493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cs typeface="Times New Roman" pitchFamily="18" charset="0"/>
              </a:rPr>
              <a:t>α</a:t>
            </a:r>
          </a:p>
        </p:txBody>
      </p:sp>
      <p:graphicFrame>
        <p:nvGraphicFramePr>
          <p:cNvPr id="4098" name="Object 53"/>
          <p:cNvGraphicFramePr>
            <a:graphicFrameLocks noChangeAspect="1"/>
          </p:cNvGraphicFramePr>
          <p:nvPr/>
        </p:nvGraphicFramePr>
        <p:xfrm>
          <a:off x="6530975" y="1071563"/>
          <a:ext cx="1085850" cy="762000"/>
        </p:xfrm>
        <a:graphic>
          <a:graphicData uri="http://schemas.openxmlformats.org/presentationml/2006/ole">
            <p:oleObj spid="_x0000_s4098" name="Ecuación" r:id="rId3" imgW="558720" imgH="393480" progId="Equation.3">
              <p:embed/>
            </p:oleObj>
          </a:graphicData>
        </a:graphic>
      </p:graphicFrame>
      <p:graphicFrame>
        <p:nvGraphicFramePr>
          <p:cNvPr id="4099" name="Object 54"/>
          <p:cNvGraphicFramePr>
            <a:graphicFrameLocks noChangeAspect="1"/>
          </p:cNvGraphicFramePr>
          <p:nvPr/>
        </p:nvGraphicFramePr>
        <p:xfrm>
          <a:off x="6494463" y="2227263"/>
          <a:ext cx="1158875" cy="712787"/>
        </p:xfrm>
        <a:graphic>
          <a:graphicData uri="http://schemas.openxmlformats.org/presentationml/2006/ole">
            <p:oleObj spid="_x0000_s4099" name="Ecuación" r:id="rId4" imgW="596880" imgH="368280" progId="Equation.3">
              <p:embed/>
            </p:oleObj>
          </a:graphicData>
        </a:graphic>
      </p:graphicFrame>
      <p:graphicFrame>
        <p:nvGraphicFramePr>
          <p:cNvPr id="4100" name="Object 55"/>
          <p:cNvGraphicFramePr>
            <a:graphicFrameLocks noChangeAspect="1"/>
          </p:cNvGraphicFramePr>
          <p:nvPr/>
        </p:nvGraphicFramePr>
        <p:xfrm>
          <a:off x="6383338" y="3492500"/>
          <a:ext cx="1381125" cy="419100"/>
        </p:xfrm>
        <a:graphic>
          <a:graphicData uri="http://schemas.openxmlformats.org/presentationml/2006/ole">
            <p:oleObj spid="_x0000_s4100" name="Ecuación" r:id="rId5" imgW="711000" imgH="215640" progId="Equation.3">
              <p:embed/>
            </p:oleObj>
          </a:graphicData>
        </a:graphic>
      </p:graphicFrame>
      <p:graphicFrame>
        <p:nvGraphicFramePr>
          <p:cNvPr id="4101" name="Object 56"/>
          <p:cNvGraphicFramePr>
            <a:graphicFrameLocks noChangeAspect="1"/>
          </p:cNvGraphicFramePr>
          <p:nvPr/>
        </p:nvGraphicFramePr>
        <p:xfrm>
          <a:off x="6000750" y="4129088"/>
          <a:ext cx="2146300" cy="785812"/>
        </p:xfrm>
        <a:graphic>
          <a:graphicData uri="http://schemas.openxmlformats.org/presentationml/2006/ole">
            <p:oleObj spid="_x0000_s4101" name="Ecuación" r:id="rId6" imgW="1104840" imgH="406080" progId="Equation.3">
              <p:embed/>
            </p:oleObj>
          </a:graphicData>
        </a:graphic>
      </p:graphicFrame>
      <p:graphicFrame>
        <p:nvGraphicFramePr>
          <p:cNvPr id="4102" name="Object 57"/>
          <p:cNvGraphicFramePr>
            <a:graphicFrameLocks noChangeAspect="1"/>
          </p:cNvGraphicFramePr>
          <p:nvPr/>
        </p:nvGraphicFramePr>
        <p:xfrm>
          <a:off x="6142038" y="5443538"/>
          <a:ext cx="1970087" cy="654050"/>
        </p:xfrm>
        <a:graphic>
          <a:graphicData uri="http://schemas.openxmlformats.org/presentationml/2006/ole">
            <p:oleObj spid="_x0000_s4102" name="Ecuación" r:id="rId7" imgW="723600" imgH="241200" progId="Equation.3">
              <p:embed/>
            </p:oleObj>
          </a:graphicData>
        </a:graphic>
      </p:graphicFrame>
      <p:sp>
        <p:nvSpPr>
          <p:cNvPr id="4119" name="Line 58"/>
          <p:cNvSpPr>
            <a:spLocks noChangeShapeType="1"/>
          </p:cNvSpPr>
          <p:nvPr/>
        </p:nvSpPr>
        <p:spPr bwMode="auto">
          <a:xfrm>
            <a:off x="1611313" y="4743450"/>
            <a:ext cx="590550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4120" name="Text Box 59"/>
          <p:cNvSpPr txBox="1">
            <a:spLocks noChangeArrowheads="1"/>
          </p:cNvSpPr>
          <p:nvPr/>
        </p:nvSpPr>
        <p:spPr bwMode="auto">
          <a:xfrm>
            <a:off x="2235200" y="4478338"/>
            <a:ext cx="227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rgbClr val="FF3300"/>
                </a:solidFill>
              </a:rPr>
              <a:t>T</a:t>
            </a:r>
            <a:r>
              <a:rPr lang="es-ES" b="1" baseline="-25000">
                <a:solidFill>
                  <a:srgbClr val="FF3300"/>
                </a:solidFill>
              </a:rPr>
              <a:t>x</a:t>
            </a:r>
            <a:r>
              <a:rPr lang="es-ES" b="1">
                <a:solidFill>
                  <a:srgbClr val="FF3300"/>
                </a:solidFill>
              </a:rPr>
              <a:t> </a:t>
            </a:r>
            <a:r>
              <a:rPr lang="es-ES" b="1"/>
              <a:t>=</a:t>
            </a:r>
            <a:r>
              <a:rPr lang="es-ES" b="1">
                <a:solidFill>
                  <a:srgbClr val="FF3300"/>
                </a:solidFill>
              </a:rPr>
              <a:t> </a:t>
            </a:r>
            <a:r>
              <a:rPr lang="es-ES" b="1">
                <a:sym typeface="SymbolPS" pitchFamily="18" charset="2"/>
              </a:rPr>
              <a:t>F = mv</a:t>
            </a:r>
            <a:r>
              <a:rPr lang="es-ES" b="1" baseline="30000">
                <a:sym typeface="SymbolPS" pitchFamily="18" charset="2"/>
              </a:rPr>
              <a:t>2</a:t>
            </a:r>
            <a:r>
              <a:rPr lang="es-ES" b="1">
                <a:sym typeface="SymbolPS" pitchFamily="18" charset="2"/>
              </a:rPr>
              <a:t>/r</a:t>
            </a:r>
          </a:p>
        </p:txBody>
      </p:sp>
      <p:sp>
        <p:nvSpPr>
          <p:cNvPr id="42" name="41 Rectángulo"/>
          <p:cNvSpPr>
            <a:spLocks noChangeArrowheads="1"/>
          </p:cNvSpPr>
          <p:nvPr/>
        </p:nvSpPr>
        <p:spPr bwMode="auto">
          <a:xfrm>
            <a:off x="6092825" y="1165225"/>
            <a:ext cx="2114550" cy="903288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3" name="42 Rectángulo"/>
          <p:cNvSpPr>
            <a:spLocks noChangeArrowheads="1"/>
          </p:cNvSpPr>
          <p:nvPr/>
        </p:nvSpPr>
        <p:spPr bwMode="auto">
          <a:xfrm>
            <a:off x="5864225" y="2114550"/>
            <a:ext cx="2114550" cy="811213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4" name="43 Rectángulo"/>
          <p:cNvSpPr>
            <a:spLocks noChangeArrowheads="1"/>
          </p:cNvSpPr>
          <p:nvPr/>
        </p:nvSpPr>
        <p:spPr bwMode="auto">
          <a:xfrm>
            <a:off x="5418138" y="2936875"/>
            <a:ext cx="2925762" cy="984250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5" name="44 Rectángulo"/>
          <p:cNvSpPr>
            <a:spLocks noChangeArrowheads="1"/>
          </p:cNvSpPr>
          <p:nvPr/>
        </p:nvSpPr>
        <p:spPr bwMode="auto">
          <a:xfrm>
            <a:off x="5954713" y="4125913"/>
            <a:ext cx="2217737" cy="846137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6" name="45 Rectángulo"/>
          <p:cNvSpPr>
            <a:spLocks noChangeArrowheads="1"/>
          </p:cNvSpPr>
          <p:nvPr/>
        </p:nvSpPr>
        <p:spPr bwMode="auto">
          <a:xfrm>
            <a:off x="6092825" y="5326063"/>
            <a:ext cx="2159000" cy="868362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126" name="47 Rectángulo"/>
          <p:cNvSpPr>
            <a:spLocks noChangeArrowheads="1"/>
          </p:cNvSpPr>
          <p:nvPr/>
        </p:nvSpPr>
        <p:spPr bwMode="auto">
          <a:xfrm>
            <a:off x="0" y="0"/>
            <a:ext cx="9144000" cy="703263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2300" b="1">
                <a:solidFill>
                  <a:schemeClr val="bg1"/>
                </a:solidFill>
              </a:rPr>
              <a:t>¿Qué velocidad ha de llevar la bola para mantenerse en su trayectoria?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/>
          <p:cNvSpPr>
            <a:spLocks/>
          </p:cNvSpPr>
          <p:nvPr/>
        </p:nvSpPr>
        <p:spPr bwMode="auto">
          <a:xfrm>
            <a:off x="2443163" y="2093913"/>
            <a:ext cx="4270375" cy="4510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90" y="0"/>
              </a:cxn>
              <a:cxn ang="0">
                <a:pos x="1333" y="2622"/>
              </a:cxn>
              <a:cxn ang="0">
                <a:pos x="0" y="0"/>
              </a:cxn>
            </a:cxnLst>
            <a:rect l="0" t="0" r="r" b="b"/>
            <a:pathLst>
              <a:path w="2690" h="2622">
                <a:moveTo>
                  <a:pt x="0" y="0"/>
                </a:moveTo>
                <a:lnTo>
                  <a:pt x="2690" y="0"/>
                </a:lnTo>
                <a:lnTo>
                  <a:pt x="1333" y="2622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49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/>
          </a:p>
        </p:txBody>
      </p:sp>
      <p:sp>
        <p:nvSpPr>
          <p:cNvPr id="149507" name="Oval 3"/>
          <p:cNvSpPr>
            <a:spLocks noChangeArrowheads="1"/>
          </p:cNvSpPr>
          <p:nvPr/>
        </p:nvSpPr>
        <p:spPr bwMode="auto">
          <a:xfrm>
            <a:off x="2411413" y="1352550"/>
            <a:ext cx="4321175" cy="1282700"/>
          </a:xfrm>
          <a:prstGeom prst="ellipse">
            <a:avLst/>
          </a:prstGeom>
          <a:solidFill>
            <a:srgbClr val="E1F4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3286125" y="3459163"/>
            <a:ext cx="2566988" cy="8239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3670" name="Freeform 6"/>
          <p:cNvSpPr>
            <a:spLocks/>
          </p:cNvSpPr>
          <p:nvPr/>
        </p:nvSpPr>
        <p:spPr bwMode="auto">
          <a:xfrm>
            <a:off x="3441700" y="3098800"/>
            <a:ext cx="1490663" cy="787400"/>
          </a:xfrm>
          <a:custGeom>
            <a:avLst/>
            <a:gdLst>
              <a:gd name="T0" fmla="*/ 0 w 939"/>
              <a:gd name="T1" fmla="*/ 0 h 516"/>
              <a:gd name="T2" fmla="*/ 2147483647 w 939"/>
              <a:gd name="T3" fmla="*/ 0 h 516"/>
              <a:gd name="T4" fmla="*/ 2147483647 w 939"/>
              <a:gd name="T5" fmla="*/ 2147483647 h 516"/>
              <a:gd name="T6" fmla="*/ 0 60000 65536"/>
              <a:gd name="T7" fmla="*/ 0 60000 65536"/>
              <a:gd name="T8" fmla="*/ 0 60000 65536"/>
              <a:gd name="T9" fmla="*/ 0 w 939"/>
              <a:gd name="T10" fmla="*/ 0 h 516"/>
              <a:gd name="T11" fmla="*/ 939 w 939"/>
              <a:gd name="T12" fmla="*/ 516 h 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9" h="516">
                <a:moveTo>
                  <a:pt x="0" y="0"/>
                </a:moveTo>
                <a:lnTo>
                  <a:pt x="939" y="0"/>
                </a:lnTo>
                <a:lnTo>
                  <a:pt x="939" y="51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68663" y="3886200"/>
            <a:ext cx="609600" cy="1266825"/>
            <a:chOff x="2059" y="2259"/>
            <a:chExt cx="384" cy="798"/>
          </a:xfrm>
        </p:grpSpPr>
        <p:sp>
          <p:nvSpPr>
            <p:cNvPr id="149536" name="Line 8"/>
            <p:cNvSpPr>
              <a:spLocks noChangeShapeType="1"/>
            </p:cNvSpPr>
            <p:nvPr/>
          </p:nvSpPr>
          <p:spPr bwMode="auto">
            <a:xfrm>
              <a:off x="2168" y="2259"/>
              <a:ext cx="0" cy="493"/>
            </a:xfrm>
            <a:prstGeom prst="line">
              <a:avLst/>
            </a:prstGeom>
            <a:noFill/>
            <a:ln w="38100">
              <a:solidFill>
                <a:srgbClr val="3636A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9537" name="Text Box 9"/>
            <p:cNvSpPr txBox="1">
              <a:spLocks noChangeArrowheads="1"/>
            </p:cNvSpPr>
            <p:nvPr/>
          </p:nvSpPr>
          <p:spPr bwMode="auto">
            <a:xfrm>
              <a:off x="2059" y="2805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2000" b="1">
                  <a:solidFill>
                    <a:schemeClr val="accent2"/>
                  </a:solidFill>
                </a:rPr>
                <a:t>P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463925" y="2770188"/>
            <a:ext cx="2063750" cy="1090612"/>
            <a:chOff x="2182" y="1556"/>
            <a:chExt cx="1300" cy="687"/>
          </a:xfrm>
        </p:grpSpPr>
        <p:sp>
          <p:nvSpPr>
            <p:cNvPr id="149534" name="Line 11"/>
            <p:cNvSpPr>
              <a:spLocks noChangeShapeType="1"/>
            </p:cNvSpPr>
            <p:nvPr/>
          </p:nvSpPr>
          <p:spPr bwMode="auto">
            <a:xfrm flipV="1">
              <a:off x="2182" y="1766"/>
              <a:ext cx="933" cy="4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9535" name="Text Box 12"/>
            <p:cNvSpPr txBox="1">
              <a:spLocks noChangeArrowheads="1"/>
            </p:cNvSpPr>
            <p:nvPr/>
          </p:nvSpPr>
          <p:spPr bwMode="auto">
            <a:xfrm>
              <a:off x="3098" y="1556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2000" b="1">
                  <a:solidFill>
                    <a:srgbClr val="FF0000"/>
                  </a:solidFill>
                </a:rPr>
                <a:t>R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441700" y="3624263"/>
            <a:ext cx="2073275" cy="457200"/>
            <a:chOff x="2168" y="2094"/>
            <a:chExt cx="1306" cy="288"/>
          </a:xfrm>
        </p:grpSpPr>
        <p:sp>
          <p:nvSpPr>
            <p:cNvPr id="149532" name="Line 14"/>
            <p:cNvSpPr>
              <a:spLocks noChangeShapeType="1"/>
            </p:cNvSpPr>
            <p:nvPr/>
          </p:nvSpPr>
          <p:spPr bwMode="auto">
            <a:xfrm>
              <a:off x="2168" y="2259"/>
              <a:ext cx="9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9533" name="Text Box 15"/>
            <p:cNvSpPr txBox="1">
              <a:spLocks noChangeArrowheads="1"/>
            </p:cNvSpPr>
            <p:nvPr/>
          </p:nvSpPr>
          <p:spPr bwMode="auto">
            <a:xfrm>
              <a:off x="3090" y="209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endParaRPr lang="es-ES_tradnl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235325" y="2601913"/>
            <a:ext cx="609600" cy="1284287"/>
            <a:chOff x="2038" y="1450"/>
            <a:chExt cx="384" cy="809"/>
          </a:xfrm>
        </p:grpSpPr>
        <p:sp>
          <p:nvSpPr>
            <p:cNvPr id="149530" name="Line 17"/>
            <p:cNvSpPr>
              <a:spLocks noChangeShapeType="1"/>
            </p:cNvSpPr>
            <p:nvPr/>
          </p:nvSpPr>
          <p:spPr bwMode="auto">
            <a:xfrm flipV="1">
              <a:off x="2168" y="1760"/>
              <a:ext cx="0" cy="4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9531" name="Text Box 18"/>
            <p:cNvSpPr txBox="1">
              <a:spLocks noChangeArrowheads="1"/>
            </p:cNvSpPr>
            <p:nvPr/>
          </p:nvSpPr>
          <p:spPr bwMode="auto">
            <a:xfrm>
              <a:off x="2038" y="1450"/>
              <a:ext cx="38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2000" b="1">
                  <a:solidFill>
                    <a:srgbClr val="FF0000"/>
                  </a:solidFill>
                </a:rPr>
                <a:t>R</a:t>
              </a:r>
              <a:r>
                <a:rPr lang="es-ES" sz="2000" b="1" baseline="-25000">
                  <a:solidFill>
                    <a:srgbClr val="FF0000"/>
                  </a:solidFill>
                </a:rPr>
                <a:t>y</a:t>
              </a:r>
              <a:endParaRPr lang="es-ES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751138" y="2339975"/>
            <a:ext cx="3435350" cy="2435225"/>
            <a:chOff x="1733" y="1285"/>
            <a:chExt cx="2164" cy="1534"/>
          </a:xfrm>
        </p:grpSpPr>
        <p:sp>
          <p:nvSpPr>
            <p:cNvPr id="149528" name="Line 24"/>
            <p:cNvSpPr>
              <a:spLocks noChangeShapeType="1"/>
            </p:cNvSpPr>
            <p:nvPr/>
          </p:nvSpPr>
          <p:spPr bwMode="auto">
            <a:xfrm flipV="1">
              <a:off x="2168" y="1285"/>
              <a:ext cx="0" cy="1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9529" name="Line 25"/>
            <p:cNvSpPr>
              <a:spLocks noChangeShapeType="1"/>
            </p:cNvSpPr>
            <p:nvPr/>
          </p:nvSpPr>
          <p:spPr bwMode="auto">
            <a:xfrm rot="16200000" flipV="1">
              <a:off x="2815" y="1172"/>
              <a:ext cx="0" cy="2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371850" y="3368675"/>
            <a:ext cx="144463" cy="1128713"/>
            <a:chOff x="2124" y="1933"/>
            <a:chExt cx="91" cy="711"/>
          </a:xfrm>
        </p:grpSpPr>
        <p:grpSp>
          <p:nvGrpSpPr>
            <p:cNvPr id="149522" name="Group 27"/>
            <p:cNvGrpSpPr>
              <a:grpSpLocks/>
            </p:cNvGrpSpPr>
            <p:nvPr/>
          </p:nvGrpSpPr>
          <p:grpSpPr bwMode="auto">
            <a:xfrm>
              <a:off x="2124" y="2554"/>
              <a:ext cx="91" cy="90"/>
              <a:chOff x="3424" y="1661"/>
              <a:chExt cx="91" cy="90"/>
            </a:xfrm>
          </p:grpSpPr>
          <p:sp>
            <p:nvSpPr>
              <p:cNvPr id="149526" name="Line 28"/>
              <p:cNvSpPr>
                <a:spLocks noChangeShapeType="1"/>
              </p:cNvSpPr>
              <p:nvPr/>
            </p:nvSpPr>
            <p:spPr bwMode="auto">
              <a:xfrm>
                <a:off x="3424" y="1661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9527" name="Line 29"/>
              <p:cNvSpPr>
                <a:spLocks noChangeShapeType="1"/>
              </p:cNvSpPr>
              <p:nvPr/>
            </p:nvSpPr>
            <p:spPr bwMode="auto">
              <a:xfrm>
                <a:off x="3424" y="1706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  <p:grpSp>
          <p:nvGrpSpPr>
            <p:cNvPr id="149523" name="Group 30"/>
            <p:cNvGrpSpPr>
              <a:grpSpLocks/>
            </p:cNvGrpSpPr>
            <p:nvPr/>
          </p:nvGrpSpPr>
          <p:grpSpPr bwMode="auto">
            <a:xfrm>
              <a:off x="2124" y="1933"/>
              <a:ext cx="91" cy="90"/>
              <a:chOff x="3424" y="1661"/>
              <a:chExt cx="91" cy="90"/>
            </a:xfrm>
          </p:grpSpPr>
          <p:sp>
            <p:nvSpPr>
              <p:cNvPr id="149524" name="Line 31"/>
              <p:cNvSpPr>
                <a:spLocks noChangeShapeType="1"/>
              </p:cNvSpPr>
              <p:nvPr/>
            </p:nvSpPr>
            <p:spPr bwMode="auto">
              <a:xfrm>
                <a:off x="3424" y="1661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49525" name="Line 32"/>
              <p:cNvSpPr>
                <a:spLocks noChangeShapeType="1"/>
              </p:cNvSpPr>
              <p:nvPr/>
            </p:nvSpPr>
            <p:spPr bwMode="auto">
              <a:xfrm>
                <a:off x="3424" y="1706"/>
                <a:ext cx="9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3441700" y="3659188"/>
            <a:ext cx="2638425" cy="400050"/>
            <a:chOff x="2168" y="2116"/>
            <a:chExt cx="1662" cy="252"/>
          </a:xfrm>
        </p:grpSpPr>
        <p:sp>
          <p:nvSpPr>
            <p:cNvPr id="149520" name="Line 34"/>
            <p:cNvSpPr>
              <a:spLocks noChangeShapeType="1"/>
            </p:cNvSpPr>
            <p:nvPr/>
          </p:nvSpPr>
          <p:spPr bwMode="auto">
            <a:xfrm>
              <a:off x="2168" y="2259"/>
              <a:ext cx="9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9521" name="Text Box 35"/>
            <p:cNvSpPr txBox="1">
              <a:spLocks noChangeArrowheads="1"/>
            </p:cNvSpPr>
            <p:nvPr/>
          </p:nvSpPr>
          <p:spPr bwMode="auto">
            <a:xfrm>
              <a:off x="3075" y="2116"/>
              <a:ext cx="75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s-ES" sz="2000" b="1">
                  <a:solidFill>
                    <a:srgbClr val="FF0000"/>
                  </a:solidFill>
                </a:rPr>
                <a:t>R</a:t>
              </a:r>
              <a:r>
                <a:rPr lang="es-ES" sz="2000" b="1" baseline="-25000">
                  <a:solidFill>
                    <a:srgbClr val="FF0000"/>
                  </a:solidFill>
                </a:rPr>
                <a:t>x </a:t>
              </a:r>
              <a:r>
                <a:rPr lang="es-ES" sz="2000" b="1">
                  <a:solidFill>
                    <a:srgbClr val="FF0000"/>
                  </a:solidFill>
                </a:rPr>
                <a:t>= </a:t>
              </a:r>
              <a:r>
                <a:rPr lang="el-GR" sz="2000" b="1">
                  <a:solidFill>
                    <a:srgbClr val="FF0000"/>
                  </a:solidFill>
                  <a:cs typeface="Times New Roman" pitchFamily="18" charset="0"/>
                </a:rPr>
                <a:t>Σ</a:t>
              </a:r>
              <a:r>
                <a:rPr lang="es-ES" sz="2000" b="1">
                  <a:solidFill>
                    <a:srgbClr val="FF0000"/>
                  </a:solidFill>
                  <a:cs typeface="Times New Roman" pitchFamily="18" charset="0"/>
                </a:rPr>
                <a:t>F</a:t>
              </a:r>
            </a:p>
          </p:txBody>
        </p:sp>
      </p:grpSp>
      <p:sp>
        <p:nvSpPr>
          <p:cNvPr id="113669" name="Oval 5"/>
          <p:cNvSpPr>
            <a:spLocks noChangeArrowheads="1"/>
          </p:cNvSpPr>
          <p:nvPr/>
        </p:nvSpPr>
        <p:spPr bwMode="auto">
          <a:xfrm>
            <a:off x="3308350" y="3729038"/>
            <a:ext cx="301625" cy="3016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3686" name="Oval 22"/>
          <p:cNvSpPr>
            <a:spLocks noChangeArrowheads="1"/>
          </p:cNvSpPr>
          <p:nvPr/>
        </p:nvSpPr>
        <p:spPr bwMode="auto">
          <a:xfrm>
            <a:off x="3309938" y="3729038"/>
            <a:ext cx="301625" cy="3016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9519" name="47 Rectángulo"/>
          <p:cNvSpPr>
            <a:spLocks noChangeArrowheads="1"/>
          </p:cNvSpPr>
          <p:nvPr/>
        </p:nvSpPr>
        <p:spPr bwMode="auto">
          <a:xfrm>
            <a:off x="0" y="0"/>
            <a:ext cx="9144000" cy="842963"/>
          </a:xfrm>
          <a:prstGeom prst="rect">
            <a:avLst/>
          </a:prstGeom>
          <a:solidFill>
            <a:srgbClr val="252597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s-ES_tradnl" sz="2800" b="1">
                <a:solidFill>
                  <a:schemeClr val="bg1"/>
                </a:solidFill>
                <a:latin typeface="Calibri" pitchFamily="34" charset="0"/>
              </a:rPr>
              <a:t>2.2. CONO INVERTIDO</a:t>
            </a:r>
          </a:p>
          <a:p>
            <a:r>
              <a:rPr lang="es-ES_tradnl" sz="1800" b="1">
                <a:solidFill>
                  <a:srgbClr val="FFFFFF"/>
                </a:solidFill>
                <a:latin typeface="Calibri" pitchFamily="34" charset="0"/>
              </a:rPr>
              <a:t>¿Qué velocidad ha de llevar la bola para mantenerse en su trayectoria?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 0.00023 C -0.0007 -0.02778 0.05434 -0.05093 0.12257 -0.05093 C 0.1901 -0.05093 0.24548 -0.02778 0.24548 0.00023 C 0.24548 0.0287 0.1901 0.05046 0.12257 0.05046 C 0.05434 0.05046 -0.0007 0.0287 -0.0007 0.00023 Z " pathEditMode="relative" rAng="16200000" ptsTypes="fffff">
                                      <p:cBhvr>
                                        <p:cTn id="10" dur="2000" spd="-100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70" grpId="0" animBg="1"/>
      <p:bldP spid="113670" grpId="1" animBg="1"/>
      <p:bldP spid="113669" grpId="0" animBg="1"/>
      <p:bldP spid="113669" grpId="1" animBg="1"/>
      <p:bldP spid="113669" grpId="2" animBg="1"/>
      <p:bldP spid="113686" grpId="0" animBg="1"/>
    </p:bldLst>
  </p:timing>
</p:sld>
</file>

<file path=ppt/theme/theme1.xml><?xml version="1.0" encoding="utf-8"?>
<a:theme xmlns:a="http://schemas.openxmlformats.org/drawingml/2006/main" name="1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"/>
          <a:lightRig rig="legacyFlat3" dir="t"/>
        </a:scene3d>
        <a:sp3d extrusionH="1218930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"/>
          <a:lightRig rig="legacyFlat3" dir="t"/>
        </a:scene3d>
        <a:sp3d extrusionH="1218930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Diseño predeterminado">
  <a:themeElements>
    <a:clrScheme name="4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"/>
          <a:lightRig rig="legacyFlat3" dir="t"/>
        </a:scene3d>
        <a:sp3d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"/>
          <a:lightRig rig="legacyFlat3" dir="t"/>
        </a:scene3d>
        <a:sp3d extrusionH="1218930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"/>
          <a:lightRig rig="legacyFlat3" dir="t"/>
        </a:scene3d>
        <a:sp3d extrusionH="1218930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"/>
          <a:lightRig rig="legacyFlat3" dir="t"/>
        </a:scene3d>
        <a:sp3d extrusionH="1218930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"/>
          <a:lightRig rig="legacyFlat3" dir="t"/>
        </a:scene3d>
        <a:sp3d extrusionH="1218930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Bottom"/>
          <a:lightRig rig="legacyFlat3" dir="t"/>
        </a:scene3d>
        <a:sp3d extrusionH="1218930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Diseño predeterminado">
  <a:themeElements>
    <a:clrScheme name="9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5116</TotalTime>
  <Words>1492</Words>
  <Application>Microsoft Office PowerPoint</Application>
  <PresentationFormat>Presentación en pantalla (4:3)</PresentationFormat>
  <Paragraphs>273</Paragraphs>
  <Slides>51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65" baseType="lpstr">
      <vt:lpstr>1_Diseño predeterminado</vt:lpstr>
      <vt:lpstr>4_Diseño predeterminado</vt:lpstr>
      <vt:lpstr>3_Diseño predeterminado</vt:lpstr>
      <vt:lpstr>6_Diseño predeterminado</vt:lpstr>
      <vt:lpstr>10_Diseño predeterminado</vt:lpstr>
      <vt:lpstr>11_Diseño predeterminado</vt:lpstr>
      <vt:lpstr>12_Diseño predeterminado</vt:lpstr>
      <vt:lpstr>13_Diseño predeterminado</vt:lpstr>
      <vt:lpstr>14_Diseño predeterminado</vt:lpstr>
      <vt:lpstr>Diseño predeterminado</vt:lpstr>
      <vt:lpstr>9_Diseño predeterminado</vt:lpstr>
      <vt:lpstr>15_Diseño predeterminado</vt:lpstr>
      <vt:lpstr>Ecuación</vt:lpstr>
      <vt:lpstr>Fotografía de Photo Editor</vt:lpstr>
      <vt:lpstr>Dinámica del movimiento circular uniforme (54 diapositivas)</vt:lpstr>
      <vt:lpstr>Diapositiva 2</vt:lpstr>
      <vt:lpstr>Diapositiva 3</vt:lpstr>
      <vt:lpstr>2  PROBLEMAS RESUELTOS</vt:lpstr>
      <vt:lpstr>Diapositiva 5</vt:lpstr>
      <vt:lpstr>Diapositiva 6</vt:lpstr>
      <vt:lpstr>Diapositiva 7</vt:lpstr>
      <vt:lpstr>Diapositiva 8</vt:lpstr>
      <vt:lpstr>Diapositiva 9</vt:lpstr>
      <vt:lpstr>Diapositiva 10</vt:lpstr>
      <vt:lpstr>2.3. CURVA PERALTADA (Velódromo)</vt:lpstr>
      <vt:lpstr>Diapositiva 12</vt:lpstr>
      <vt:lpstr>Diapositiva 13</vt:lpstr>
      <vt:lpstr>Diapositiva 14</vt:lpstr>
      <vt:lpstr>Diapositiva 15</vt:lpstr>
      <vt:lpstr>3 FUERZA CENTRÍFUGA: Una revisión bibliográfica</vt:lpstr>
      <vt:lpstr>Diapositiva 17</vt:lpstr>
      <vt:lpstr>Diapositiva 18</vt:lpstr>
      <vt:lpstr>Diapositiva 19</vt:lpstr>
      <vt:lpstr>Diapositiva 20</vt:lpstr>
      <vt:lpstr>Diapositiva 21</vt:lpstr>
      <vt:lpstr> REVISIÓN BIBLIOGRÁFICA   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Julio V. Santos Benito jsb@ua.es</vt:lpstr>
      <vt:lpstr>F I N</vt:lpstr>
    </vt:vector>
  </TitlesOfParts>
  <Company>Departamento Fisica Aplicada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jvsb</cp:lastModifiedBy>
  <cp:revision>191</cp:revision>
  <dcterms:created xsi:type="dcterms:W3CDTF">2004-06-09T08:02:46Z</dcterms:created>
  <dcterms:modified xsi:type="dcterms:W3CDTF">2017-06-06T16:09:43Z</dcterms:modified>
</cp:coreProperties>
</file>